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A87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12" autoAdjust="0"/>
    <p:restoredTop sz="94660"/>
  </p:normalViewPr>
  <p:slideViewPr>
    <p:cSldViewPr snapToGrid="0">
      <p:cViewPr>
        <p:scale>
          <a:sx n="100" d="100"/>
          <a:sy n="100" d="100"/>
        </p:scale>
        <p:origin x="-2088" y="-45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083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19468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2444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8780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0265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8008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9363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28486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47845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95185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0861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A8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CE06E-CD33-4E8D-BB2D-3C537C4FAFB6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8233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B2AE1F56-FA4C-456D-AD17-F597535BE9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28247" y="0"/>
            <a:ext cx="4877753" cy="6858000"/>
          </a:xfrm>
          <a:prstGeom prst="rect">
            <a:avLst/>
          </a:prstGeom>
        </p:spPr>
      </p:pic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AAE0BDE6-D7B9-4FD3-A01F-F489C68E0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62125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xmlns="" id="{5B1F3CBD-8D08-499F-BE54-1DF3C9FE8E21}"/>
              </a:ext>
            </a:extLst>
          </p:cNvPr>
          <p:cNvGrpSpPr/>
          <p:nvPr/>
        </p:nvGrpSpPr>
        <p:grpSpPr>
          <a:xfrm>
            <a:off x="82316" y="0"/>
            <a:ext cx="4881163" cy="6850381"/>
            <a:chOff x="82316" y="0"/>
            <a:chExt cx="4881163" cy="6850381"/>
          </a:xfrm>
        </p:grpSpPr>
        <p:grpSp>
          <p:nvGrpSpPr>
            <p:cNvPr id="9" name="Группа 8">
              <a:extLst>
                <a:ext uri="{FF2B5EF4-FFF2-40B4-BE49-F238E27FC236}">
                  <a16:creationId xmlns:a16="http://schemas.microsoft.com/office/drawing/2014/main" xmlns="" id="{4A6F6DA5-6ACE-429E-B52A-AC44102F0184}"/>
                </a:ext>
              </a:extLst>
            </p:cNvPr>
            <p:cNvGrpSpPr/>
            <p:nvPr/>
          </p:nvGrpSpPr>
          <p:grpSpPr>
            <a:xfrm>
              <a:off x="169545" y="0"/>
              <a:ext cx="4793934" cy="6850381"/>
              <a:chOff x="169545" y="0"/>
              <a:chExt cx="4793934" cy="6850381"/>
            </a:xfrm>
          </p:grpSpPr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xmlns="" id="{09A0A77F-376C-47B9-BB79-353299E74E74}"/>
                  </a:ext>
                </a:extLst>
              </p:cNvPr>
              <p:cNvSpPr/>
              <p:nvPr/>
            </p:nvSpPr>
            <p:spPr>
              <a:xfrm>
                <a:off x="169545" y="0"/>
                <a:ext cx="4793934" cy="66294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8" name="Овал 7">
                <a:extLst>
                  <a:ext uri="{FF2B5EF4-FFF2-40B4-BE49-F238E27FC236}">
                    <a16:creationId xmlns:a16="http://schemas.microsoft.com/office/drawing/2014/main" xmlns="" id="{DCA030F4-92F2-48AB-8BB4-77C584043B72}"/>
                  </a:ext>
                </a:extLst>
              </p:cNvPr>
              <p:cNvSpPr/>
              <p:nvPr/>
            </p:nvSpPr>
            <p:spPr>
              <a:xfrm>
                <a:off x="2328387" y="6545581"/>
                <a:ext cx="304800" cy="3048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25A87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100" dirty="0">
                    <a:solidFill>
                      <a:srgbClr val="25A872"/>
                    </a:solidFill>
                    <a:latin typeface="e-Ukraine" panose="00000500000000000000" pitchFamily="50" charset="-52"/>
                  </a:rPr>
                  <a:t>7</a:t>
                </a:r>
                <a:endParaRPr lang="ru-RU" sz="1400" dirty="0">
                  <a:solidFill>
                    <a:srgbClr val="25A872"/>
                  </a:solidFill>
                  <a:latin typeface="e-Ukraine" panose="00000500000000000000" pitchFamily="50" charset="-52"/>
                </a:endParaRPr>
              </a:p>
            </p:txBody>
          </p:sp>
        </p:grpSp>
        <p:pic>
          <p:nvPicPr>
            <p:cNvPr id="4099" name="Рисунок 1" descr="https://chart.googleapis.com/chart?cht=qr&amp;chl=https%3A%2F%2Ft.me%2Ftax_gov_ua&amp;chld=L|0&amp;chs=150">
              <a:extLst>
                <a:ext uri="{FF2B5EF4-FFF2-40B4-BE49-F238E27FC236}">
                  <a16:creationId xmlns:a16="http://schemas.microsoft.com/office/drawing/2014/main" xmlns="" id="{AB68234D-4D6E-4D60-B461-52334D70C2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617" y="436388"/>
              <a:ext cx="842883" cy="8780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8" name="Рисунок 7" descr="https://chart.googleapis.com/chart?cht=qr&amp;chl=https%3A%2F%2Fwww.youtube.com%2FTaxUkraine&amp;chld=L|0&amp;chs=150">
              <a:extLst>
                <a:ext uri="{FF2B5EF4-FFF2-40B4-BE49-F238E27FC236}">
                  <a16:creationId xmlns:a16="http://schemas.microsoft.com/office/drawing/2014/main" xmlns="" id="{B988640C-7F4D-43BB-8D2B-B0AB4B4AD4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092" y="2143126"/>
              <a:ext cx="833358" cy="9048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7" name="Рисунок 13" descr="https://chart.googleapis.com/chart?cht=qr&amp;chl=https%3A%2F%2Fwww.facebook.com%2FTaxUkraine%2F&amp;chld=L|0&amp;chs=150">
              <a:extLst>
                <a:ext uri="{FF2B5EF4-FFF2-40B4-BE49-F238E27FC236}">
                  <a16:creationId xmlns:a16="http://schemas.microsoft.com/office/drawing/2014/main" xmlns="" id="{48F62E71-1AA9-48BD-99B8-0430C4FAB9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992" y="4107580"/>
              <a:ext cx="880983" cy="8930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xmlns="" id="{5E53E4E3-62F3-4903-B665-45BF57FD7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316" y="942350"/>
              <a:ext cx="4793934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449263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2" name="Rectangle 7">
              <a:extLst>
                <a:ext uri="{FF2B5EF4-FFF2-40B4-BE49-F238E27FC236}">
                  <a16:creationId xmlns:a16="http://schemas.microsoft.com/office/drawing/2014/main" xmlns="" id="{7BCFA5DF-C4AC-4DCE-AA03-DBDC47E12D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950" y="470454"/>
              <a:ext cx="2114550" cy="800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канал ДПС «</a:t>
              </a:r>
              <a:r>
                <a:rPr kumimoji="0" lang="en-US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Telegram</a:t>
              </a:r>
              <a:r>
                <a:rPr kumimoji="0" lang="uk-UA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 </a:t>
              </a:r>
              <a:endPara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xmlns="" id="{911FB1A9-ED1C-4532-A3E7-013A57BBC1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2240025"/>
              <a:ext cx="271059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сторінка на «</a:t>
              </a:r>
              <a:r>
                <a:rPr kumimoji="0" lang="en-US" altLang="ru-RU" sz="1400" b="0" i="0" u="none" strike="noStrike" cap="none" normalizeH="0" baseline="0" dirty="0" err="1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Youtube</a:t>
              </a:r>
              <a:r>
                <a:rPr kumimoji="0" lang="uk-UA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 каналі ДПС 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4" name="Rectangle 9">
              <a:extLst>
                <a:ext uri="{FF2B5EF4-FFF2-40B4-BE49-F238E27FC236}">
                  <a16:creationId xmlns:a16="http://schemas.microsoft.com/office/drawing/2014/main" xmlns="" id="{D4E2B7F5-5D62-456B-A005-E3F8F8A4BC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4323573"/>
              <a:ext cx="271059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сторінка </a:t>
              </a:r>
              <a:r>
                <a:rPr kumimoji="0" lang="uk-UA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ДПС 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на «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Fac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book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</a:t>
              </a:r>
              <a:endParaRPr kumimoji="0" lang="uk-UA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xmlns="" id="{14F01F8F-7640-48D6-B1C7-915AD6E76DDF}"/>
                </a:ext>
              </a:extLst>
            </p:cNvPr>
            <p:cNvSpPr/>
            <p:nvPr/>
          </p:nvSpPr>
          <p:spPr>
            <a:xfrm>
              <a:off x="82316" y="6057476"/>
              <a:ext cx="479393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Офіційний веб-портал  Державної </a:t>
              </a:r>
              <a:r>
                <a:rPr lang="uk-UA" sz="800" b="1" spc="-20" dirty="0" err="1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податков</a:t>
              </a:r>
              <a:r>
                <a:rPr lang="en-US" sz="800" b="1" spc="-20" dirty="0" err="1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ої</a:t>
              </a: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  служби України: </a:t>
              </a:r>
              <a:r>
                <a:rPr lang="en-US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tax</a:t>
              </a:r>
              <a:r>
                <a:rPr lang="uk-UA" sz="800" u="sng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.</a:t>
              </a:r>
              <a:r>
                <a:rPr lang="uk-UA" sz="800" b="1" u="sng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gov.ua</a:t>
              </a:r>
              <a:endParaRPr lang="ru-RU" sz="3600" b="1" dirty="0">
                <a:latin typeface="e-Ukraine" panose="00000500000000000000" pitchFamily="50" charset="-52"/>
                <a:ea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Інформаційно-довідковий департамент ДПС: </a:t>
              </a:r>
              <a:r>
                <a:rPr lang="uk-UA" sz="800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0-800-501-007</a:t>
              </a:r>
              <a:endParaRPr lang="ru-RU" sz="3200" dirty="0">
                <a:effectLst/>
                <a:latin typeface="e-Ukraine" panose="000005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7" name="Прямая соединительная линия 16">
              <a:extLst>
                <a:ext uri="{FF2B5EF4-FFF2-40B4-BE49-F238E27FC236}">
                  <a16:creationId xmlns:a16="http://schemas.microsoft.com/office/drawing/2014/main" xmlns="" id="{BC9780A8-D912-46DD-A0E0-2400220A2B6E}"/>
                </a:ext>
              </a:extLst>
            </p:cNvPr>
            <p:cNvCxnSpPr/>
            <p:nvPr/>
          </p:nvCxnSpPr>
          <p:spPr>
            <a:xfrm>
              <a:off x="228600" y="6010275"/>
              <a:ext cx="4557713" cy="0"/>
            </a:xfrm>
            <a:prstGeom prst="line">
              <a:avLst/>
            </a:prstGeom>
            <a:ln w="28575">
              <a:solidFill>
                <a:srgbClr val="25A8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667375" y="1101526"/>
            <a:ext cx="3829050" cy="184665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/>
            <a:r>
              <a:rPr lang="ru-RU" sz="1600" b="1" dirty="0" smtClean="0">
                <a:latin typeface="e-Ukraine Light" pitchFamily="50" charset="-52"/>
              </a:rPr>
              <a:t>ПДФО при </a:t>
            </a:r>
            <a:r>
              <a:rPr lang="ru-RU" sz="1600" b="1" dirty="0" err="1" smtClean="0">
                <a:latin typeface="e-Ukraine Light" pitchFamily="50" charset="-52"/>
              </a:rPr>
              <a:t>отриманні</a:t>
            </a:r>
            <a:r>
              <a:rPr lang="ru-RU" sz="1600" b="1" dirty="0" smtClean="0">
                <a:latin typeface="e-Ukraine Light" pitchFamily="50" charset="-52"/>
              </a:rPr>
              <a:t> доходу </a:t>
            </a:r>
            <a:r>
              <a:rPr lang="ru-RU" sz="1600" b="1" dirty="0" err="1" smtClean="0">
                <a:latin typeface="e-Ukraine Light" pitchFamily="50" charset="-52"/>
              </a:rPr>
              <a:t>внаслідок</a:t>
            </a:r>
            <a:r>
              <a:rPr lang="ru-RU" sz="1600" b="1" dirty="0" smtClean="0">
                <a:latin typeface="e-Ukraine Light" pitchFamily="50" charset="-52"/>
              </a:rPr>
              <a:t> </a:t>
            </a:r>
            <a:r>
              <a:rPr lang="ru-RU" sz="1600" b="1" dirty="0" err="1" smtClean="0">
                <a:latin typeface="e-Ukraine Light" pitchFamily="50" charset="-52"/>
              </a:rPr>
              <a:t>відступлення</a:t>
            </a:r>
            <a:r>
              <a:rPr lang="ru-RU" sz="1600" b="1" dirty="0" smtClean="0">
                <a:latin typeface="e-Ukraine Light" pitchFamily="50" charset="-52"/>
              </a:rPr>
              <a:t> права </a:t>
            </a:r>
            <a:r>
              <a:rPr lang="ru-RU" sz="1600" b="1" dirty="0" err="1" smtClean="0">
                <a:latin typeface="e-Ukraine Light" pitchFamily="50" charset="-52"/>
              </a:rPr>
              <a:t>вимоги</a:t>
            </a:r>
            <a:r>
              <a:rPr lang="ru-RU" sz="1600" b="1" dirty="0" smtClean="0">
                <a:latin typeface="e-Ukraine Light" pitchFamily="50" charset="-52"/>
              </a:rPr>
              <a:t> за договором про участь у </a:t>
            </a:r>
            <a:r>
              <a:rPr lang="ru-RU" sz="1600" b="1" dirty="0" err="1" smtClean="0">
                <a:latin typeface="e-Ukraine Light" pitchFamily="50" charset="-52"/>
              </a:rPr>
              <a:t>фонді</a:t>
            </a:r>
            <a:r>
              <a:rPr lang="ru-RU" sz="1600" b="1" dirty="0" smtClean="0">
                <a:latin typeface="e-Ukraine Light" pitchFamily="50" charset="-52"/>
              </a:rPr>
              <a:t> </a:t>
            </a:r>
            <a:r>
              <a:rPr lang="ru-RU" sz="1600" b="1" dirty="0" err="1" smtClean="0">
                <a:latin typeface="e-Ukraine Light" pitchFamily="50" charset="-52"/>
              </a:rPr>
              <a:t>фінансування</a:t>
            </a:r>
            <a:r>
              <a:rPr lang="ru-RU" sz="1600" b="1" dirty="0" smtClean="0">
                <a:latin typeface="e-Ukraine Light" pitchFamily="50" charset="-52"/>
              </a:rPr>
              <a:t> </a:t>
            </a:r>
            <a:r>
              <a:rPr lang="ru-RU" sz="1600" b="1" dirty="0" err="1" smtClean="0">
                <a:latin typeface="e-Ukraine Light" pitchFamily="50" charset="-52"/>
              </a:rPr>
              <a:t>будівництва</a:t>
            </a:r>
            <a:endParaRPr lang="ru-RU" sz="1600" b="1" dirty="0" smtClean="0">
              <a:latin typeface="e-Ukraine Light" pitchFamily="50" charset="-52"/>
            </a:endParaRPr>
          </a:p>
          <a:p>
            <a:pPr algn="ctr" fontAlgn="base"/>
            <a:r>
              <a:rPr lang="ru-RU" sz="1600" b="1" dirty="0" smtClean="0">
                <a:latin typeface="e-Ukraine Light" pitchFamily="50" charset="-52"/>
              </a:rPr>
              <a:t> 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5048251" y="6399730"/>
            <a:ext cx="962024" cy="3385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800" dirty="0" smtClean="0">
                <a:solidFill>
                  <a:srgbClr val="333333"/>
                </a:solidFill>
                <a:latin typeface="e-Ukraine Light" pitchFamily="50" charset="-52"/>
                <a:ea typeface="Times New Roman" pitchFamily="18" charset="0"/>
                <a:cs typeface="Times New Roman" pitchFamily="18" charset="0"/>
              </a:rPr>
              <a:t>Листопад</a:t>
            </a:r>
            <a:r>
              <a:rPr kumimoji="0" lang="uk-UA" sz="8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e-Ukraine Light" pitchFamily="50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8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e-Ukraine Light" pitchFamily="50" charset="-52"/>
                <a:ea typeface="Times New Roman" pitchFamily="18" charset="0"/>
                <a:cs typeface="Times New Roman" pitchFamily="18" charset="0"/>
              </a:rPr>
              <a:t>2021</a:t>
            </a:r>
            <a:endParaRPr kumimoji="0" lang="uk-UA" sz="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-Ukraine Light" pitchFamily="50" charset="-52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115050" y="123825"/>
            <a:ext cx="314325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1050" dirty="0" smtClean="0">
                <a:latin typeface="e-Ukraine Light" pitchFamily="50" charset="-52"/>
                <a:cs typeface="Arial" pitchFamily="34" charset="0"/>
              </a:rPr>
              <a:t>Головне управління ДПС у м. Києві </a:t>
            </a:r>
          </a:p>
        </p:txBody>
      </p:sp>
    </p:spTree>
    <p:extLst>
      <p:ext uri="{BB962C8B-B14F-4D97-AF65-F5344CB8AC3E}">
        <p14:creationId xmlns:p14="http://schemas.microsoft.com/office/powerpoint/2010/main" xmlns="" val="338214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xmlns="" id="{77BE1E3B-BB62-4FEA-84E6-53708639754F}"/>
              </a:ext>
            </a:extLst>
          </p:cNvPr>
          <p:cNvGrpSpPr/>
          <p:nvPr/>
        </p:nvGrpSpPr>
        <p:grpSpPr>
          <a:xfrm>
            <a:off x="142875" y="76200"/>
            <a:ext cx="4793934" cy="6781800"/>
            <a:chOff x="83820" y="68581"/>
            <a:chExt cx="4793934" cy="6781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xmlns="" id="{63EC6337-995B-4F4C-BFBF-1A1915547AE5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>
              <a:extLst>
                <a:ext uri="{FF2B5EF4-FFF2-40B4-BE49-F238E27FC236}">
                  <a16:creationId xmlns:a16="http://schemas.microsoft.com/office/drawing/2014/main" xmlns="" id="{BD827EDD-702C-4BE7-8040-21D8CC6FF8C0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100" dirty="0">
                  <a:solidFill>
                    <a:srgbClr val="25A872"/>
                  </a:solidFill>
                  <a:latin typeface="e-Ukraine" panose="00000500000000000000" pitchFamily="50" charset="-52"/>
                </a:rPr>
                <a:t>1</a:t>
              </a:r>
              <a:endParaRPr lang="ru-RU" sz="1400" dirty="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grpSp>
        <p:nvGrpSpPr>
          <p:cNvPr id="7" name="Группа 6">
            <a:extLst>
              <a:ext uri="{FF2B5EF4-FFF2-40B4-BE49-F238E27FC236}">
                <a16:creationId xmlns:a16="http://schemas.microsoft.com/office/drawing/2014/main" xmlns="" id="{192DF1A1-DE05-4849-B565-0A68A4DD5458}"/>
              </a:ext>
            </a:extLst>
          </p:cNvPr>
          <p:cNvGrpSpPr/>
          <p:nvPr/>
        </p:nvGrpSpPr>
        <p:grpSpPr>
          <a:xfrm>
            <a:off x="5112066" y="133350"/>
            <a:ext cx="4793934" cy="6724650"/>
            <a:chOff x="83820" y="68581"/>
            <a:chExt cx="4793934" cy="6781800"/>
          </a:xfrm>
        </p:grpSpPr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xmlns="" id="{98C4D4A9-1179-41C5-BA9A-90E6A97494E2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err="1" smtClean="0"/>
                <a:t>тРАВ</a:t>
              </a:r>
              <a:endParaRPr lang="ru-RU" dirty="0"/>
            </a:p>
          </p:txBody>
        </p:sp>
        <p:sp>
          <p:nvSpPr>
            <p:cNvPr id="9" name="Овал 8">
              <a:extLst>
                <a:ext uri="{FF2B5EF4-FFF2-40B4-BE49-F238E27FC236}">
                  <a16:creationId xmlns:a16="http://schemas.microsoft.com/office/drawing/2014/main" xmlns="" id="{72F46394-038E-4BE7-991A-5920F8DE961D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100" dirty="0">
                  <a:solidFill>
                    <a:srgbClr val="25A872"/>
                  </a:solidFill>
                  <a:latin typeface="e-Ukraine" panose="00000500000000000000" pitchFamily="50" charset="-52"/>
                </a:rPr>
                <a:t>6</a:t>
              </a:r>
              <a:endParaRPr lang="ru-RU" sz="1400" dirty="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AB020ADF-A26B-4DB1-A8F3-01CE965CB04E}"/>
              </a:ext>
            </a:extLst>
          </p:cNvPr>
          <p:cNvSpPr/>
          <p:nvPr/>
        </p:nvSpPr>
        <p:spPr>
          <a:xfrm>
            <a:off x="200024" y="209549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ru-RU" sz="1200" dirty="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A93320C9-B67C-4431-A6A6-D9A5DA9531D3}"/>
              </a:ext>
            </a:extLst>
          </p:cNvPr>
          <p:cNvSpPr/>
          <p:nvPr/>
        </p:nvSpPr>
        <p:spPr>
          <a:xfrm>
            <a:off x="5127011" y="209549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ru-RU" sz="1200" dirty="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66700" y="361950"/>
            <a:ext cx="4514850" cy="5840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</a:pPr>
            <a:r>
              <a:rPr lang="ru-RU" sz="1500" dirty="0" smtClean="0">
                <a:latin typeface="e-Ukraine Light" pitchFamily="50" charset="-52"/>
              </a:rPr>
              <a:t>	</a:t>
            </a:r>
            <a:r>
              <a:rPr lang="ru-RU" sz="1300" dirty="0" smtClean="0">
                <a:latin typeface="e-Ukraine Light" pitchFamily="50" charset="-52"/>
              </a:rPr>
              <a:t>Головне   </a:t>
            </a:r>
            <a:r>
              <a:rPr lang="ru-RU" sz="1300" dirty="0" err="1" smtClean="0">
                <a:latin typeface="e-Ukraine Light" pitchFamily="50" charset="-52"/>
              </a:rPr>
              <a:t>управління</a:t>
            </a:r>
            <a:r>
              <a:rPr lang="ru-RU" sz="1300" dirty="0" smtClean="0">
                <a:latin typeface="e-Ukraine Light" pitchFamily="50" charset="-52"/>
              </a:rPr>
              <a:t>   ДПС   у  </a:t>
            </a:r>
          </a:p>
          <a:p>
            <a:pPr algn="just" fontAlgn="base">
              <a:lnSpc>
                <a:spcPct val="150000"/>
              </a:lnSpc>
            </a:pPr>
            <a:r>
              <a:rPr lang="ru-RU" sz="1300" dirty="0" smtClean="0">
                <a:latin typeface="e-Ukraine Light" pitchFamily="50" charset="-52"/>
              </a:rPr>
              <a:t>м. </a:t>
            </a:r>
            <a:r>
              <a:rPr lang="ru-RU" sz="1300" dirty="0" err="1" smtClean="0">
                <a:latin typeface="e-Ukraine Light" pitchFamily="50" charset="-52"/>
              </a:rPr>
              <a:t>Києві</a:t>
            </a:r>
            <a:r>
              <a:rPr lang="ru-RU" sz="1300" dirty="0" smtClean="0">
                <a:latin typeface="e-Ukraine Light" pitchFamily="50" charset="-52"/>
              </a:rPr>
              <a:t>  </a:t>
            </a:r>
            <a:r>
              <a:rPr lang="ru-RU" sz="1300" dirty="0" err="1" smtClean="0">
                <a:latin typeface="e-Ukraine Light" pitchFamily="50" charset="-52"/>
              </a:rPr>
              <a:t>звертає</a:t>
            </a:r>
            <a:r>
              <a:rPr lang="ru-RU" sz="1300" dirty="0" smtClean="0">
                <a:latin typeface="e-Ukraine Light" pitchFamily="50" charset="-52"/>
              </a:rPr>
              <a:t>  </a:t>
            </a:r>
            <a:r>
              <a:rPr lang="ru-RU" sz="1300" dirty="0" err="1" smtClean="0">
                <a:latin typeface="e-Ukraine Light" pitchFamily="50" charset="-52"/>
              </a:rPr>
              <a:t>увагу</a:t>
            </a:r>
            <a:r>
              <a:rPr lang="ru-RU" sz="1300" dirty="0" smtClean="0">
                <a:latin typeface="e-Ukraine Light" pitchFamily="50" charset="-52"/>
              </a:rPr>
              <a:t>, </a:t>
            </a:r>
            <a:r>
              <a:rPr lang="ru-RU" sz="1300" dirty="0" err="1" smtClean="0">
                <a:latin typeface="e-Ukraine Light" pitchFamily="50" charset="-52"/>
              </a:rPr>
              <a:t>що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дохід</a:t>
            </a:r>
            <a:r>
              <a:rPr lang="ru-RU" sz="1300" dirty="0" smtClean="0">
                <a:latin typeface="e-Ukraine Light" pitchFamily="50" charset="-52"/>
              </a:rPr>
              <a:t> у </a:t>
            </a:r>
            <a:r>
              <a:rPr lang="ru-RU" sz="1300" dirty="0" err="1" smtClean="0">
                <a:latin typeface="e-Ukraine Light" pitchFamily="50" charset="-52"/>
              </a:rPr>
              <a:t>вигляді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коштів</a:t>
            </a:r>
            <a:r>
              <a:rPr lang="ru-RU" sz="1300" dirty="0" smtClean="0">
                <a:latin typeface="e-Ukraine Light" pitchFamily="50" charset="-52"/>
              </a:rPr>
              <a:t>, </a:t>
            </a:r>
            <a:r>
              <a:rPr lang="ru-RU" sz="1300" dirty="0" err="1" smtClean="0">
                <a:latin typeface="e-Ukraine Light" pitchFamily="50" charset="-52"/>
              </a:rPr>
              <a:t>отриманих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фізичною</a:t>
            </a:r>
            <a:r>
              <a:rPr lang="ru-RU" sz="1300" dirty="0" smtClean="0">
                <a:latin typeface="e-Ukraine Light" pitchFamily="50" charset="-52"/>
              </a:rPr>
              <a:t> особою – </a:t>
            </a:r>
            <a:r>
              <a:rPr lang="ru-RU" sz="1300" dirty="0" err="1" smtClean="0">
                <a:latin typeface="e-Ukraine Light" pitchFamily="50" charset="-52"/>
              </a:rPr>
              <a:t>платником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податку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від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іншої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фізичної</a:t>
            </a:r>
            <a:r>
              <a:rPr lang="ru-RU" sz="1300" dirty="0" smtClean="0">
                <a:latin typeface="e-Ukraine Light" pitchFamily="50" charset="-52"/>
              </a:rPr>
              <a:t> особи </a:t>
            </a:r>
            <a:r>
              <a:rPr lang="ru-RU" sz="1300" dirty="0" err="1" smtClean="0">
                <a:latin typeface="e-Ukraine Light" pitchFamily="50" charset="-52"/>
              </a:rPr>
              <a:t>внаслідок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відступлення</a:t>
            </a:r>
            <a:r>
              <a:rPr lang="ru-RU" sz="1300" dirty="0" smtClean="0">
                <a:latin typeface="e-Ukraine Light" pitchFamily="50" charset="-52"/>
              </a:rPr>
              <a:t> права </a:t>
            </a:r>
            <a:r>
              <a:rPr lang="ru-RU" sz="1300" dirty="0" err="1" smtClean="0">
                <a:latin typeface="e-Ukraine Light" pitchFamily="50" charset="-52"/>
              </a:rPr>
              <a:t>вимоги</a:t>
            </a:r>
            <a:r>
              <a:rPr lang="ru-RU" sz="1300" dirty="0" smtClean="0">
                <a:latin typeface="e-Ukraine Light" pitchFamily="50" charset="-52"/>
              </a:rPr>
              <a:t> за </a:t>
            </a:r>
            <a:r>
              <a:rPr lang="ru-RU" sz="1300" dirty="0" err="1" smtClean="0">
                <a:latin typeface="e-Ukraine Light" pitchFamily="50" charset="-52"/>
              </a:rPr>
              <a:t>інвестиційним</a:t>
            </a:r>
            <a:r>
              <a:rPr lang="ru-RU" sz="1300" dirty="0" smtClean="0">
                <a:latin typeface="e-Ukraine Light" pitchFamily="50" charset="-52"/>
              </a:rPr>
              <a:t> договором на </a:t>
            </a:r>
            <a:r>
              <a:rPr lang="ru-RU" sz="1300" dirty="0" err="1" smtClean="0">
                <a:latin typeface="e-Ukraine Light" pitchFamily="50" charset="-52"/>
              </a:rPr>
              <a:t>нерухоме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майно</a:t>
            </a:r>
            <a:r>
              <a:rPr lang="ru-RU" sz="1300" dirty="0" smtClean="0">
                <a:latin typeface="e-Ukraine Light" pitchFamily="50" charset="-52"/>
              </a:rPr>
              <a:t> у </a:t>
            </a:r>
            <a:r>
              <a:rPr lang="ru-RU" sz="1300" dirty="0" err="1" smtClean="0">
                <a:latin typeface="e-Ukraine Light" pitchFamily="50" charset="-52"/>
              </a:rPr>
              <a:t>вигляді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житлового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приміщення</a:t>
            </a:r>
            <a:r>
              <a:rPr lang="ru-RU" sz="1300" dirty="0" smtClean="0">
                <a:latin typeface="e-Ukraine Light" pitchFamily="50" charset="-52"/>
              </a:rPr>
              <a:t>, не </a:t>
            </a:r>
            <a:r>
              <a:rPr lang="ru-RU" sz="1300" dirty="0" err="1" smtClean="0">
                <a:latin typeface="e-Ukraine Light" pitchFamily="50" charset="-52"/>
              </a:rPr>
              <a:t>введеного</a:t>
            </a:r>
            <a:r>
              <a:rPr lang="ru-RU" sz="1300" dirty="0" smtClean="0">
                <a:latin typeface="e-Ukraine Light" pitchFamily="50" charset="-52"/>
              </a:rPr>
              <a:t> в </a:t>
            </a:r>
            <a:r>
              <a:rPr lang="ru-RU" sz="1300" dirty="0" err="1" smtClean="0">
                <a:latin typeface="e-Ukraine Light" pitchFamily="50" charset="-52"/>
              </a:rPr>
              <a:t>експлуатацію</a:t>
            </a:r>
            <a:r>
              <a:rPr lang="ru-RU" sz="1300" dirty="0" smtClean="0">
                <a:latin typeface="e-Ukraine Light" pitchFamily="50" charset="-52"/>
              </a:rPr>
              <a:t>, </a:t>
            </a:r>
            <a:r>
              <a:rPr lang="ru-RU" sz="1300" dirty="0" err="1" smtClean="0">
                <a:latin typeface="e-Ukraine Light" pitchFamily="50" charset="-52"/>
              </a:rPr>
              <a:t>в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будинку</a:t>
            </a:r>
            <a:r>
              <a:rPr lang="ru-RU" sz="1300" dirty="0" smtClean="0">
                <a:latin typeface="e-Ukraine Light" pitchFamily="50" charset="-52"/>
              </a:rPr>
              <a:t>, </a:t>
            </a:r>
            <a:r>
              <a:rPr lang="ru-RU" sz="1300" dirty="0" err="1" smtClean="0">
                <a:latin typeface="e-Ukraine Light" pitchFamily="50" charset="-52"/>
              </a:rPr>
              <a:t>будівництво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якого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незавершене</a:t>
            </a:r>
            <a:r>
              <a:rPr lang="ru-RU" sz="1300" dirty="0" smtClean="0">
                <a:latin typeface="e-Ukraine Light" pitchFamily="50" charset="-52"/>
              </a:rPr>
              <a:t>, </a:t>
            </a:r>
            <a:r>
              <a:rPr lang="ru-RU" sz="1300" dirty="0" err="1" smtClean="0">
                <a:latin typeface="e-Ukraine Light" pitchFamily="50" charset="-52"/>
              </a:rPr>
              <a:t>включається</a:t>
            </a:r>
            <a:r>
              <a:rPr lang="ru-RU" sz="1300" dirty="0" smtClean="0">
                <a:latin typeface="e-Ukraine Light" pitchFamily="50" charset="-52"/>
              </a:rPr>
              <a:t> до </a:t>
            </a:r>
            <a:r>
              <a:rPr lang="ru-RU" sz="1300" dirty="0" err="1" smtClean="0">
                <a:latin typeface="e-Ukraine Light" pitchFamily="50" charset="-52"/>
              </a:rPr>
              <a:t>її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загального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місячного</a:t>
            </a:r>
            <a:r>
              <a:rPr lang="ru-RU" sz="1300" dirty="0" smtClean="0">
                <a:latin typeface="e-Ukraine Light" pitchFamily="50" charset="-52"/>
              </a:rPr>
              <a:t> (</a:t>
            </a:r>
            <a:r>
              <a:rPr lang="ru-RU" sz="1300" dirty="0" err="1" smtClean="0">
                <a:latin typeface="e-Ukraine Light" pitchFamily="50" charset="-52"/>
              </a:rPr>
              <a:t>річного</a:t>
            </a:r>
            <a:r>
              <a:rPr lang="ru-RU" sz="1300" dirty="0" smtClean="0">
                <a:latin typeface="e-Ukraine Light" pitchFamily="50" charset="-52"/>
              </a:rPr>
              <a:t>) </a:t>
            </a:r>
            <a:r>
              <a:rPr lang="ru-RU" sz="1300" dirty="0" err="1" smtClean="0">
                <a:latin typeface="e-Ukraine Light" pitchFamily="50" charset="-52"/>
              </a:rPr>
              <a:t>оподатковуваного</a:t>
            </a:r>
            <a:r>
              <a:rPr lang="ru-RU" sz="1300" dirty="0" smtClean="0">
                <a:latin typeface="e-Ukraine Light" pitchFamily="50" charset="-52"/>
              </a:rPr>
              <a:t> доходу та </a:t>
            </a:r>
            <a:r>
              <a:rPr lang="ru-RU" sz="1300" dirty="0" err="1" smtClean="0">
                <a:latin typeface="e-Ukraine Light" pitchFamily="50" charset="-52"/>
              </a:rPr>
              <a:t>оподатковується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податком</a:t>
            </a:r>
            <a:r>
              <a:rPr lang="ru-RU" sz="1300" dirty="0" smtClean="0">
                <a:latin typeface="e-Ukraine Light" pitchFamily="50" charset="-52"/>
              </a:rPr>
              <a:t> на доходи </a:t>
            </a:r>
            <a:r>
              <a:rPr lang="ru-RU" sz="1300" dirty="0" err="1" smtClean="0">
                <a:latin typeface="e-Ukraine Light" pitchFamily="50" charset="-52"/>
              </a:rPr>
              <a:t>фізичних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осіб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і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військовим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збором</a:t>
            </a:r>
            <a:r>
              <a:rPr lang="ru-RU" sz="1300" dirty="0" smtClean="0">
                <a:latin typeface="e-Ukraine Light" pitchFamily="50" charset="-52"/>
              </a:rPr>
              <a:t> на </a:t>
            </a:r>
            <a:r>
              <a:rPr lang="ru-RU" sz="1300" dirty="0" err="1" smtClean="0">
                <a:latin typeface="e-Ukraine Light" pitchFamily="50" charset="-52"/>
              </a:rPr>
              <a:t>загальних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підставах</a:t>
            </a:r>
            <a:r>
              <a:rPr lang="ru-RU" sz="1300" dirty="0" smtClean="0">
                <a:latin typeface="e-Ukraine Light" pitchFamily="50" charset="-52"/>
              </a:rPr>
              <a:t>.</a:t>
            </a:r>
          </a:p>
          <a:p>
            <a:pPr algn="just" fontAlgn="base">
              <a:lnSpc>
                <a:spcPct val="150000"/>
              </a:lnSpc>
            </a:pPr>
            <a:r>
              <a:rPr lang="ru-RU" sz="1300" dirty="0" smtClean="0">
                <a:latin typeface="e-Ukraine Light" pitchFamily="50" charset="-52"/>
              </a:rPr>
              <a:t>	</a:t>
            </a:r>
            <a:r>
              <a:rPr lang="ru-RU" sz="1300" dirty="0" err="1" smtClean="0">
                <a:latin typeface="e-Ukraine Light" pitchFamily="50" charset="-52"/>
              </a:rPr>
              <a:t>Водночас</a:t>
            </a:r>
            <a:r>
              <a:rPr lang="ru-RU" sz="1300" dirty="0" smtClean="0">
                <a:latin typeface="e-Ukraine Light" pitchFamily="50" charset="-52"/>
              </a:rPr>
              <a:t>, </a:t>
            </a:r>
            <a:r>
              <a:rPr lang="ru-RU" sz="1300" dirty="0" err="1" smtClean="0">
                <a:latin typeface="e-Ukraine Light" pitchFamily="50" charset="-52"/>
              </a:rPr>
              <a:t>слід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зазначити</a:t>
            </a:r>
            <a:r>
              <a:rPr lang="ru-RU" sz="1300" dirty="0" smtClean="0">
                <a:latin typeface="e-Ukraine Light" pitchFamily="50" charset="-52"/>
              </a:rPr>
              <a:t>, </a:t>
            </a:r>
            <a:r>
              <a:rPr lang="ru-RU" sz="1300" dirty="0" err="1" smtClean="0">
                <a:latin typeface="e-Ukraine Light" pitchFamily="50" charset="-52"/>
              </a:rPr>
              <a:t>що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відчуження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майнових</a:t>
            </a:r>
            <a:r>
              <a:rPr lang="ru-RU" sz="1300" dirty="0" smtClean="0">
                <a:latin typeface="e-Ukraine Light" pitchFamily="50" charset="-52"/>
              </a:rPr>
              <a:t> прав </a:t>
            </a:r>
            <a:r>
              <a:rPr lang="ru-RU" sz="1300" dirty="0" err="1" smtClean="0">
                <a:latin typeface="e-Ukraine Light" pitchFamily="50" charset="-52"/>
              </a:rPr>
              <a:t>іншій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фізичній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особі</a:t>
            </a:r>
            <a:r>
              <a:rPr lang="ru-RU" sz="1300" dirty="0" smtClean="0">
                <a:latin typeface="e-Ukraine Light" pitchFamily="50" charset="-52"/>
              </a:rPr>
              <a:t> за договором про участь у </a:t>
            </a:r>
            <a:r>
              <a:rPr lang="ru-RU" sz="1300" dirty="0" err="1" smtClean="0">
                <a:latin typeface="e-Ukraine Light" pitchFamily="50" charset="-52"/>
              </a:rPr>
              <a:t>фонді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фінансування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будівництва</a:t>
            </a:r>
            <a:r>
              <a:rPr lang="ru-RU" sz="1300" dirty="0" smtClean="0">
                <a:latin typeface="e-Ukraine Light" pitchFamily="50" charset="-52"/>
              </a:rPr>
              <a:t> не </a:t>
            </a:r>
            <a:r>
              <a:rPr lang="ru-RU" sz="1300" dirty="0" err="1" smtClean="0">
                <a:latin typeface="e-Ukraine Light" pitchFamily="50" charset="-52"/>
              </a:rPr>
              <a:t>є</a:t>
            </a:r>
            <a:r>
              <a:rPr lang="ru-RU" sz="1300" dirty="0" smtClean="0">
                <a:latin typeface="e-Ukraine Light" pitchFamily="50" charset="-52"/>
              </a:rPr>
              <a:t> доходом </a:t>
            </a:r>
            <a:r>
              <a:rPr lang="ru-RU" sz="1300" dirty="0" err="1" smtClean="0">
                <a:latin typeface="e-Ukraine Light" pitchFamily="50" charset="-52"/>
              </a:rPr>
              <a:t>від</a:t>
            </a:r>
            <a:r>
              <a:rPr lang="ru-RU" sz="1300" dirty="0" smtClean="0">
                <a:latin typeface="e-Ukraine Light" pitchFamily="50" charset="-52"/>
              </a:rPr>
              <a:t> продажу </a:t>
            </a:r>
            <a:r>
              <a:rPr lang="ru-RU" sz="1300" dirty="0" err="1" smtClean="0">
                <a:latin typeface="e-Ukraine Light" pitchFamily="50" charset="-52"/>
              </a:rPr>
              <a:t>нерухомого</a:t>
            </a:r>
            <a:r>
              <a:rPr lang="ru-RU" sz="1300" dirty="0" smtClean="0">
                <a:latin typeface="e-Ukraine Light" pitchFamily="50" charset="-52"/>
              </a:rPr>
              <a:t> майна (</a:t>
            </a:r>
            <a:r>
              <a:rPr lang="ru-RU" sz="1300" dirty="0" err="1" smtClean="0">
                <a:latin typeface="e-Ukraine Light" pitchFamily="50" charset="-52"/>
              </a:rPr>
              <a:t>об’єкта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незавершеного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будівництва</a:t>
            </a:r>
            <a:r>
              <a:rPr lang="ru-RU" sz="1300" dirty="0" smtClean="0">
                <a:latin typeface="e-Ukraine Light" pitchFamily="50" charset="-52"/>
              </a:rPr>
              <a:t>), </a:t>
            </a:r>
            <a:r>
              <a:rPr lang="ru-RU" sz="1300" dirty="0" err="1" smtClean="0">
                <a:latin typeface="e-Ukraine Light" pitchFamily="50" charset="-52"/>
              </a:rPr>
              <a:t>оскільки</a:t>
            </a:r>
            <a:endParaRPr lang="ru-RU" sz="1300" dirty="0">
              <a:latin typeface="e-Ukraine Light" pitchFamily="50" charset="-52"/>
            </a:endParaRPr>
          </a:p>
        </p:txBody>
      </p:sp>
      <p:sp>
        <p:nvSpPr>
          <p:cNvPr id="17" name="Блок-схема: узел 16"/>
          <p:cNvSpPr/>
          <p:nvPr/>
        </p:nvSpPr>
        <p:spPr>
          <a:xfrm>
            <a:off x="5114926" y="3514724"/>
            <a:ext cx="1562100" cy="165735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Блок-схема: узел 17"/>
          <p:cNvSpPr/>
          <p:nvPr/>
        </p:nvSpPr>
        <p:spPr>
          <a:xfrm>
            <a:off x="6486525" y="5048250"/>
            <a:ext cx="1685925" cy="15621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Блок-схема: узел 18"/>
          <p:cNvSpPr/>
          <p:nvPr/>
        </p:nvSpPr>
        <p:spPr>
          <a:xfrm>
            <a:off x="5114925" y="5019675"/>
            <a:ext cx="1657350" cy="1657350"/>
          </a:xfrm>
          <a:prstGeom prst="flowChartConnector">
            <a:avLst/>
          </a:prstGeom>
          <a:solidFill>
            <a:srgbClr val="25A87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узел 19"/>
          <p:cNvSpPr/>
          <p:nvPr/>
        </p:nvSpPr>
        <p:spPr>
          <a:xfrm>
            <a:off x="6476999" y="3552825"/>
            <a:ext cx="1724026" cy="1676400"/>
          </a:xfrm>
          <a:prstGeom prst="flowChartConnector">
            <a:avLst/>
          </a:prstGeom>
          <a:solidFill>
            <a:srgbClr val="25A87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229225" y="342899"/>
            <a:ext cx="453389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ru-RU" sz="1000" dirty="0" smtClean="0">
                <a:solidFill>
                  <a:srgbClr val="333333"/>
                </a:solidFill>
                <a:latin typeface="e-Ukraine Light" panose="000004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Друзі, підписуйтеся на офіційні сторінки Державної податкової служби України у соціальних мережах, де ви зможе переглянути новини, актуальні роз'яснення податкових новацій, а також </a:t>
            </a:r>
            <a:r>
              <a:rPr lang="uk-UA" altLang="ru-RU" sz="1000" dirty="0" err="1" smtClean="0">
                <a:solidFill>
                  <a:srgbClr val="333333"/>
                </a:solidFill>
                <a:latin typeface="e-Ukraine Light" panose="000004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інфографіки</a:t>
            </a:r>
            <a:r>
              <a:rPr lang="uk-UA" altLang="ru-RU" sz="1000" dirty="0" smtClean="0">
                <a:solidFill>
                  <a:srgbClr val="333333"/>
                </a:solidFill>
                <a:latin typeface="e-Ukraine Light" panose="000004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 та коментарі керівництва, фахівців служби! Буде корисно та цікаво!</a:t>
            </a:r>
            <a:endParaRPr lang="ru-RU" altLang="ru-RU" sz="1000" dirty="0" smtClean="0">
              <a:latin typeface="e-Ukraine Light" panose="00000400000000000000" pitchFamily="50" charset="-52"/>
            </a:endParaRPr>
          </a:p>
          <a:p>
            <a:pPr lvl="0" indent="449263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ru-RU" sz="1000" dirty="0" smtClean="0">
                <a:solidFill>
                  <a:srgbClr val="333333"/>
                </a:solidFill>
                <a:latin typeface="e-Ukraine Light" panose="000004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Спілкуйтеся з Податковою службою дистанційно за допомогою сервісу  «</a:t>
            </a:r>
            <a:r>
              <a:rPr lang="uk-UA" altLang="ru-RU" sz="1000" dirty="0" err="1" smtClean="0">
                <a:solidFill>
                  <a:srgbClr val="333333"/>
                </a:solidFill>
                <a:latin typeface="e-Ukraine Light" panose="000004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InfoTAX</a:t>
            </a:r>
            <a:r>
              <a:rPr lang="uk-UA" altLang="ru-RU" sz="1000" dirty="0" smtClean="0">
                <a:solidFill>
                  <a:srgbClr val="333333"/>
                </a:solidFill>
                <a:latin typeface="e-Ukraine Light" panose="000004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»:</a:t>
            </a:r>
            <a:endParaRPr lang="ru-RU" altLang="ru-RU" sz="1000" dirty="0" smtClean="0">
              <a:latin typeface="e-Ukraine Light" panose="00000400000000000000" pitchFamily="50" charset="-52"/>
            </a:endParaRPr>
          </a:p>
        </p:txBody>
      </p:sp>
      <p:pic>
        <p:nvPicPr>
          <p:cNvPr id="16" name="Рисунок 10" descr="https://chart.googleapis.com/chart?cht=qr&amp;chl=https%3A%2F%2Ft.me%2FinfoTAXbot&amp;chld=L|0&amp;chs=150">
            <a:extLst>
              <a:ext uri="{FF2B5EF4-FFF2-40B4-BE49-F238E27FC236}">
                <a16:creationId xmlns:a16="http://schemas.microsoft.com/office/drawing/2014/main" xmlns="" id="{C10BBAFE-2D79-49E5-868B-A0FDCC9F8B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37411" y="1742694"/>
            <a:ext cx="1304925" cy="13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4221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xmlns="" id="{77BE1E3B-BB62-4FEA-84E6-53708639754F}"/>
              </a:ext>
            </a:extLst>
          </p:cNvPr>
          <p:cNvGrpSpPr/>
          <p:nvPr/>
        </p:nvGrpSpPr>
        <p:grpSpPr>
          <a:xfrm>
            <a:off x="150495" y="76200"/>
            <a:ext cx="4793934" cy="6781800"/>
            <a:chOff x="83820" y="68581"/>
            <a:chExt cx="4793934" cy="6781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xmlns="" id="{63EC6337-995B-4F4C-BFBF-1A1915547AE5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>
              <a:extLst>
                <a:ext uri="{FF2B5EF4-FFF2-40B4-BE49-F238E27FC236}">
                  <a16:creationId xmlns:a16="http://schemas.microsoft.com/office/drawing/2014/main" xmlns="" id="{BD827EDD-702C-4BE7-8040-21D8CC6FF8C0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100" dirty="0">
                  <a:solidFill>
                    <a:srgbClr val="25A872"/>
                  </a:solidFill>
                  <a:latin typeface="e-Ukraine" panose="00000500000000000000" pitchFamily="50" charset="-52"/>
                </a:rPr>
                <a:t>3</a:t>
              </a:r>
              <a:endParaRPr lang="ru-RU" sz="1400" dirty="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grpSp>
        <p:nvGrpSpPr>
          <p:cNvPr id="7" name="Группа 6">
            <a:extLst>
              <a:ext uri="{FF2B5EF4-FFF2-40B4-BE49-F238E27FC236}">
                <a16:creationId xmlns:a16="http://schemas.microsoft.com/office/drawing/2014/main" xmlns="" id="{192DF1A1-DE05-4849-B565-0A68A4DD5458}"/>
              </a:ext>
            </a:extLst>
          </p:cNvPr>
          <p:cNvGrpSpPr/>
          <p:nvPr/>
        </p:nvGrpSpPr>
        <p:grpSpPr>
          <a:xfrm>
            <a:off x="4987470" y="76200"/>
            <a:ext cx="4793934" cy="6781800"/>
            <a:chOff x="83820" y="68581"/>
            <a:chExt cx="4793934" cy="6781800"/>
          </a:xfrm>
        </p:grpSpPr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xmlns="" id="{98C4D4A9-1179-41C5-BA9A-90E6A97494E2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Овал 8">
              <a:extLst>
                <a:ext uri="{FF2B5EF4-FFF2-40B4-BE49-F238E27FC236}">
                  <a16:creationId xmlns:a16="http://schemas.microsoft.com/office/drawing/2014/main" xmlns="" id="{72F46394-038E-4BE7-991A-5920F8DE961D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100" dirty="0">
                  <a:solidFill>
                    <a:srgbClr val="25A872"/>
                  </a:solidFill>
                  <a:latin typeface="e-Ukraine" panose="00000500000000000000" pitchFamily="50" charset="-52"/>
                </a:rPr>
                <a:t>4</a:t>
              </a:r>
              <a:endParaRPr lang="ru-RU" sz="1400" dirty="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20E9D96F-3DE8-4417-9595-2A67DB70D5D3}"/>
              </a:ext>
            </a:extLst>
          </p:cNvPr>
          <p:cNvSpPr/>
          <p:nvPr/>
        </p:nvSpPr>
        <p:spPr>
          <a:xfrm>
            <a:off x="200024" y="209549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ru-RU" sz="1200" dirty="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B6365EE5-61B6-4672-AA2C-19B58DE21C70}"/>
              </a:ext>
            </a:extLst>
          </p:cNvPr>
          <p:cNvSpPr/>
          <p:nvPr/>
        </p:nvSpPr>
        <p:spPr>
          <a:xfrm>
            <a:off x="5127011" y="209549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uk-UA" sz="1200" dirty="0" smtClean="0">
                <a:solidFill>
                  <a:srgbClr val="333333"/>
                </a:solidFill>
                <a:latin typeface="e-Ukraine Light" panose="000004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200" dirty="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5819775" y="2183690"/>
            <a:ext cx="371474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-Ukraine Light" pitchFamily="50" charset="-52"/>
              <a:ea typeface="Times New Roman" pitchFamily="18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-Ukraine Light" pitchFamily="50" charset="-52"/>
              <a:ea typeface="Times New Roman" pitchFamily="18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200" dirty="0" smtClean="0">
              <a:latin typeface="e-Ukraine Light" pitchFamily="50" charset="-52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-Ukraine Light" pitchFamily="50" charset="-52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200" dirty="0" smtClean="0">
              <a:latin typeface="e-Ukraine Light" pitchFamily="50" charset="-52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-Ukraine Light" pitchFamily="50" charset="-52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8600" y="333374"/>
            <a:ext cx="4572000" cy="64402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</a:pPr>
            <a:r>
              <a:rPr lang="ru-RU" sz="1300" dirty="0" smtClean="0">
                <a:latin typeface="e-Ukraine Light" pitchFamily="50" charset="-52"/>
              </a:rPr>
              <a:t>договором про участь у </a:t>
            </a:r>
            <a:r>
              <a:rPr lang="ru-RU" sz="1300" dirty="0" err="1" smtClean="0">
                <a:latin typeface="e-Ukraine Light" pitchFamily="50" charset="-52"/>
              </a:rPr>
              <a:t>фонді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фінансування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будівництва</a:t>
            </a:r>
            <a:r>
              <a:rPr lang="ru-RU" sz="1300" dirty="0" smtClean="0">
                <a:latin typeface="e-Ukraine Light" pitchFamily="50" charset="-52"/>
              </a:rPr>
              <a:t> (</a:t>
            </a:r>
            <a:r>
              <a:rPr lang="ru-RU" sz="1300" dirty="0" err="1" smtClean="0">
                <a:latin typeface="e-Ukraine Light" pitchFamily="50" charset="-52"/>
              </a:rPr>
              <a:t>у</a:t>
            </a:r>
            <a:r>
              <a:rPr lang="ru-RU" sz="1300" dirty="0" smtClean="0">
                <a:latin typeface="e-Ukraine Light" pitchFamily="50" charset="-52"/>
              </a:rPr>
              <a:t> тому </a:t>
            </a:r>
            <a:r>
              <a:rPr lang="ru-RU" sz="1300" dirty="0" err="1" smtClean="0">
                <a:latin typeface="e-Ukraine Light" pitchFamily="50" charset="-52"/>
              </a:rPr>
              <a:t>числі</a:t>
            </a:r>
            <a:r>
              <a:rPr lang="ru-RU" sz="1300" dirty="0" smtClean="0">
                <a:latin typeface="e-Ukraine Light" pitchFamily="50" charset="-52"/>
              </a:rPr>
              <a:t>, </a:t>
            </a:r>
            <a:r>
              <a:rPr lang="ru-RU" sz="1300" dirty="0" err="1" smtClean="0">
                <a:latin typeface="e-Ukraine Light" pitchFamily="50" charset="-52"/>
              </a:rPr>
              <a:t>якщо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таке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відступлення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здійснено</a:t>
            </a:r>
            <a:r>
              <a:rPr lang="ru-RU" sz="1300" dirty="0" smtClean="0">
                <a:latin typeface="e-Ukraine Light" pitchFamily="50" charset="-52"/>
              </a:rPr>
              <a:t> на </a:t>
            </a:r>
            <a:r>
              <a:rPr lang="ru-RU" sz="1300" dirty="0" err="1" smtClean="0">
                <a:latin typeface="e-Ukraine Light" pitchFamily="50" charset="-52"/>
              </a:rPr>
              <a:t>підставі</a:t>
            </a:r>
            <a:r>
              <a:rPr lang="ru-RU" sz="1300" dirty="0" smtClean="0">
                <a:latin typeface="e-Ukraine Light" pitchFamily="50" charset="-52"/>
              </a:rPr>
              <a:t> договору </a:t>
            </a:r>
            <a:r>
              <a:rPr lang="ru-RU" sz="1300" dirty="0" err="1" smtClean="0">
                <a:latin typeface="e-Ukraine Light" pitchFamily="50" charset="-52"/>
              </a:rPr>
              <a:t>купівлі-продажу</a:t>
            </a:r>
            <a:r>
              <a:rPr lang="ru-RU" sz="1300" dirty="0" smtClean="0">
                <a:latin typeface="e-Ukraine Light" pitchFamily="50" charset="-52"/>
              </a:rPr>
              <a:t>), та сумою </a:t>
            </a:r>
            <a:r>
              <a:rPr lang="ru-RU" sz="1300" dirty="0" err="1" smtClean="0">
                <a:latin typeface="e-Ukraine Light" pitchFamily="50" charset="-52"/>
              </a:rPr>
              <a:t>коштів</a:t>
            </a:r>
            <a:r>
              <a:rPr lang="ru-RU" sz="1300" dirty="0" smtClean="0">
                <a:latin typeface="e-Ukraine Light" pitchFamily="50" charset="-52"/>
              </a:rPr>
              <a:t>, </a:t>
            </a:r>
            <a:r>
              <a:rPr lang="ru-RU" sz="1300" dirty="0" err="1" smtClean="0">
                <a:latin typeface="e-Ukraine Light" pitchFamily="50" charset="-52"/>
              </a:rPr>
              <a:t>внесених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платником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податку</a:t>
            </a:r>
            <a:r>
              <a:rPr lang="ru-RU" sz="1300" dirty="0" smtClean="0">
                <a:latin typeface="e-Ukraine Light" pitchFamily="50" charset="-52"/>
              </a:rPr>
              <a:t> до такого фонду за </a:t>
            </a:r>
            <a:r>
              <a:rPr lang="ru-RU" sz="1300" dirty="0" err="1" smtClean="0">
                <a:latin typeface="e-Ukraine Light" pitchFamily="50" charset="-52"/>
              </a:rPr>
              <a:t>цим</a:t>
            </a:r>
            <a:r>
              <a:rPr lang="ru-RU" sz="1300" dirty="0" smtClean="0">
                <a:latin typeface="e-Ukraine Light" pitchFamily="50" charset="-52"/>
              </a:rPr>
              <a:t> договором.</a:t>
            </a:r>
          </a:p>
          <a:p>
            <a:pPr algn="just" fontAlgn="base">
              <a:lnSpc>
                <a:spcPct val="150000"/>
              </a:lnSpc>
            </a:pPr>
            <a:r>
              <a:rPr lang="ru-RU" sz="1300" dirty="0" smtClean="0">
                <a:latin typeface="e-Ukraine Light" pitchFamily="50" charset="-52"/>
              </a:rPr>
              <a:t>	</a:t>
            </a:r>
            <a:r>
              <a:rPr lang="ru-RU" sz="1300" dirty="0" err="1" smtClean="0">
                <a:latin typeface="e-Ukraine Light" pitchFamily="50" charset="-52"/>
              </a:rPr>
              <a:t>Зазначений</a:t>
            </a:r>
            <a:r>
              <a:rPr lang="ru-RU" sz="1300" dirty="0" smtClean="0">
                <a:latin typeface="e-Ukraine Light" pitchFamily="50" charset="-52"/>
              </a:rPr>
              <a:t> вид доходу </a:t>
            </a:r>
            <a:r>
              <a:rPr lang="ru-RU" sz="1300" dirty="0" err="1" smtClean="0">
                <a:latin typeface="e-Ukraine Light" pitchFamily="50" charset="-52"/>
              </a:rPr>
              <a:t>оподатковується</a:t>
            </a:r>
            <a:r>
              <a:rPr lang="ru-RU" sz="1300" dirty="0" smtClean="0">
                <a:latin typeface="e-Ukraine Light" pitchFamily="50" charset="-52"/>
              </a:rPr>
              <a:t> за ставкою, </a:t>
            </a:r>
            <a:r>
              <a:rPr lang="ru-RU" sz="1300" dirty="0" err="1" smtClean="0">
                <a:latin typeface="e-Ukraine Light" pitchFamily="50" charset="-52"/>
              </a:rPr>
              <a:t>визначеною</a:t>
            </a:r>
            <a:r>
              <a:rPr lang="ru-RU" sz="1300" dirty="0" smtClean="0">
                <a:latin typeface="e-Ukraine Light" pitchFamily="50" charset="-52"/>
              </a:rPr>
              <a:t> в п. 167.1 ст. 167 ПКУ, яка становить 18% </a:t>
            </a:r>
            <a:r>
              <a:rPr lang="ru-RU" sz="1300" dirty="0" err="1" smtClean="0">
                <a:latin typeface="e-Ukraine Light" pitchFamily="50" charset="-52"/>
              </a:rPr>
              <a:t>бази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оподаткування</a:t>
            </a:r>
            <a:r>
              <a:rPr lang="ru-RU" sz="1300" dirty="0" smtClean="0">
                <a:latin typeface="e-Ukraine Light" pitchFamily="50" charset="-52"/>
              </a:rPr>
              <a:t>.</a:t>
            </a:r>
          </a:p>
          <a:p>
            <a:pPr algn="just" fontAlgn="base">
              <a:lnSpc>
                <a:spcPct val="150000"/>
              </a:lnSpc>
            </a:pPr>
            <a:r>
              <a:rPr lang="ru-RU" sz="1300" dirty="0" smtClean="0">
                <a:latin typeface="e-Ukraine Light" pitchFamily="50" charset="-52"/>
              </a:rPr>
              <a:t>	В той же час, п. 167.2 ст. 167 ПКУ </a:t>
            </a:r>
            <a:r>
              <a:rPr lang="ru-RU" sz="1300" dirty="0" err="1" smtClean="0">
                <a:latin typeface="e-Ukraine Light" pitchFamily="50" charset="-52"/>
              </a:rPr>
              <a:t>визначено</a:t>
            </a:r>
            <a:r>
              <a:rPr lang="ru-RU" sz="1300" dirty="0" smtClean="0">
                <a:latin typeface="e-Ukraine Light" pitchFamily="50" charset="-52"/>
              </a:rPr>
              <a:t>, </a:t>
            </a:r>
            <a:r>
              <a:rPr lang="ru-RU" sz="1300" dirty="0" err="1" smtClean="0">
                <a:latin typeface="e-Ukraine Light" pitchFamily="50" charset="-52"/>
              </a:rPr>
              <a:t>що</a:t>
            </a:r>
            <a:r>
              <a:rPr lang="ru-RU" sz="1300" dirty="0" smtClean="0">
                <a:latin typeface="e-Ukraine Light" pitchFamily="50" charset="-52"/>
              </a:rPr>
              <a:t> ставка </a:t>
            </a:r>
            <a:r>
              <a:rPr lang="ru-RU" sz="1300" dirty="0" err="1" smtClean="0">
                <a:latin typeface="e-Ukraine Light" pitchFamily="50" charset="-52"/>
              </a:rPr>
              <a:t>податку</a:t>
            </a:r>
            <a:r>
              <a:rPr lang="ru-RU" sz="1300" dirty="0" smtClean="0">
                <a:latin typeface="e-Ukraine Light" pitchFamily="50" charset="-52"/>
              </a:rPr>
              <a:t> становить 5% </a:t>
            </a:r>
            <a:r>
              <a:rPr lang="ru-RU" sz="1300" dirty="0" err="1" smtClean="0">
                <a:latin typeface="e-Ukraine Light" pitchFamily="50" charset="-52"/>
              </a:rPr>
              <a:t>бази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оподаткування</a:t>
            </a:r>
            <a:r>
              <a:rPr lang="ru-RU" sz="1300" dirty="0" smtClean="0">
                <a:latin typeface="e-Ukraine Light" pitchFamily="50" charset="-52"/>
              </a:rPr>
              <a:t> у </a:t>
            </a:r>
            <a:r>
              <a:rPr lang="ru-RU" sz="1300" dirty="0" err="1" smtClean="0">
                <a:latin typeface="e-Ukraine Light" pitchFamily="50" charset="-52"/>
              </a:rPr>
              <a:t>випадках</a:t>
            </a:r>
            <a:r>
              <a:rPr lang="ru-RU" sz="1300" dirty="0" smtClean="0">
                <a:latin typeface="e-Ukraine Light" pitchFamily="50" charset="-52"/>
              </a:rPr>
              <a:t>, прямо </a:t>
            </a:r>
            <a:r>
              <a:rPr lang="ru-RU" sz="1300" dirty="0" err="1" smtClean="0">
                <a:latin typeface="e-Ukraine Light" pitchFamily="50" charset="-52"/>
              </a:rPr>
              <a:t>визначених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розділом</a:t>
            </a:r>
            <a:r>
              <a:rPr lang="ru-RU" sz="1300" dirty="0" smtClean="0">
                <a:latin typeface="e-Ukraine Light" pitchFamily="50" charset="-52"/>
              </a:rPr>
              <a:t> IV ПКУ.</a:t>
            </a:r>
          </a:p>
          <a:p>
            <a:pPr algn="just" fontAlgn="base">
              <a:lnSpc>
                <a:spcPct val="150000"/>
              </a:lnSpc>
            </a:pPr>
            <a:r>
              <a:rPr lang="ru-RU" sz="1300" dirty="0" smtClean="0">
                <a:latin typeface="e-Ukraine Light" pitchFamily="50" charset="-52"/>
              </a:rPr>
              <a:t>	</a:t>
            </a:r>
            <a:r>
              <a:rPr lang="ru-RU" sz="1300" dirty="0" err="1" smtClean="0">
                <a:latin typeface="e-Ukraine Light" pitchFamily="50" charset="-52"/>
              </a:rPr>
              <a:t>Такий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випадок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визначено</a:t>
            </a:r>
            <a:r>
              <a:rPr lang="ru-RU" sz="1300" dirty="0" smtClean="0">
                <a:latin typeface="e-Ukraine Light" pitchFamily="50" charset="-52"/>
              </a:rPr>
              <a:t> ст. 172 ПКУ, </a:t>
            </a:r>
            <a:r>
              <a:rPr lang="ru-RU" sz="1300" dirty="0" err="1" smtClean="0">
                <a:latin typeface="e-Ukraine Light" pitchFamily="50" charset="-52"/>
              </a:rPr>
              <a:t>відповідно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якого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здійснюється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оподаткування</a:t>
            </a:r>
            <a:r>
              <a:rPr lang="ru-RU" sz="1300" dirty="0" smtClean="0">
                <a:latin typeface="e-Ukraine Light" pitchFamily="50" charset="-52"/>
              </a:rPr>
              <a:t> доходу </a:t>
            </a:r>
            <a:r>
              <a:rPr lang="ru-RU" sz="1300" dirty="0" err="1" smtClean="0">
                <a:latin typeface="e-Ukraine Light" pitchFamily="50" charset="-52"/>
              </a:rPr>
              <a:t>від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операцій</a:t>
            </a:r>
            <a:r>
              <a:rPr lang="ru-RU" sz="1300" dirty="0" smtClean="0">
                <a:latin typeface="e-Ukraine Light" pitchFamily="50" charset="-52"/>
              </a:rPr>
              <a:t> продажу </a:t>
            </a:r>
            <a:r>
              <a:rPr lang="ru-RU" sz="1300" dirty="0" err="1" smtClean="0">
                <a:latin typeface="e-Ukraine Light" pitchFamily="50" charset="-52"/>
              </a:rPr>
              <a:t>об’єктів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нерухомого</a:t>
            </a:r>
            <a:r>
              <a:rPr lang="ru-RU" sz="1300" dirty="0" smtClean="0">
                <a:latin typeface="e-Ukraine Light" pitchFamily="50" charset="-52"/>
              </a:rPr>
              <a:t> майна </a:t>
            </a:r>
            <a:r>
              <a:rPr lang="ru-RU" sz="1300" dirty="0" err="1" smtClean="0">
                <a:latin typeface="e-Ukraine Light" pitchFamily="50" charset="-52"/>
              </a:rPr>
              <a:t>або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об’єкту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незавершеного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будівництва</a:t>
            </a:r>
            <a:r>
              <a:rPr lang="ru-RU" sz="1300" dirty="0" smtClean="0">
                <a:latin typeface="e-Ukraine Light" pitchFamily="50" charset="-52"/>
              </a:rPr>
              <a:t>.</a:t>
            </a:r>
          </a:p>
          <a:p>
            <a:pPr algn="just" fontAlgn="base">
              <a:lnSpc>
                <a:spcPct val="150000"/>
              </a:lnSpc>
            </a:pPr>
            <a:r>
              <a:rPr lang="ru-RU" sz="1300" dirty="0" smtClean="0">
                <a:latin typeface="e-Ukraine Light" pitchFamily="50" charset="-52"/>
              </a:rPr>
              <a:t>	</a:t>
            </a:r>
            <a:r>
              <a:rPr lang="ru-RU" sz="1300" dirty="0" err="1" smtClean="0">
                <a:latin typeface="e-Ukraine Light" pitchFamily="50" charset="-52"/>
              </a:rPr>
              <a:t>Поняття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об’єкта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житлової</a:t>
            </a:r>
            <a:r>
              <a:rPr lang="ru-RU" sz="1300" dirty="0" smtClean="0">
                <a:latin typeface="e-Ukraine Light" pitchFamily="50" charset="-52"/>
              </a:rPr>
              <a:t> та </a:t>
            </a:r>
            <a:r>
              <a:rPr lang="ru-RU" sz="1300" dirty="0" err="1" smtClean="0">
                <a:latin typeface="e-Ukraine Light" pitchFamily="50" charset="-52"/>
              </a:rPr>
              <a:t>нежитлової</a:t>
            </a:r>
            <a:endParaRPr lang="uk-UA" sz="1400" dirty="0" smtClean="0">
              <a:latin typeface="e-Ukraine Light" pitchFamily="50" charset="-52"/>
              <a:cs typeface="Arial" pitchFamily="34" charset="0"/>
            </a:endParaRPr>
          </a:p>
          <a:p>
            <a:pPr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1400" dirty="0" smtClean="0">
              <a:latin typeface="e-Ukraine Light" pitchFamily="50" charset="-52"/>
            </a:endParaRPr>
          </a:p>
          <a:p>
            <a:pPr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1400" dirty="0" smtClean="0">
              <a:latin typeface="e-Ukraine Light" pitchFamily="50" charset="-52"/>
            </a:endParaRPr>
          </a:p>
          <a:p>
            <a:pPr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400" dirty="0" smtClean="0">
              <a:latin typeface="e-Ukraine Light" pitchFamily="50" charset="-5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5105399" y="2202"/>
            <a:ext cx="4524375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lnSpc>
                <a:spcPct val="150000"/>
              </a:lnSpc>
            </a:pPr>
            <a:r>
              <a:rPr lang="ru-RU" sz="1300" dirty="0" smtClean="0">
                <a:latin typeface="e-Ukraine Light" pitchFamily="50" charset="-52"/>
              </a:rPr>
              <a:t>	</a:t>
            </a:r>
          </a:p>
          <a:p>
            <a:pPr algn="just" fontAlgn="base">
              <a:lnSpc>
                <a:spcPct val="150000"/>
              </a:lnSpc>
            </a:pPr>
            <a:r>
              <a:rPr lang="ru-RU" sz="1300" dirty="0" err="1" smtClean="0">
                <a:latin typeface="e-Ukraine Light" pitchFamily="50" charset="-52"/>
              </a:rPr>
              <a:t>нерухомості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визначено</a:t>
            </a:r>
            <a:r>
              <a:rPr lang="ru-RU" sz="1300" dirty="0" smtClean="0">
                <a:latin typeface="e-Ukraine Light" pitchFamily="50" charset="-52"/>
              </a:rPr>
              <a:t> в пп.14.1.129 п. 14.1 ст. 14 ПКУ, </a:t>
            </a:r>
            <a:r>
              <a:rPr lang="ru-RU" sz="1300" dirty="0" err="1" smtClean="0">
                <a:latin typeface="e-Ukraine Light" pitchFamily="50" charset="-52"/>
              </a:rPr>
              <a:t>відповідно</a:t>
            </a:r>
            <a:r>
              <a:rPr lang="ru-RU" sz="1300" dirty="0" smtClean="0">
                <a:latin typeface="e-Ukraine Light" pitchFamily="50" charset="-52"/>
              </a:rPr>
              <a:t> до </a:t>
            </a:r>
            <a:r>
              <a:rPr lang="ru-RU" sz="1300" dirty="0" err="1" smtClean="0">
                <a:latin typeface="e-Ukraine Light" pitchFamily="50" charset="-52"/>
              </a:rPr>
              <a:t>якого</a:t>
            </a:r>
            <a:r>
              <a:rPr lang="ru-RU" sz="1300" dirty="0" smtClean="0">
                <a:latin typeface="e-Ukraine Light" pitchFamily="50" charset="-52"/>
              </a:rPr>
              <a:t> – </a:t>
            </a:r>
            <a:r>
              <a:rPr lang="ru-RU" sz="1300" dirty="0" err="1" smtClean="0">
                <a:latin typeface="e-Ukraine Light" pitchFamily="50" charset="-52"/>
              </a:rPr>
              <a:t>це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будівля</a:t>
            </a:r>
            <a:r>
              <a:rPr lang="ru-RU" sz="1300" dirty="0" smtClean="0">
                <a:latin typeface="e-Ukraine Light" pitchFamily="50" charset="-52"/>
              </a:rPr>
              <a:t>, </a:t>
            </a:r>
            <a:r>
              <a:rPr lang="ru-RU" sz="1300" dirty="0" err="1" smtClean="0">
                <a:latin typeface="e-Ukraine Light" pitchFamily="50" charset="-52"/>
              </a:rPr>
              <a:t>будинок</a:t>
            </a:r>
            <a:r>
              <a:rPr lang="ru-RU" sz="1300" dirty="0" smtClean="0">
                <a:latin typeface="e-Ukraine Light" pitchFamily="50" charset="-52"/>
              </a:rPr>
              <a:t>, </a:t>
            </a:r>
            <a:r>
              <a:rPr lang="ru-RU" sz="1300" dirty="0" err="1" smtClean="0">
                <a:latin typeface="e-Ukraine Light" pitchFamily="50" charset="-52"/>
              </a:rPr>
              <a:t>приміщення</a:t>
            </a:r>
            <a:r>
              <a:rPr lang="ru-RU" sz="1300" dirty="0" smtClean="0">
                <a:latin typeface="e-Ukraine Light" pitchFamily="50" charset="-52"/>
              </a:rPr>
              <a:t>, </a:t>
            </a:r>
            <a:r>
              <a:rPr lang="ru-RU" sz="1300" dirty="0" err="1" smtClean="0">
                <a:latin typeface="e-Ukraine Light" pitchFamily="50" charset="-52"/>
              </a:rPr>
              <a:t>що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віднесені</a:t>
            </a:r>
            <a:r>
              <a:rPr lang="ru-RU" sz="1300" dirty="0" smtClean="0">
                <a:latin typeface="e-Ukraine Light" pitchFamily="50" charset="-52"/>
              </a:rPr>
              <a:t>/ не </a:t>
            </a:r>
            <a:r>
              <a:rPr lang="ru-RU" sz="1300" dirty="0" err="1" smtClean="0">
                <a:latin typeface="e-Ukraine Light" pitchFamily="50" charset="-52"/>
              </a:rPr>
              <a:t>віднесені</a:t>
            </a:r>
            <a:r>
              <a:rPr lang="ru-RU" sz="1300" dirty="0" smtClean="0">
                <a:latin typeface="e-Ukraine Light" pitchFamily="50" charset="-52"/>
              </a:rPr>
              <a:t> до </a:t>
            </a:r>
            <a:r>
              <a:rPr lang="ru-RU" sz="1300" dirty="0" err="1" smtClean="0">
                <a:latin typeface="e-Ukraine Light" pitchFamily="50" charset="-52"/>
              </a:rPr>
              <a:t>житлового</a:t>
            </a:r>
            <a:r>
              <a:rPr lang="ru-RU" sz="1300" dirty="0" smtClean="0">
                <a:latin typeface="e-Ukraine Light" pitchFamily="50" charset="-52"/>
              </a:rPr>
              <a:t> фонду.</a:t>
            </a:r>
          </a:p>
          <a:p>
            <a:pPr algn="just" fontAlgn="base">
              <a:lnSpc>
                <a:spcPct val="150000"/>
              </a:lnSpc>
            </a:pPr>
            <a:r>
              <a:rPr lang="ru-RU" sz="1300" dirty="0" err="1" smtClean="0">
                <a:latin typeface="e-Ukraine Light" pitchFamily="50" charset="-52"/>
              </a:rPr>
              <a:t>Відповідно</a:t>
            </a:r>
            <a:r>
              <a:rPr lang="ru-RU" sz="1300" dirty="0" smtClean="0">
                <a:latin typeface="e-Ukraine Light" pitchFamily="50" charset="-52"/>
              </a:rPr>
              <a:t> до ст. 1 Закону </a:t>
            </a:r>
            <a:r>
              <a:rPr lang="ru-RU" sz="1300" dirty="0" err="1" smtClean="0">
                <a:latin typeface="e-Ukraine Light" pitchFamily="50" charset="-52"/>
              </a:rPr>
              <a:t>України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від</a:t>
            </a:r>
            <a:r>
              <a:rPr lang="ru-RU" sz="1300" dirty="0" smtClean="0">
                <a:latin typeface="e-Ukraine Light" pitchFamily="50" charset="-52"/>
              </a:rPr>
              <a:t> 25 </a:t>
            </a:r>
            <a:r>
              <a:rPr lang="ru-RU" sz="1300" dirty="0" err="1" smtClean="0">
                <a:latin typeface="e-Ukraine Light" pitchFamily="50" charset="-52"/>
              </a:rPr>
              <a:t>грудня</a:t>
            </a:r>
            <a:r>
              <a:rPr lang="ru-RU" sz="1300" dirty="0" smtClean="0">
                <a:latin typeface="e-Ukraine Light" pitchFamily="50" charset="-52"/>
              </a:rPr>
              <a:t> 2008 року №800-VI «Про </a:t>
            </a:r>
            <a:r>
              <a:rPr lang="ru-RU" sz="1300" dirty="0" err="1" smtClean="0">
                <a:latin typeface="e-Ukraine Light" pitchFamily="50" charset="-52"/>
              </a:rPr>
              <a:t>іпотеку</a:t>
            </a:r>
            <a:r>
              <a:rPr lang="ru-RU" sz="1300" dirty="0" smtClean="0">
                <a:latin typeface="e-Ukraine Light" pitchFamily="50" charset="-52"/>
              </a:rPr>
              <a:t>» </a:t>
            </a:r>
            <a:r>
              <a:rPr lang="ru-RU" sz="1300" dirty="0" err="1" smtClean="0">
                <a:latin typeface="e-Ukraine Light" pitchFamily="50" charset="-52"/>
              </a:rPr>
              <a:t>об’єкт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незавершеного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будівництва</a:t>
            </a:r>
            <a:r>
              <a:rPr lang="ru-RU" sz="1300" dirty="0" smtClean="0">
                <a:latin typeface="e-Ukraine Light" pitchFamily="50" charset="-52"/>
              </a:rPr>
              <a:t> – </a:t>
            </a:r>
            <a:r>
              <a:rPr lang="ru-RU" sz="1300" dirty="0" err="1" smtClean="0">
                <a:latin typeface="e-Ukraine Light" pitchFamily="50" charset="-52"/>
              </a:rPr>
              <a:t>це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об'єкт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будівництва</a:t>
            </a:r>
            <a:r>
              <a:rPr lang="ru-RU" sz="1300" dirty="0" smtClean="0">
                <a:latin typeface="e-Ukraine Light" pitchFamily="50" charset="-52"/>
              </a:rPr>
              <a:t>, на </a:t>
            </a:r>
            <a:r>
              <a:rPr lang="ru-RU" sz="1300" dirty="0" err="1" smtClean="0">
                <a:latin typeface="e-Ukraine Light" pitchFamily="50" charset="-52"/>
              </a:rPr>
              <a:t>який</a:t>
            </a:r>
            <a:r>
              <a:rPr lang="ru-RU" sz="1300" dirty="0" smtClean="0">
                <a:latin typeface="e-Ukraine Light" pitchFamily="50" charset="-52"/>
              </a:rPr>
              <a:t> видано </a:t>
            </a:r>
            <a:r>
              <a:rPr lang="ru-RU" sz="1300" dirty="0" err="1" smtClean="0">
                <a:latin typeface="e-Ukraine Light" pitchFamily="50" charset="-52"/>
              </a:rPr>
              <a:t>дозвіл</a:t>
            </a:r>
            <a:r>
              <a:rPr lang="ru-RU" sz="1300" dirty="0" smtClean="0">
                <a:latin typeface="e-Ukraine Light" pitchFamily="50" charset="-52"/>
              </a:rPr>
              <a:t> на </a:t>
            </a:r>
            <a:r>
              <a:rPr lang="ru-RU" sz="1300" dirty="0" err="1" smtClean="0">
                <a:latin typeface="e-Ukraine Light" pitchFamily="50" charset="-52"/>
              </a:rPr>
              <a:t>будівництво</a:t>
            </a:r>
            <a:r>
              <a:rPr lang="ru-RU" sz="1300" dirty="0" smtClean="0">
                <a:latin typeface="e-Ukraine Light" pitchFamily="50" charset="-52"/>
              </a:rPr>
              <a:t>, </a:t>
            </a:r>
            <a:r>
              <a:rPr lang="ru-RU" sz="1300" dirty="0" err="1" smtClean="0">
                <a:latin typeface="e-Ukraine Light" pitchFamily="50" charset="-52"/>
              </a:rPr>
              <a:t>понесені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витрати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на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його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спорудження</a:t>
            </a:r>
            <a:r>
              <a:rPr lang="ru-RU" sz="1300" dirty="0" smtClean="0">
                <a:latin typeface="e-Ukraine Light" pitchFamily="50" charset="-52"/>
              </a:rPr>
              <a:t> та не </a:t>
            </a:r>
            <a:r>
              <a:rPr lang="ru-RU" sz="1300" dirty="0" err="1" smtClean="0">
                <a:latin typeface="e-Ukraine Light" pitchFamily="50" charset="-52"/>
              </a:rPr>
              <a:t>прийнятий</a:t>
            </a:r>
            <a:r>
              <a:rPr lang="ru-RU" sz="1300" dirty="0" smtClean="0">
                <a:latin typeface="e-Ukraine Light" pitchFamily="50" charset="-52"/>
              </a:rPr>
              <a:t> в </a:t>
            </a:r>
            <a:r>
              <a:rPr lang="ru-RU" sz="1300" dirty="0" err="1" smtClean="0">
                <a:latin typeface="e-Ukraine Light" pitchFamily="50" charset="-52"/>
              </a:rPr>
              <a:t>експлуатацію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відповідно</a:t>
            </a:r>
            <a:r>
              <a:rPr lang="ru-RU" sz="1300" dirty="0" smtClean="0">
                <a:latin typeface="e-Ukraine Light" pitchFamily="50" charset="-52"/>
              </a:rPr>
              <a:t> до </a:t>
            </a:r>
            <a:r>
              <a:rPr lang="ru-RU" sz="1300" dirty="0" err="1" smtClean="0">
                <a:latin typeface="e-Ukraine Light" pitchFamily="50" charset="-52"/>
              </a:rPr>
              <a:t>законодавства</a:t>
            </a:r>
            <a:r>
              <a:rPr lang="ru-RU" sz="1300" dirty="0" smtClean="0">
                <a:latin typeface="e-Ukraine Light" pitchFamily="50" charset="-52"/>
              </a:rPr>
              <a:t>.</a:t>
            </a:r>
          </a:p>
          <a:p>
            <a:pPr algn="just" fontAlgn="base">
              <a:lnSpc>
                <a:spcPct val="150000"/>
              </a:lnSpc>
            </a:pPr>
            <a:r>
              <a:rPr lang="ru-RU" sz="1300" dirty="0" smtClean="0">
                <a:latin typeface="e-Ukraine Light" pitchFamily="50" charset="-52"/>
              </a:rPr>
              <a:t>	</a:t>
            </a:r>
            <a:r>
              <a:rPr lang="ru-RU" sz="1300" dirty="0" err="1" smtClean="0">
                <a:latin typeface="e-Ukraine Light" pitchFamily="50" charset="-52"/>
              </a:rPr>
              <a:t>Тобто</a:t>
            </a:r>
            <a:r>
              <a:rPr lang="ru-RU" sz="1300" dirty="0" smtClean="0">
                <a:latin typeface="e-Ukraine Light" pitchFamily="50" charset="-52"/>
              </a:rPr>
              <a:t>, основною </a:t>
            </a:r>
            <a:r>
              <a:rPr lang="ru-RU" sz="1300" dirty="0" err="1" smtClean="0">
                <a:latin typeface="e-Ukraine Light" pitchFamily="50" charset="-52"/>
              </a:rPr>
              <a:t>умовою</a:t>
            </a:r>
            <a:r>
              <a:rPr lang="ru-RU" sz="1300" dirty="0" smtClean="0">
                <a:latin typeface="e-Ukraine Light" pitchFamily="50" charset="-52"/>
              </a:rPr>
              <a:t> у </a:t>
            </a:r>
            <a:r>
              <a:rPr lang="ru-RU" sz="1300" dirty="0" err="1" smtClean="0">
                <a:latin typeface="e-Ukraine Light" pitchFamily="50" charset="-52"/>
              </a:rPr>
              <a:t>визначенні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об’єктів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нерухомого</a:t>
            </a:r>
            <a:r>
              <a:rPr lang="ru-RU" sz="1300" dirty="0" smtClean="0">
                <a:latin typeface="e-Ukraine Light" pitchFamily="50" charset="-52"/>
              </a:rPr>
              <a:t> майна та </a:t>
            </a:r>
            <a:r>
              <a:rPr lang="ru-RU" sz="1300" dirty="0" err="1" smtClean="0">
                <a:latin typeface="e-Ukraine Light" pitchFamily="50" charset="-52"/>
              </a:rPr>
              <a:t>незавершеного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будівництва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є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проведення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держаної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реєстрації</a:t>
            </a:r>
            <a:r>
              <a:rPr lang="ru-RU" sz="1300" dirty="0" smtClean="0">
                <a:latin typeface="e-Ukraine Light" pitchFamily="50" charset="-52"/>
              </a:rPr>
              <a:t> прав </a:t>
            </a:r>
            <a:r>
              <a:rPr lang="ru-RU" sz="1300" dirty="0" err="1" smtClean="0">
                <a:latin typeface="e-Ukraine Light" pitchFamily="50" charset="-52"/>
              </a:rPr>
              <a:t>власності</a:t>
            </a:r>
            <a:r>
              <a:rPr lang="ru-RU" sz="1300" dirty="0" smtClean="0">
                <a:latin typeface="e-Ukraine Light" pitchFamily="50" charset="-52"/>
              </a:rPr>
              <a:t> на них.</a:t>
            </a:r>
          </a:p>
          <a:p>
            <a:pPr algn="just">
              <a:lnSpc>
                <a:spcPct val="150000"/>
              </a:lnSpc>
            </a:pPr>
            <a:r>
              <a:rPr lang="ru-RU" sz="1300" dirty="0" smtClean="0">
                <a:latin typeface="e-Ukraine Light" pitchFamily="50" charset="-52"/>
              </a:rPr>
              <a:t>	</a:t>
            </a:r>
            <a:r>
              <a:rPr lang="ru-RU" sz="1300" dirty="0" err="1" smtClean="0">
                <a:latin typeface="e-Ukraine Light" pitchFamily="50" charset="-52"/>
              </a:rPr>
              <a:t>Частиною</a:t>
            </a:r>
            <a:r>
              <a:rPr lang="ru-RU" sz="1300" dirty="0" smtClean="0">
                <a:latin typeface="e-Ukraine Light" pitchFamily="50" charset="-52"/>
              </a:rPr>
              <a:t> другою ст. 331 </a:t>
            </a:r>
            <a:r>
              <a:rPr lang="ru-RU" sz="1300" dirty="0" err="1" smtClean="0">
                <a:latin typeface="e-Ukraine Light" pitchFamily="50" charset="-52"/>
              </a:rPr>
              <a:t>Цивільного</a:t>
            </a:r>
            <a:r>
              <a:rPr lang="ru-RU" sz="1300" dirty="0" smtClean="0">
                <a:latin typeface="e-Ukraine Light" pitchFamily="50" charset="-52"/>
              </a:rPr>
              <a:t> кодексу </a:t>
            </a:r>
            <a:r>
              <a:rPr lang="ru-RU" sz="1300" dirty="0" err="1" smtClean="0">
                <a:latin typeface="e-Ukraine Light" pitchFamily="50" charset="-52"/>
              </a:rPr>
              <a:t>України</a:t>
            </a:r>
            <a:r>
              <a:rPr lang="ru-RU" sz="1300" dirty="0" smtClean="0">
                <a:latin typeface="e-Ukraine Light" pitchFamily="50" charset="-52"/>
              </a:rPr>
              <a:t> (</a:t>
            </a:r>
            <a:r>
              <a:rPr lang="ru-RU" sz="1300" dirty="0" err="1" smtClean="0">
                <a:latin typeface="e-Ukraine Light" pitchFamily="50" charset="-52"/>
              </a:rPr>
              <a:t>далі</a:t>
            </a:r>
            <a:r>
              <a:rPr lang="ru-RU" sz="1300" dirty="0" smtClean="0">
                <a:latin typeface="e-Ukraine Light" pitchFamily="50" charset="-52"/>
              </a:rPr>
              <a:t> – ЦКУ) </a:t>
            </a:r>
            <a:r>
              <a:rPr lang="ru-RU" sz="1300" dirty="0" err="1" smtClean="0">
                <a:latin typeface="e-Ukraine Light" pitchFamily="50" charset="-52"/>
              </a:rPr>
              <a:t>встановлено</a:t>
            </a:r>
            <a:r>
              <a:rPr lang="ru-RU" sz="1300" dirty="0" smtClean="0">
                <a:latin typeface="e-Ukraine Light" pitchFamily="50" charset="-52"/>
              </a:rPr>
              <a:t>, </a:t>
            </a:r>
            <a:r>
              <a:rPr lang="ru-RU" sz="1300" dirty="0" err="1" smtClean="0">
                <a:latin typeface="e-Ukraine Light" pitchFamily="50" charset="-52"/>
              </a:rPr>
              <a:t>що</a:t>
            </a:r>
            <a:r>
              <a:rPr lang="ru-RU" sz="1300" dirty="0" smtClean="0">
                <a:latin typeface="e-Ukraine Light" pitchFamily="50" charset="-52"/>
              </a:rPr>
              <a:t> право </a:t>
            </a:r>
            <a:r>
              <a:rPr lang="ru-RU" sz="1300" dirty="0" err="1" smtClean="0">
                <a:latin typeface="e-Ukraine Light" pitchFamily="50" charset="-52"/>
              </a:rPr>
              <a:t>власності</a:t>
            </a:r>
            <a:r>
              <a:rPr lang="ru-RU" sz="1300" dirty="0" smtClean="0">
                <a:latin typeface="e-Ukraine Light" pitchFamily="50" charset="-52"/>
              </a:rPr>
              <a:t> на </a:t>
            </a:r>
            <a:r>
              <a:rPr lang="ru-RU" sz="1300" dirty="0" err="1" smtClean="0">
                <a:latin typeface="e-Ukraine Light" pitchFamily="50" charset="-52"/>
              </a:rPr>
              <a:t>новостворене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нерухоме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майно</a:t>
            </a:r>
            <a:r>
              <a:rPr lang="ru-RU" sz="1300" dirty="0" smtClean="0">
                <a:latin typeface="e-Ukraine Light" pitchFamily="50" charset="-52"/>
              </a:rPr>
              <a:t> (</a:t>
            </a:r>
            <a:r>
              <a:rPr lang="ru-RU" sz="1300" dirty="0" err="1" smtClean="0">
                <a:latin typeface="e-Ukraine Light" pitchFamily="50" charset="-52"/>
              </a:rPr>
              <a:t>житлові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будинки</a:t>
            </a:r>
            <a:r>
              <a:rPr lang="ru-RU" sz="1300" dirty="0" smtClean="0">
                <a:latin typeface="e-Ukraine Light" pitchFamily="50" charset="-52"/>
              </a:rPr>
              <a:t>, </a:t>
            </a:r>
            <a:endParaRPr kumimoji="0" lang="uk-UA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-Ukraine Light" pitchFamily="50" charset="-5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7636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xmlns="" id="{77BE1E3B-BB62-4FEA-84E6-53708639754F}"/>
              </a:ext>
            </a:extLst>
          </p:cNvPr>
          <p:cNvGrpSpPr/>
          <p:nvPr/>
        </p:nvGrpSpPr>
        <p:grpSpPr>
          <a:xfrm>
            <a:off x="83820" y="68581"/>
            <a:ext cx="4793934" cy="6781800"/>
            <a:chOff x="83820" y="68581"/>
            <a:chExt cx="4793934" cy="6781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xmlns="" id="{63EC6337-995B-4F4C-BFBF-1A1915547AE5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>
              <a:extLst>
                <a:ext uri="{FF2B5EF4-FFF2-40B4-BE49-F238E27FC236}">
                  <a16:creationId xmlns:a16="http://schemas.microsoft.com/office/drawing/2014/main" xmlns="" id="{BD827EDD-702C-4BE7-8040-21D8CC6FF8C0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100" dirty="0">
                  <a:solidFill>
                    <a:srgbClr val="25A872"/>
                  </a:solidFill>
                  <a:latin typeface="e-Ukraine" panose="00000500000000000000" pitchFamily="50" charset="-52"/>
                </a:rPr>
                <a:t>5</a:t>
              </a:r>
              <a:endParaRPr lang="ru-RU" sz="1400" dirty="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grpSp>
        <p:nvGrpSpPr>
          <p:cNvPr id="7" name="Группа 6">
            <a:extLst>
              <a:ext uri="{FF2B5EF4-FFF2-40B4-BE49-F238E27FC236}">
                <a16:creationId xmlns:a16="http://schemas.microsoft.com/office/drawing/2014/main" xmlns="" id="{192DF1A1-DE05-4849-B565-0A68A4DD5458}"/>
              </a:ext>
            </a:extLst>
          </p:cNvPr>
          <p:cNvGrpSpPr/>
          <p:nvPr/>
        </p:nvGrpSpPr>
        <p:grpSpPr>
          <a:xfrm>
            <a:off x="5025570" y="68581"/>
            <a:ext cx="4793934" cy="6781800"/>
            <a:chOff x="83820" y="68581"/>
            <a:chExt cx="4793934" cy="6781800"/>
          </a:xfrm>
        </p:grpSpPr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xmlns="" id="{98C4D4A9-1179-41C5-BA9A-90E6A97494E2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Овал 8">
              <a:extLst>
                <a:ext uri="{FF2B5EF4-FFF2-40B4-BE49-F238E27FC236}">
                  <a16:creationId xmlns:a16="http://schemas.microsoft.com/office/drawing/2014/main" xmlns="" id="{72F46394-038E-4BE7-991A-5920F8DE961D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100" dirty="0">
                  <a:solidFill>
                    <a:srgbClr val="25A872"/>
                  </a:solidFill>
                  <a:latin typeface="e-Ukraine" panose="00000500000000000000" pitchFamily="50" charset="-52"/>
                </a:rPr>
                <a:t>2</a:t>
              </a:r>
              <a:endParaRPr lang="ru-RU" sz="1400" dirty="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FAF92371-AAAD-4CE7-9946-D3225F950A0A}"/>
              </a:ext>
            </a:extLst>
          </p:cNvPr>
          <p:cNvSpPr/>
          <p:nvPr/>
        </p:nvSpPr>
        <p:spPr>
          <a:xfrm>
            <a:off x="200024" y="209549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ru-RU" sz="1200" dirty="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5E3BEA56-B2F6-43C2-8AE0-D93D94EA7E9A}"/>
              </a:ext>
            </a:extLst>
          </p:cNvPr>
          <p:cNvSpPr/>
          <p:nvPr/>
        </p:nvSpPr>
        <p:spPr>
          <a:xfrm>
            <a:off x="5127011" y="209549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ru-RU" sz="1200" dirty="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95874" y="352425"/>
            <a:ext cx="4495801" cy="61632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</a:pPr>
            <a:r>
              <a:rPr lang="ru-RU" sz="1500" dirty="0" smtClean="0">
                <a:latin typeface="e-Ukraine Light" pitchFamily="50" charset="-52"/>
              </a:rPr>
              <a:t>	</a:t>
            </a:r>
            <a:r>
              <a:rPr lang="ru-RU" sz="1600" dirty="0" smtClean="0">
                <a:latin typeface="e-Ukraine Light" pitchFamily="50" charset="-52"/>
              </a:rPr>
              <a:t> </a:t>
            </a:r>
            <a:r>
              <a:rPr lang="ru-RU" sz="1300" dirty="0" smtClean="0">
                <a:latin typeface="e-Ukraine Light" pitchFamily="50" charset="-52"/>
              </a:rPr>
              <a:t>предметом такого продажу </a:t>
            </a:r>
            <a:r>
              <a:rPr lang="ru-RU" sz="1300" dirty="0" err="1" smtClean="0">
                <a:latin typeface="e-Ukraine Light" pitchFamily="50" charset="-52"/>
              </a:rPr>
              <a:t>може</a:t>
            </a:r>
            <a:r>
              <a:rPr lang="ru-RU" sz="1300" dirty="0" smtClean="0">
                <a:latin typeface="e-Ukraine Light" pitchFamily="50" charset="-52"/>
              </a:rPr>
              <a:t> бути </a:t>
            </a:r>
            <a:r>
              <a:rPr lang="ru-RU" sz="1300" dirty="0" err="1" smtClean="0">
                <a:latin typeface="e-Ukraine Light" pitchFamily="50" charset="-52"/>
              </a:rPr>
              <a:t>нерухомість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чи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об’єкт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незавершеного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будівництва</a:t>
            </a:r>
            <a:r>
              <a:rPr lang="ru-RU" sz="1300" dirty="0" smtClean="0">
                <a:latin typeface="e-Ukraine Light" pitchFamily="50" charset="-52"/>
              </a:rPr>
              <a:t>, по </a:t>
            </a:r>
            <a:r>
              <a:rPr lang="ru-RU" sz="1300" dirty="0" err="1" smtClean="0">
                <a:latin typeface="e-Ukraine Light" pitchFamily="50" charset="-52"/>
              </a:rPr>
              <a:t>яких</a:t>
            </a:r>
            <a:r>
              <a:rPr lang="ru-RU" sz="1300" dirty="0" smtClean="0">
                <a:latin typeface="e-Ukraine Light" pitchFamily="50" charset="-52"/>
              </a:rPr>
              <a:t> проведена </a:t>
            </a:r>
            <a:r>
              <a:rPr lang="ru-RU" sz="1300" dirty="0" err="1" smtClean="0">
                <a:latin typeface="e-Ukraine Light" pitchFamily="50" charset="-52"/>
              </a:rPr>
              <a:t>державна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реєстрація</a:t>
            </a:r>
            <a:r>
              <a:rPr lang="ru-RU" sz="1300" dirty="0" smtClean="0">
                <a:latin typeface="e-Ukraine Light" pitchFamily="50" charset="-52"/>
              </a:rPr>
              <a:t> права </a:t>
            </a:r>
            <a:r>
              <a:rPr lang="ru-RU" sz="1300" dirty="0" err="1" smtClean="0">
                <a:latin typeface="e-Ukraine Light" pitchFamily="50" charset="-52"/>
              </a:rPr>
              <a:t>власності</a:t>
            </a:r>
            <a:r>
              <a:rPr lang="ru-RU" sz="1300" dirty="0" smtClean="0">
                <a:latin typeface="e-Ukraine Light" pitchFamily="50" charset="-52"/>
              </a:rPr>
              <a:t>. </a:t>
            </a:r>
          </a:p>
          <a:p>
            <a:pPr algn="just" fontAlgn="base">
              <a:lnSpc>
                <a:spcPct val="150000"/>
              </a:lnSpc>
            </a:pPr>
            <a:r>
              <a:rPr lang="ru-RU" sz="1300" dirty="0" smtClean="0">
                <a:latin typeface="e-Ukraine Light" pitchFamily="50" charset="-52"/>
              </a:rPr>
              <a:t>	</a:t>
            </a:r>
            <a:r>
              <a:rPr lang="ru-RU" sz="1300" dirty="0" err="1" smtClean="0">
                <a:latin typeface="e-Ukraine Light" pitchFamily="50" charset="-52"/>
              </a:rPr>
              <a:t>Тобто</a:t>
            </a:r>
            <a:r>
              <a:rPr lang="ru-RU" sz="1300" dirty="0" smtClean="0">
                <a:latin typeface="e-Ukraine Light" pitchFamily="50" charset="-52"/>
              </a:rPr>
              <a:t>, </a:t>
            </a:r>
            <a:r>
              <a:rPr lang="ru-RU" sz="1300" dirty="0" err="1" smtClean="0">
                <a:latin typeface="e-Ukraine Light" pitchFamily="50" charset="-52"/>
              </a:rPr>
              <a:t>дохід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від</a:t>
            </a:r>
            <a:r>
              <a:rPr lang="ru-RU" sz="1300" dirty="0" smtClean="0">
                <a:latin typeface="e-Ukraine Light" pitchFamily="50" charset="-52"/>
              </a:rPr>
              <a:t> продажу </a:t>
            </a:r>
            <a:r>
              <a:rPr lang="ru-RU" sz="1300" dirty="0" err="1" smtClean="0">
                <a:latin typeface="e-Ukraine Light" pitchFamily="50" charset="-52"/>
              </a:rPr>
              <a:t>майнових</a:t>
            </a:r>
            <a:r>
              <a:rPr lang="ru-RU" sz="1300" dirty="0" smtClean="0">
                <a:latin typeface="e-Ukraine Light" pitchFamily="50" charset="-52"/>
              </a:rPr>
              <a:t> прав за договором  про участь у </a:t>
            </a:r>
            <a:r>
              <a:rPr lang="ru-RU" sz="1300" dirty="0" err="1" smtClean="0">
                <a:latin typeface="e-Ukraine Light" pitchFamily="50" charset="-52"/>
              </a:rPr>
              <a:t>фонді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фінансування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будівництва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оподатковується</a:t>
            </a:r>
            <a:r>
              <a:rPr lang="ru-RU" sz="1300" dirty="0" smtClean="0">
                <a:latin typeface="e-Ukraine Light" pitchFamily="50" charset="-52"/>
              </a:rPr>
              <a:t> за ставкою 18%, а не 5%, як при </a:t>
            </a:r>
            <a:r>
              <a:rPr lang="ru-RU" sz="1300" dirty="0" err="1" smtClean="0">
                <a:latin typeface="e-Ukraine Light" pitchFamily="50" charset="-52"/>
              </a:rPr>
              <a:t>оподаткуванні</a:t>
            </a:r>
            <a:r>
              <a:rPr lang="ru-RU" sz="1300" dirty="0" smtClean="0">
                <a:latin typeface="e-Ukraine Light" pitchFamily="50" charset="-52"/>
              </a:rPr>
              <a:t> доходу </a:t>
            </a:r>
            <a:r>
              <a:rPr lang="ru-RU" sz="1300" dirty="0" err="1" smtClean="0">
                <a:latin typeface="e-Ukraine Light" pitchFamily="50" charset="-52"/>
              </a:rPr>
              <a:t>від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операцій</a:t>
            </a:r>
            <a:r>
              <a:rPr lang="ru-RU" sz="1300" dirty="0" smtClean="0">
                <a:latin typeface="e-Ukraine Light" pitchFamily="50" charset="-52"/>
              </a:rPr>
              <a:t> продажу </a:t>
            </a:r>
            <a:r>
              <a:rPr lang="ru-RU" sz="1300" dirty="0" err="1" smtClean="0">
                <a:latin typeface="e-Ukraine Light" pitchFamily="50" charset="-52"/>
              </a:rPr>
              <a:t>об’єктів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нерухомого</a:t>
            </a:r>
            <a:r>
              <a:rPr lang="ru-RU" sz="1300" dirty="0" smtClean="0">
                <a:latin typeface="e-Ukraine Light" pitchFamily="50" charset="-52"/>
              </a:rPr>
              <a:t> майна </a:t>
            </a:r>
            <a:r>
              <a:rPr lang="ru-RU" sz="1300" dirty="0" err="1" smtClean="0">
                <a:latin typeface="e-Ukraine Light" pitchFamily="50" charset="-52"/>
              </a:rPr>
              <a:t>або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об’єкта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незавершеного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будівництва</a:t>
            </a:r>
            <a:r>
              <a:rPr lang="ru-RU" sz="1300" dirty="0" smtClean="0">
                <a:latin typeface="e-Ukraine Light" pitchFamily="50" charset="-52"/>
              </a:rPr>
              <a:t>.</a:t>
            </a:r>
          </a:p>
          <a:p>
            <a:pPr algn="just" fontAlgn="base">
              <a:lnSpc>
                <a:spcPct val="150000"/>
              </a:lnSpc>
            </a:pPr>
            <a:r>
              <a:rPr lang="ru-RU" sz="1300" dirty="0" smtClean="0">
                <a:latin typeface="e-Ukraine Light" pitchFamily="50" charset="-52"/>
              </a:rPr>
              <a:t>	</a:t>
            </a:r>
            <a:r>
              <a:rPr lang="ru-RU" sz="1300" dirty="0" err="1" smtClean="0">
                <a:latin typeface="e-Ukraine Light" pitchFamily="50" charset="-52"/>
              </a:rPr>
              <a:t>Відповідно</a:t>
            </a:r>
            <a:r>
              <a:rPr lang="ru-RU" sz="1300" dirty="0" smtClean="0">
                <a:latin typeface="e-Ukraine Light" pitchFamily="50" charset="-52"/>
              </a:rPr>
              <a:t> до пп.164.2.13 п. 164.2 ст. 164 </a:t>
            </a:r>
            <a:r>
              <a:rPr lang="ru-RU" sz="1300" dirty="0" err="1" smtClean="0">
                <a:latin typeface="e-Ukraine Light" pitchFamily="50" charset="-52"/>
              </a:rPr>
              <a:t>Податкового</a:t>
            </a:r>
            <a:r>
              <a:rPr lang="ru-RU" sz="1300" dirty="0" smtClean="0">
                <a:latin typeface="e-Ukraine Light" pitchFamily="50" charset="-52"/>
              </a:rPr>
              <a:t> кодексу </a:t>
            </a:r>
            <a:r>
              <a:rPr lang="ru-RU" sz="1300" dirty="0" err="1" smtClean="0">
                <a:latin typeface="e-Ukraine Light" pitchFamily="50" charset="-52"/>
              </a:rPr>
              <a:t>України</a:t>
            </a:r>
            <a:r>
              <a:rPr lang="ru-RU" sz="1300" dirty="0" smtClean="0">
                <a:latin typeface="e-Ukraine Light" pitchFamily="50" charset="-52"/>
              </a:rPr>
              <a:t> (</a:t>
            </a:r>
            <a:r>
              <a:rPr lang="ru-RU" sz="1300" dirty="0" err="1" smtClean="0">
                <a:latin typeface="e-Ukraine Light" pitchFamily="50" charset="-52"/>
              </a:rPr>
              <a:t>далі</a:t>
            </a:r>
            <a:r>
              <a:rPr lang="ru-RU" sz="1300" dirty="0" smtClean="0">
                <a:latin typeface="e-Ukraine Light" pitchFamily="50" charset="-52"/>
              </a:rPr>
              <a:t> – ПКУ)  до складу </a:t>
            </a:r>
            <a:r>
              <a:rPr lang="ru-RU" sz="1300" dirty="0" err="1" smtClean="0">
                <a:latin typeface="e-Ukraine Light" pitchFamily="50" charset="-52"/>
              </a:rPr>
              <a:t>загального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місячного</a:t>
            </a:r>
            <a:r>
              <a:rPr lang="ru-RU" sz="1300" dirty="0" smtClean="0">
                <a:latin typeface="e-Ukraine Light" pitchFamily="50" charset="-52"/>
              </a:rPr>
              <a:t> (</a:t>
            </a:r>
            <a:r>
              <a:rPr lang="ru-RU" sz="1300" dirty="0" err="1" smtClean="0">
                <a:latin typeface="e-Ukraine Light" pitchFamily="50" charset="-52"/>
              </a:rPr>
              <a:t>річного</a:t>
            </a:r>
            <a:r>
              <a:rPr lang="ru-RU" sz="1300" dirty="0" smtClean="0">
                <a:latin typeface="e-Ukraine Light" pitchFamily="50" charset="-52"/>
              </a:rPr>
              <a:t>) </a:t>
            </a:r>
            <a:r>
              <a:rPr lang="ru-RU" sz="1300" dirty="0" err="1" smtClean="0">
                <a:latin typeface="e-Ukraine Light" pitchFamily="50" charset="-52"/>
              </a:rPr>
              <a:t>оподатковуваного</a:t>
            </a:r>
            <a:r>
              <a:rPr lang="ru-RU" sz="1300" dirty="0" smtClean="0">
                <a:latin typeface="e-Ukraine Light" pitchFamily="50" charset="-52"/>
              </a:rPr>
              <a:t> доходу </a:t>
            </a:r>
            <a:r>
              <a:rPr lang="ru-RU" sz="1300" dirty="0" err="1" smtClean="0">
                <a:latin typeface="e-Ukraine Light" pitchFamily="50" charset="-52"/>
              </a:rPr>
              <a:t>платника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податку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включаються</a:t>
            </a:r>
            <a:r>
              <a:rPr lang="ru-RU" sz="1300" dirty="0" smtClean="0">
                <a:latin typeface="e-Ukraine Light" pitchFamily="50" charset="-52"/>
              </a:rPr>
              <a:t> доходи, </a:t>
            </a:r>
            <a:r>
              <a:rPr lang="ru-RU" sz="1300" dirty="0" err="1" smtClean="0">
                <a:latin typeface="e-Ukraine Light" pitchFamily="50" charset="-52"/>
              </a:rPr>
              <a:t>що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становлять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позитивну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різницю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між</a:t>
            </a:r>
            <a:r>
              <a:rPr lang="ru-RU" sz="1300" dirty="0" smtClean="0">
                <a:latin typeface="e-Ukraine Light" pitchFamily="50" charset="-52"/>
              </a:rPr>
              <a:t> сумою </a:t>
            </a:r>
            <a:r>
              <a:rPr lang="ru-RU" sz="1300" dirty="0" err="1" smtClean="0">
                <a:latin typeface="e-Ukraine Light" pitchFamily="50" charset="-52"/>
              </a:rPr>
              <a:t>коштів</a:t>
            </a:r>
            <a:r>
              <a:rPr lang="ru-RU" sz="1300" dirty="0" smtClean="0">
                <a:latin typeface="e-Ukraine Light" pitchFamily="50" charset="-52"/>
              </a:rPr>
              <a:t>, </a:t>
            </a:r>
            <a:r>
              <a:rPr lang="ru-RU" sz="1300" dirty="0" err="1" smtClean="0">
                <a:latin typeface="e-Ukraine Light" pitchFamily="50" charset="-52"/>
              </a:rPr>
              <a:t>отриманих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платником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податку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від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інших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осіб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внаслідок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відступлення</a:t>
            </a:r>
            <a:r>
              <a:rPr lang="ru-RU" sz="1300" dirty="0" smtClean="0">
                <a:latin typeface="e-Ukraine Light" pitchFamily="50" charset="-52"/>
              </a:rPr>
              <a:t> на </a:t>
            </a:r>
            <a:r>
              <a:rPr lang="ru-RU" sz="1300" dirty="0" err="1" smtClean="0">
                <a:latin typeface="e-Ukraine Light" pitchFamily="50" charset="-52"/>
              </a:rPr>
              <a:t>їх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користь</a:t>
            </a:r>
            <a:r>
              <a:rPr lang="ru-RU" sz="1300" dirty="0" smtClean="0">
                <a:latin typeface="e-Ukraine Light" pitchFamily="50" charset="-52"/>
              </a:rPr>
              <a:t> права </a:t>
            </a:r>
            <a:r>
              <a:rPr lang="ru-RU" sz="1300" dirty="0" err="1" smtClean="0">
                <a:latin typeface="e-Ukraine Light" pitchFamily="50" charset="-52"/>
              </a:rPr>
              <a:t>вимоги</a:t>
            </a:r>
            <a:r>
              <a:rPr lang="ru-RU" sz="1300" dirty="0" smtClean="0">
                <a:latin typeface="e-Ukraine Light" pitchFamily="50" charset="-52"/>
              </a:rPr>
              <a:t> за</a:t>
            </a:r>
            <a:endParaRPr lang="ru-RU" sz="1300" dirty="0">
              <a:latin typeface="e-Ukraine Light" pitchFamily="50" charset="-52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404595"/>
            <a:ext cx="4514850" cy="5124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lnSpc>
                <a:spcPct val="150000"/>
              </a:lnSpc>
            </a:pPr>
            <a:r>
              <a:rPr lang="ru-RU" sz="1300" dirty="0" err="1" smtClean="0">
                <a:latin typeface="e-Ukraine Light" pitchFamily="50" charset="-52"/>
              </a:rPr>
              <a:t>будівлі</a:t>
            </a:r>
            <a:r>
              <a:rPr lang="ru-RU" sz="1300" dirty="0" smtClean="0">
                <a:latin typeface="e-Ukraine Light" pitchFamily="50" charset="-52"/>
              </a:rPr>
              <a:t>, </a:t>
            </a:r>
            <a:r>
              <a:rPr lang="ru-RU" sz="1300" dirty="0" err="1" smtClean="0">
                <a:latin typeface="e-Ukraine Light" pitchFamily="50" charset="-52"/>
              </a:rPr>
              <a:t>споруди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тощо</a:t>
            </a:r>
            <a:r>
              <a:rPr lang="ru-RU" sz="1300" dirty="0" smtClean="0">
                <a:latin typeface="e-Ukraine Light" pitchFamily="50" charset="-52"/>
              </a:rPr>
              <a:t>) </a:t>
            </a:r>
            <a:r>
              <a:rPr lang="ru-RU" sz="1300" dirty="0" err="1" smtClean="0">
                <a:latin typeface="e-Ukraine Light" pitchFamily="50" charset="-52"/>
              </a:rPr>
              <a:t>виникає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з</a:t>
            </a:r>
            <a:r>
              <a:rPr lang="ru-RU" sz="1300" dirty="0" smtClean="0">
                <a:latin typeface="e-Ukraine Light" pitchFamily="50" charset="-52"/>
              </a:rPr>
              <a:t> моменту </a:t>
            </a:r>
            <a:r>
              <a:rPr lang="ru-RU" sz="1300" dirty="0" err="1" smtClean="0">
                <a:latin typeface="e-Ukraine Light" pitchFamily="50" charset="-52"/>
              </a:rPr>
              <a:t>завершення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будівництва</a:t>
            </a:r>
            <a:r>
              <a:rPr lang="ru-RU" sz="1300" dirty="0" smtClean="0">
                <a:latin typeface="e-Ukraine Light" pitchFamily="50" charset="-52"/>
              </a:rPr>
              <a:t> (</a:t>
            </a:r>
            <a:r>
              <a:rPr lang="ru-RU" sz="1300" dirty="0" err="1" smtClean="0">
                <a:latin typeface="e-Ukraine Light" pitchFamily="50" charset="-52"/>
              </a:rPr>
              <a:t>створення</a:t>
            </a:r>
            <a:r>
              <a:rPr lang="ru-RU" sz="1300" dirty="0" smtClean="0">
                <a:latin typeface="e-Ukraine Light" pitchFamily="50" charset="-52"/>
              </a:rPr>
              <a:t> майна).</a:t>
            </a:r>
          </a:p>
          <a:p>
            <a:pPr algn="just" fontAlgn="base">
              <a:lnSpc>
                <a:spcPct val="150000"/>
              </a:lnSpc>
            </a:pPr>
            <a:r>
              <a:rPr lang="ru-RU" sz="1300" dirty="0" smtClean="0">
                <a:latin typeface="e-Ukraine Light" pitchFamily="50" charset="-52"/>
              </a:rPr>
              <a:t>	</a:t>
            </a:r>
            <a:r>
              <a:rPr lang="ru-RU" sz="1300" dirty="0" err="1" smtClean="0">
                <a:latin typeface="e-Ukraine Light" pitchFamily="50" charset="-52"/>
              </a:rPr>
              <a:t>Якщо</a:t>
            </a:r>
            <a:r>
              <a:rPr lang="ru-RU" sz="1300" dirty="0" smtClean="0">
                <a:latin typeface="e-Ukraine Light" pitchFamily="50" charset="-52"/>
              </a:rPr>
              <a:t> договором  </a:t>
            </a:r>
            <a:r>
              <a:rPr lang="ru-RU" sz="1300" dirty="0" err="1" smtClean="0">
                <a:latin typeface="e-Ukraine Light" pitchFamily="50" charset="-52"/>
              </a:rPr>
              <a:t>або</a:t>
            </a:r>
            <a:r>
              <a:rPr lang="ru-RU" sz="1300" dirty="0" smtClean="0">
                <a:latin typeface="e-Ukraine Light" pitchFamily="50" charset="-52"/>
              </a:rPr>
              <a:t> законом </a:t>
            </a:r>
            <a:r>
              <a:rPr lang="ru-RU" sz="1300" dirty="0" err="1" smtClean="0">
                <a:latin typeface="e-Ukraine Light" pitchFamily="50" charset="-52"/>
              </a:rPr>
              <a:t>передбачено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прийняття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нерухомого</a:t>
            </a:r>
            <a:r>
              <a:rPr lang="ru-RU" sz="1300" dirty="0" smtClean="0">
                <a:latin typeface="e-Ukraine Light" pitchFamily="50" charset="-52"/>
              </a:rPr>
              <a:t> майна до </a:t>
            </a:r>
            <a:r>
              <a:rPr lang="ru-RU" sz="1300" dirty="0" err="1" smtClean="0">
                <a:latin typeface="e-Ukraine Light" pitchFamily="50" charset="-52"/>
              </a:rPr>
              <a:t>експлуатації</a:t>
            </a:r>
            <a:r>
              <a:rPr lang="ru-RU" sz="1300" dirty="0" smtClean="0">
                <a:latin typeface="e-Ukraine Light" pitchFamily="50" charset="-52"/>
              </a:rPr>
              <a:t>, право </a:t>
            </a:r>
            <a:r>
              <a:rPr lang="ru-RU" sz="1300" dirty="0" err="1" smtClean="0">
                <a:latin typeface="e-Ukraine Light" pitchFamily="50" charset="-52"/>
              </a:rPr>
              <a:t>власності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виникає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з</a:t>
            </a:r>
            <a:r>
              <a:rPr lang="ru-RU" sz="1300" dirty="0" smtClean="0">
                <a:latin typeface="e-Ukraine Light" pitchFamily="50" charset="-52"/>
              </a:rPr>
              <a:t> моменту </a:t>
            </a:r>
            <a:r>
              <a:rPr lang="ru-RU" sz="1300" dirty="0" err="1" smtClean="0">
                <a:latin typeface="e-Ukraine Light" pitchFamily="50" charset="-52"/>
              </a:rPr>
              <a:t>його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прийняття</a:t>
            </a:r>
            <a:r>
              <a:rPr lang="ru-RU" sz="1300" dirty="0" smtClean="0">
                <a:latin typeface="e-Ukraine Light" pitchFamily="50" charset="-52"/>
              </a:rPr>
              <a:t> до </a:t>
            </a:r>
            <a:r>
              <a:rPr lang="ru-RU" sz="1300" dirty="0" err="1" smtClean="0">
                <a:latin typeface="e-Ukraine Light" pitchFamily="50" charset="-52"/>
              </a:rPr>
              <a:t>експлуатації</a:t>
            </a:r>
            <a:r>
              <a:rPr lang="ru-RU" sz="1300" dirty="0" smtClean="0">
                <a:latin typeface="e-Ukraine Light" pitchFamily="50" charset="-52"/>
              </a:rPr>
              <a:t>.</a:t>
            </a:r>
          </a:p>
          <a:p>
            <a:pPr algn="just" fontAlgn="base">
              <a:lnSpc>
                <a:spcPct val="150000"/>
              </a:lnSpc>
            </a:pPr>
            <a:r>
              <a:rPr lang="ru-RU" sz="1300" dirty="0" smtClean="0">
                <a:latin typeface="e-Ukraine Light" pitchFamily="50" charset="-52"/>
              </a:rPr>
              <a:t>	</a:t>
            </a:r>
            <a:r>
              <a:rPr lang="ru-RU" sz="1300" dirty="0" err="1" smtClean="0">
                <a:latin typeface="e-Ukraine Light" pitchFamily="50" charset="-52"/>
              </a:rPr>
              <a:t>Якщо</a:t>
            </a:r>
            <a:r>
              <a:rPr lang="ru-RU" sz="1300" dirty="0" smtClean="0">
                <a:latin typeface="e-Ukraine Light" pitchFamily="50" charset="-52"/>
              </a:rPr>
              <a:t> право </a:t>
            </a:r>
            <a:r>
              <a:rPr lang="ru-RU" sz="1300" dirty="0" err="1" smtClean="0">
                <a:latin typeface="e-Ukraine Light" pitchFamily="50" charset="-52"/>
              </a:rPr>
              <a:t>власності</a:t>
            </a:r>
            <a:r>
              <a:rPr lang="ru-RU" sz="1300" dirty="0" smtClean="0">
                <a:latin typeface="e-Ukraine Light" pitchFamily="50" charset="-52"/>
              </a:rPr>
              <a:t> на </a:t>
            </a:r>
            <a:r>
              <a:rPr lang="ru-RU" sz="1300" dirty="0" err="1" smtClean="0">
                <a:latin typeface="e-Ukraine Light" pitchFamily="50" charset="-52"/>
              </a:rPr>
              <a:t>нерухоме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майно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відповідно</a:t>
            </a:r>
            <a:r>
              <a:rPr lang="ru-RU" sz="1300" dirty="0" smtClean="0">
                <a:latin typeface="e-Ukraine Light" pitchFamily="50" charset="-52"/>
              </a:rPr>
              <a:t> до закону </a:t>
            </a:r>
            <a:r>
              <a:rPr lang="ru-RU" sz="1300" dirty="0" err="1" smtClean="0">
                <a:latin typeface="e-Ukraine Light" pitchFamily="50" charset="-52"/>
              </a:rPr>
              <a:t>підлягає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державній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реєстрації</a:t>
            </a:r>
            <a:r>
              <a:rPr lang="ru-RU" sz="1300" dirty="0" smtClean="0">
                <a:latin typeface="e-Ukraine Light" pitchFamily="50" charset="-52"/>
              </a:rPr>
              <a:t>, право </a:t>
            </a:r>
            <a:r>
              <a:rPr lang="ru-RU" sz="1300" dirty="0" err="1" smtClean="0">
                <a:latin typeface="e-Ukraine Light" pitchFamily="50" charset="-52"/>
              </a:rPr>
              <a:t>власності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виникає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з</a:t>
            </a:r>
            <a:r>
              <a:rPr lang="ru-RU" sz="1300" dirty="0" smtClean="0">
                <a:latin typeface="e-Ukraine Light" pitchFamily="50" charset="-52"/>
              </a:rPr>
              <a:t> моменту </a:t>
            </a:r>
            <a:r>
              <a:rPr lang="ru-RU" sz="1300" dirty="0" err="1" smtClean="0">
                <a:latin typeface="e-Ukraine Light" pitchFamily="50" charset="-52"/>
              </a:rPr>
              <a:t>державної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реєстрації</a:t>
            </a:r>
            <a:r>
              <a:rPr lang="ru-RU" sz="1300" dirty="0" smtClean="0">
                <a:latin typeface="e-Ukraine Light" pitchFamily="50" charset="-52"/>
              </a:rPr>
              <a:t>.</a:t>
            </a:r>
          </a:p>
          <a:p>
            <a:pPr algn="just" fontAlgn="base">
              <a:lnSpc>
                <a:spcPct val="150000"/>
              </a:lnSpc>
            </a:pPr>
            <a:r>
              <a:rPr lang="ru-RU" sz="1300" dirty="0" smtClean="0">
                <a:latin typeface="e-Ukraine Light" pitchFamily="50" charset="-52"/>
              </a:rPr>
              <a:t>	</a:t>
            </a:r>
            <a:r>
              <a:rPr lang="ru-RU" sz="1300" dirty="0" err="1" smtClean="0">
                <a:latin typeface="e-Ukraine Light" pitchFamily="50" charset="-52"/>
              </a:rPr>
              <a:t>Водночас</a:t>
            </a:r>
            <a:r>
              <a:rPr lang="ru-RU" sz="1300" dirty="0" smtClean="0">
                <a:latin typeface="e-Ukraine Light" pitchFamily="50" charset="-52"/>
              </a:rPr>
              <a:t>, до </a:t>
            </a:r>
            <a:r>
              <a:rPr lang="ru-RU" sz="1300" dirty="0" err="1" smtClean="0">
                <a:latin typeface="e-Ukraine Light" pitchFamily="50" charset="-52"/>
              </a:rPr>
              <a:t>завершення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будівництва</a:t>
            </a:r>
            <a:r>
              <a:rPr lang="ru-RU" sz="1300" dirty="0" smtClean="0">
                <a:latin typeface="e-Ukraine Light" pitchFamily="50" charset="-52"/>
              </a:rPr>
              <a:t> (</a:t>
            </a:r>
            <a:r>
              <a:rPr lang="ru-RU" sz="1300" dirty="0" err="1" smtClean="0">
                <a:latin typeface="e-Ukraine Light" pitchFamily="50" charset="-52"/>
              </a:rPr>
              <a:t>створення</a:t>
            </a:r>
            <a:r>
              <a:rPr lang="ru-RU" sz="1300" dirty="0" smtClean="0">
                <a:latin typeface="e-Ukraine Light" pitchFamily="50" charset="-52"/>
              </a:rPr>
              <a:t> майна) особа </a:t>
            </a:r>
            <a:r>
              <a:rPr lang="ru-RU" sz="1300" dirty="0" err="1" smtClean="0">
                <a:latin typeface="e-Ukraine Light" pitchFamily="50" charset="-52"/>
              </a:rPr>
              <a:t>вважається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власником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матеріалів</a:t>
            </a:r>
            <a:r>
              <a:rPr lang="ru-RU" sz="1300" dirty="0" smtClean="0">
                <a:latin typeface="e-Ukraine Light" pitchFamily="50" charset="-52"/>
              </a:rPr>
              <a:t>, </a:t>
            </a:r>
            <a:r>
              <a:rPr lang="ru-RU" sz="1300" dirty="0" err="1" smtClean="0">
                <a:latin typeface="e-Ukraine Light" pitchFamily="50" charset="-52"/>
              </a:rPr>
              <a:t>обладнання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тощо</a:t>
            </a:r>
            <a:r>
              <a:rPr lang="ru-RU" sz="1300" dirty="0" smtClean="0">
                <a:latin typeface="e-Ukraine Light" pitchFamily="50" charset="-52"/>
              </a:rPr>
              <a:t>, </a:t>
            </a:r>
            <a:r>
              <a:rPr lang="ru-RU" sz="1300" dirty="0" err="1" smtClean="0">
                <a:latin typeface="e-Ukraine Light" pitchFamily="50" charset="-52"/>
              </a:rPr>
              <a:t>які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були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використані</a:t>
            </a:r>
            <a:r>
              <a:rPr lang="ru-RU" sz="1300" dirty="0" smtClean="0">
                <a:latin typeface="e-Ukraine Light" pitchFamily="50" charset="-52"/>
              </a:rPr>
              <a:t> в </a:t>
            </a:r>
            <a:r>
              <a:rPr lang="ru-RU" sz="1300" dirty="0" err="1" smtClean="0">
                <a:latin typeface="e-Ukraine Light" pitchFamily="50" charset="-52"/>
              </a:rPr>
              <a:t>процесі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цього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будівництва</a:t>
            </a:r>
            <a:r>
              <a:rPr lang="ru-RU" sz="1300" dirty="0" smtClean="0">
                <a:latin typeface="e-Ukraine Light" pitchFamily="50" charset="-52"/>
              </a:rPr>
              <a:t> (</a:t>
            </a:r>
            <a:r>
              <a:rPr lang="ru-RU" sz="1300" dirty="0" err="1" smtClean="0">
                <a:latin typeface="e-Ukraine Light" pitchFamily="50" charset="-52"/>
              </a:rPr>
              <a:t>створення</a:t>
            </a:r>
            <a:r>
              <a:rPr lang="ru-RU" sz="1300" dirty="0" smtClean="0">
                <a:latin typeface="e-Ukraine Light" pitchFamily="50" charset="-52"/>
              </a:rPr>
              <a:t> майна) (</a:t>
            </a:r>
            <a:r>
              <a:rPr lang="ru-RU" sz="1300" dirty="0" err="1" smtClean="0">
                <a:latin typeface="e-Ukraine Light" pitchFamily="50" charset="-52"/>
              </a:rPr>
              <a:t>частина</a:t>
            </a:r>
            <a:r>
              <a:rPr lang="ru-RU" sz="1300" dirty="0" smtClean="0">
                <a:latin typeface="e-Ukraine Light" pitchFamily="50" charset="-52"/>
              </a:rPr>
              <a:t> </a:t>
            </a:r>
            <a:r>
              <a:rPr lang="ru-RU" sz="1300" dirty="0" err="1" smtClean="0">
                <a:latin typeface="e-Ukraine Light" pitchFamily="50" charset="-52"/>
              </a:rPr>
              <a:t>третя</a:t>
            </a:r>
            <a:r>
              <a:rPr lang="ru-RU" sz="1300" dirty="0" smtClean="0">
                <a:latin typeface="e-Ukraine Light" pitchFamily="50" charset="-52"/>
              </a:rPr>
              <a:t> ст. 331 ЦКУ).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-Ukraine Light" pitchFamily="50" charset="-5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51738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699</TotalTime>
  <Words>170</Words>
  <Application>Microsoft Office PowerPoint</Application>
  <PresentationFormat>Лист A4 (210x297 мм)</PresentationFormat>
  <Paragraphs>45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adm</cp:lastModifiedBy>
  <cp:revision>83</cp:revision>
  <dcterms:created xsi:type="dcterms:W3CDTF">2021-05-27T05:23:05Z</dcterms:created>
  <dcterms:modified xsi:type="dcterms:W3CDTF">2021-11-22T09:09:52Z</dcterms:modified>
</cp:coreProperties>
</file>