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5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247" y="0"/>
            <a:ext cx="4877753" cy="68580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8" name="Группа 17">
            <a:extLst>
              <a:ext uri="{FF2B5EF4-FFF2-40B4-BE49-F238E27FC236}">
                <a16:creationId xmlns="" xmlns:a16="http://schemas.microsoft.com/office/drawing/2014/main" id="{5B1F3CBD-8D08-499F-BE54-1DF3C9FE8E21}"/>
              </a:ext>
            </a:extLst>
          </p:cNvPr>
          <p:cNvGrpSpPr/>
          <p:nvPr/>
        </p:nvGrpSpPr>
        <p:grpSpPr>
          <a:xfrm>
            <a:off x="82316" y="0"/>
            <a:ext cx="4881163" cy="6850381"/>
            <a:chOff x="82316" y="0"/>
            <a:chExt cx="4881163" cy="6850381"/>
          </a:xfrm>
        </p:grpSpPr>
        <p:grpSp>
          <p:nvGrpSpPr>
            <p:cNvPr id="9" name="Группа 8">
              <a:extLst>
                <a:ext uri="{FF2B5EF4-FFF2-40B4-BE49-F238E27FC236}">
                  <a16:creationId xmlns="" xmlns:a16="http://schemas.microsoft.com/office/drawing/2014/main" id="{4A6F6DA5-6ACE-429E-B52A-AC44102F0184}"/>
                </a:ext>
              </a:extLst>
            </p:cNvPr>
            <p:cNvGrpSpPr/>
            <p:nvPr/>
          </p:nvGrpSpPr>
          <p:grpSpPr>
            <a:xfrm>
              <a:off x="169545" y="0"/>
              <a:ext cx="4793934" cy="6850381"/>
              <a:chOff x="169545" y="0"/>
              <a:chExt cx="4793934" cy="6850381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09A0A77F-376C-47B9-BB79-353299E74E74}"/>
                  </a:ext>
                </a:extLst>
              </p:cNvPr>
              <p:cNvSpPr/>
              <p:nvPr/>
            </p:nvSpPr>
            <p:spPr>
              <a:xfrm>
                <a:off x="169545" y="0"/>
                <a:ext cx="4793934" cy="66294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="" xmlns:a16="http://schemas.microsoft.com/office/drawing/2014/main" id="{DCA030F4-92F2-48AB-8BB4-77C584043B72}"/>
                  </a:ext>
                </a:extLst>
              </p:cNvPr>
              <p:cNvSpPr/>
              <p:nvPr/>
            </p:nvSpPr>
            <p:spPr>
              <a:xfrm>
                <a:off x="2328387" y="6545581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dirty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7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099" name="Рисунок 1" descr="https://chart.googleapis.com/chart?cht=qr&amp;chl=https%3A%2F%2Ft.me%2Ftax_gov_ua&amp;chld=L|0&amp;chs=150">
              <a:extLst>
                <a:ext uri="{FF2B5EF4-FFF2-40B4-BE49-F238E27FC236}">
                  <a16:creationId xmlns="" xmlns:a16="http://schemas.microsoft.com/office/drawing/2014/main" id="{AB68234D-4D6E-4D60-B461-52334D70C2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17" y="436388"/>
              <a:ext cx="842883" cy="87806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8" name="Рисунок 7" descr="https://chart.googleapis.com/chart?cht=qr&amp;chl=https%3A%2F%2Fwww.youtube.com%2FTaxUkraine&amp;chld=L|0&amp;chs=150">
              <a:extLst>
                <a:ext uri="{FF2B5EF4-FFF2-40B4-BE49-F238E27FC236}">
                  <a16:creationId xmlns="" xmlns:a16="http://schemas.microsoft.com/office/drawing/2014/main" id="{B988640C-7F4D-43BB-8D2B-B0AB4B4AD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2143126"/>
              <a:ext cx="833358" cy="90487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="" xmlns:a16="http://schemas.microsoft.com/office/drawing/2014/main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992" y="4107580"/>
              <a:ext cx="880983" cy="89304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="" xmlns:a16="http://schemas.microsoft.com/office/drawing/2014/main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942350"/>
              <a:ext cx="4793934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="" xmlns:a16="http://schemas.microsoft.com/office/drawing/2014/main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470454"/>
              <a:ext cx="2114550" cy="800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канал ДПС «</a:t>
              </a:r>
              <a:r>
                <a:rPr kumimoji="0" lang="en-US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Telegram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="" xmlns:a16="http://schemas.microsoft.com/office/drawing/2014/main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2240025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на «</a:t>
              </a:r>
              <a:r>
                <a:rPr kumimoji="0" lang="en-US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Youtube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каналі ДПС 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="" xmlns:a16="http://schemas.microsoft.com/office/drawing/2014/main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4323573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сторінка 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="" xmlns:a16="http://schemas.microsoft.com/office/drawing/2014/main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667375" y="1347747"/>
            <a:ext cx="3829050" cy="135421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скористатися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одноразовим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спеціальним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добровільним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декларуванням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/>
            <a:r>
              <a:rPr lang="ru-RU" sz="1600" b="1" dirty="0" smtClean="0">
                <a:latin typeface="e-Ukraine Light" pitchFamily="50" charset="-52"/>
              </a:rPr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048251" y="6399730"/>
            <a:ext cx="962024" cy="3385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dirty="0" smtClean="0">
                <a:solidFill>
                  <a:srgbClr val="333333"/>
                </a:solidFill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Листопад</a:t>
            </a:r>
            <a:r>
              <a:rPr kumimoji="0" lang="uk-UA" sz="8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 2021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15050" y="123825"/>
            <a:ext cx="314325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Головне управління ДПС у м. Києві </a:t>
            </a:r>
          </a:p>
        </p:txBody>
      </p:sp>
    </p:spTree>
    <p:extLst>
      <p:ext uri="{BB962C8B-B14F-4D97-AF65-F5344CB8AC3E}">
        <p14:creationId xmlns="" xmlns:p14="http://schemas.microsoft.com/office/powerpoint/2010/main" val="338214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77BE1E3B-BB62-4FEA-84E6-53708639754F}"/>
              </a:ext>
            </a:extLst>
          </p:cNvPr>
          <p:cNvGrpSpPr/>
          <p:nvPr/>
        </p:nvGrpSpPr>
        <p:grpSpPr>
          <a:xfrm>
            <a:off x="142875" y="76200"/>
            <a:ext cx="4793934" cy="67818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>
              <a:extLst>
                <a:ext uri="{FF2B5EF4-FFF2-40B4-BE49-F238E27FC236}">
                  <a16:creationId xmlns="" xmlns:a16="http://schemas.microsoft.com/office/drawing/2014/main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192DF1A1-DE05-4849-B565-0A68A4DD5458}"/>
              </a:ext>
            </a:extLst>
          </p:cNvPr>
          <p:cNvGrpSpPr/>
          <p:nvPr/>
        </p:nvGrpSpPr>
        <p:grpSpPr>
          <a:xfrm>
            <a:off x="5112066" y="133350"/>
            <a:ext cx="4793934" cy="6724650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тРАВ</a:t>
              </a:r>
              <a:endParaRPr lang="ru-RU" dirty="0"/>
            </a:p>
          </p:txBody>
        </p:sp>
        <p:sp>
          <p:nvSpPr>
            <p:cNvPr id="9" name="Овал 8">
              <a:extLst>
                <a:ext uri="{FF2B5EF4-FFF2-40B4-BE49-F238E27FC236}">
                  <a16:creationId xmlns="" xmlns:a16="http://schemas.microsoft.com/office/drawing/2014/main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6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AB020ADF-A26B-4DB1-A8F3-01CE965CB04E}"/>
              </a:ext>
            </a:extLst>
          </p:cNvPr>
          <p:cNvSpPr/>
          <p:nvPr/>
        </p:nvSpPr>
        <p:spPr>
          <a:xfrm>
            <a:off x="200024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93320C9-B67C-4431-A6A6-D9A5DA9531D3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6700" y="0"/>
            <a:ext cx="4514850" cy="6972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500" dirty="0" smtClean="0">
                <a:latin typeface="e-Ukraine Light" pitchFamily="50" charset="-52"/>
              </a:rPr>
              <a:t>	</a:t>
            </a:r>
          </a:p>
          <a:p>
            <a:pPr algn="just" fontAlgn="base"/>
            <a:r>
              <a:rPr lang="ru-RU" sz="1500" dirty="0" smtClean="0">
                <a:latin typeface="e-Ukraine Light" pitchFamily="50" charset="-52"/>
              </a:rPr>
              <a:t>	</a:t>
            </a:r>
          </a:p>
          <a:p>
            <a:pPr algn="just" fontAlgn="base"/>
            <a:r>
              <a:rPr lang="ru-RU" sz="1500" dirty="0" smtClean="0">
                <a:latin typeface="e-Ukraine Light" pitchFamily="50" charset="-52"/>
              </a:rPr>
              <a:t>	</a:t>
            </a:r>
            <a:r>
              <a:rPr lang="ru-RU" sz="1600" dirty="0" smtClean="0">
                <a:latin typeface="e-Ukraine Light" pitchFamily="50" charset="-52"/>
              </a:rPr>
              <a:t>Головне </a:t>
            </a:r>
            <a:r>
              <a:rPr lang="ru-RU" sz="1600" dirty="0" err="1" smtClean="0">
                <a:latin typeface="e-Ukraine Light" pitchFamily="50" charset="-52"/>
              </a:rPr>
              <a:t>упраління</a:t>
            </a:r>
            <a:r>
              <a:rPr lang="ru-RU" sz="1600" dirty="0" smtClean="0">
                <a:latin typeface="e-Ukraine Light" pitchFamily="50" charset="-52"/>
              </a:rPr>
              <a:t> ДПС у   </a:t>
            </a:r>
            <a:br>
              <a:rPr lang="ru-RU" sz="1600" dirty="0" smtClean="0">
                <a:latin typeface="e-Ukraine Light" pitchFamily="50" charset="-52"/>
              </a:rPr>
            </a:br>
            <a:r>
              <a:rPr lang="ru-RU" sz="1600" dirty="0" smtClean="0">
                <a:latin typeface="e-Ukraine Light" pitchFamily="50" charset="-52"/>
              </a:rPr>
              <a:t>м. </a:t>
            </a:r>
            <a:r>
              <a:rPr lang="ru-RU" sz="1600" dirty="0" err="1" smtClean="0">
                <a:latin typeface="e-Ukraine Light" pitchFamily="50" charset="-52"/>
              </a:rPr>
              <a:t>Києві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нагадує</a:t>
            </a:r>
            <a:r>
              <a:rPr lang="ru-RU" sz="1600" dirty="0" smtClean="0">
                <a:latin typeface="e-Ukraine Light" pitchFamily="50" charset="-52"/>
              </a:rPr>
              <a:t>, </a:t>
            </a:r>
            <a:r>
              <a:rPr lang="ru-RU" sz="1600" dirty="0" err="1" smtClean="0">
                <a:latin typeface="e-Ukraine Light" pitchFamily="50" charset="-52"/>
              </a:rPr>
              <a:t>що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скористатися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одноразовим</a:t>
            </a:r>
            <a:r>
              <a:rPr lang="ru-RU" sz="1600" dirty="0" smtClean="0">
                <a:latin typeface="e-Ukraine Light" pitchFamily="50" charset="-52"/>
              </a:rPr>
              <a:t> (</a:t>
            </a:r>
            <a:r>
              <a:rPr lang="ru-RU" sz="1600" dirty="0" err="1" smtClean="0">
                <a:latin typeface="e-Ukraine Light" pitchFamily="50" charset="-52"/>
              </a:rPr>
              <a:t>спеціальним</a:t>
            </a:r>
            <a:r>
              <a:rPr lang="ru-RU" sz="1600" dirty="0" smtClean="0">
                <a:latin typeface="e-Ukraine Light" pitchFamily="50" charset="-52"/>
              </a:rPr>
              <a:t>) </a:t>
            </a:r>
            <a:r>
              <a:rPr lang="ru-RU" sz="1600" dirty="0" err="1" smtClean="0">
                <a:latin typeface="e-Ukraine Light" pitchFamily="50" charset="-52"/>
              </a:rPr>
              <a:t>добровільним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декларуванням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можуть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фізичні</a:t>
            </a:r>
            <a:r>
              <a:rPr lang="ru-RU" sz="1600" dirty="0" smtClean="0">
                <a:latin typeface="e-Ukraine Light" pitchFamily="50" charset="-52"/>
              </a:rPr>
              <a:t> особи - </a:t>
            </a:r>
            <a:r>
              <a:rPr lang="ru-RU" sz="1600" dirty="0" err="1" smtClean="0">
                <a:latin typeface="e-Ukraine Light" pitchFamily="50" charset="-52"/>
              </a:rPr>
              <a:t>резиденти</a:t>
            </a:r>
            <a:r>
              <a:rPr lang="ru-RU" sz="1600" dirty="0" smtClean="0">
                <a:latin typeface="e-Ukraine Light" pitchFamily="50" charset="-52"/>
              </a:rPr>
              <a:t>, у тому </a:t>
            </a:r>
            <a:r>
              <a:rPr lang="ru-RU" sz="1600" dirty="0" err="1" smtClean="0">
                <a:latin typeface="e-Ukraine Light" pitchFamily="50" charset="-52"/>
              </a:rPr>
              <a:t>числі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самозайняті</a:t>
            </a:r>
            <a:r>
              <a:rPr lang="ru-RU" sz="1600" dirty="0" smtClean="0">
                <a:latin typeface="e-Ukraine Light" pitchFamily="50" charset="-52"/>
              </a:rPr>
              <a:t> особи, а </a:t>
            </a:r>
            <a:r>
              <a:rPr lang="ru-RU" sz="1600" dirty="0" err="1" smtClean="0">
                <a:latin typeface="e-Ukraine Light" pitchFamily="50" charset="-52"/>
              </a:rPr>
              <a:t>також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фізичні</a:t>
            </a:r>
            <a:r>
              <a:rPr lang="ru-RU" sz="1600" dirty="0" smtClean="0">
                <a:latin typeface="e-Ukraine Light" pitchFamily="50" charset="-52"/>
              </a:rPr>
              <a:t> особи, </a:t>
            </a:r>
            <a:r>
              <a:rPr lang="ru-RU" sz="1600" dirty="0" err="1" smtClean="0">
                <a:latin typeface="e-Ukraine Light" pitchFamily="50" charset="-52"/>
              </a:rPr>
              <a:t>які</a:t>
            </a:r>
            <a:r>
              <a:rPr lang="ru-RU" sz="1600" dirty="0" smtClean="0">
                <a:latin typeface="e-Ukraine Light" pitchFamily="50" charset="-52"/>
              </a:rPr>
              <a:t> не </a:t>
            </a:r>
            <a:r>
              <a:rPr lang="ru-RU" sz="1600" dirty="0" err="1" smtClean="0">
                <a:latin typeface="e-Ukraine Light" pitchFamily="50" charset="-52"/>
              </a:rPr>
              <a:t>є</a:t>
            </a:r>
            <a:r>
              <a:rPr lang="ru-RU" sz="1600" dirty="0" smtClean="0">
                <a:latin typeface="e-Ukraine Light" pitchFamily="50" charset="-52"/>
              </a:rPr>
              <a:t> резидентами </a:t>
            </a:r>
            <a:r>
              <a:rPr lang="ru-RU" sz="1600" dirty="0" err="1" smtClean="0">
                <a:latin typeface="e-Ukraine Light" pitchFamily="50" charset="-52"/>
              </a:rPr>
              <a:t>України</a:t>
            </a:r>
            <a:r>
              <a:rPr lang="ru-RU" sz="1600" dirty="0" smtClean="0">
                <a:latin typeface="e-Ukraine Light" pitchFamily="50" charset="-52"/>
              </a:rPr>
              <a:t>, </a:t>
            </a:r>
            <a:r>
              <a:rPr lang="ru-RU" sz="1600" dirty="0" err="1" smtClean="0">
                <a:latin typeface="e-Ukraine Light" pitchFamily="50" charset="-52"/>
              </a:rPr>
              <a:t>але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які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були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резидентами</a:t>
            </a:r>
            <a:r>
              <a:rPr lang="ru-RU" sz="1600" dirty="0" smtClean="0">
                <a:latin typeface="e-Ukraine Light" pitchFamily="50" charset="-52"/>
              </a:rPr>
              <a:t> на момент </a:t>
            </a:r>
            <a:r>
              <a:rPr lang="ru-RU" sz="1600" dirty="0" err="1" smtClean="0">
                <a:latin typeface="e-Ukraine Light" pitchFamily="50" charset="-52"/>
              </a:rPr>
              <a:t>отримання</a:t>
            </a:r>
            <a:r>
              <a:rPr lang="ru-RU" sz="1600" dirty="0" smtClean="0">
                <a:latin typeface="e-Ukraine Light" pitchFamily="50" charset="-52"/>
              </a:rPr>
              <a:t> (</a:t>
            </a:r>
            <a:r>
              <a:rPr lang="ru-RU" sz="1600" dirty="0" err="1" smtClean="0">
                <a:latin typeface="e-Ukraine Light" pitchFamily="50" charset="-52"/>
              </a:rPr>
              <a:t>набуття</a:t>
            </a:r>
            <a:r>
              <a:rPr lang="ru-RU" sz="1600" dirty="0" smtClean="0">
                <a:latin typeface="e-Ukraine Light" pitchFamily="50" charset="-52"/>
              </a:rPr>
              <a:t>) </a:t>
            </a:r>
            <a:r>
              <a:rPr lang="ru-RU" sz="1600" dirty="0" err="1" smtClean="0">
                <a:latin typeface="e-Ukraine Light" pitchFamily="50" charset="-52"/>
              </a:rPr>
              <a:t>об’єктів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декларування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чи</a:t>
            </a:r>
            <a:r>
              <a:rPr lang="ru-RU" sz="1600" dirty="0" smtClean="0">
                <a:latin typeface="e-Ukraine Light" pitchFamily="50" charset="-52"/>
              </a:rPr>
              <a:t> на момент </a:t>
            </a:r>
            <a:r>
              <a:rPr lang="ru-RU" sz="1600" dirty="0" err="1" smtClean="0">
                <a:latin typeface="e-Ukraine Light" pitchFamily="50" charset="-52"/>
              </a:rPr>
              <a:t>нарахування</a:t>
            </a:r>
            <a:r>
              <a:rPr lang="ru-RU" sz="1600" dirty="0" smtClean="0">
                <a:latin typeface="e-Ukraine Light" pitchFamily="50" charset="-52"/>
              </a:rPr>
              <a:t> (</a:t>
            </a:r>
            <a:r>
              <a:rPr lang="ru-RU" sz="1600" dirty="0" err="1" smtClean="0">
                <a:latin typeface="e-Ukraine Light" pitchFamily="50" charset="-52"/>
              </a:rPr>
              <a:t>отримання</a:t>
            </a:r>
            <a:r>
              <a:rPr lang="ru-RU" sz="1600" dirty="0" smtClean="0">
                <a:latin typeface="e-Ukraine Light" pitchFamily="50" charset="-52"/>
              </a:rPr>
              <a:t>) </a:t>
            </a:r>
            <a:r>
              <a:rPr lang="ru-RU" sz="1600" dirty="0" err="1" smtClean="0">
                <a:latin typeface="e-Ukraine Light" pitchFamily="50" charset="-52"/>
              </a:rPr>
              <a:t>доходів</a:t>
            </a:r>
            <a:r>
              <a:rPr lang="ru-RU" sz="1600" dirty="0" smtClean="0">
                <a:latin typeface="e-Ukraine Light" pitchFamily="50" charset="-52"/>
              </a:rPr>
              <a:t>, за </a:t>
            </a:r>
            <a:r>
              <a:rPr lang="ru-RU" sz="1600" dirty="0" err="1" smtClean="0">
                <a:latin typeface="e-Ukraine Light" pitchFamily="50" charset="-52"/>
              </a:rPr>
              <a:t>рахунок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яких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були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отримані</a:t>
            </a:r>
            <a:r>
              <a:rPr lang="ru-RU" sz="1600" dirty="0" smtClean="0">
                <a:latin typeface="e-Ukraine Light" pitchFamily="50" charset="-52"/>
              </a:rPr>
              <a:t> (</a:t>
            </a:r>
            <a:r>
              <a:rPr lang="ru-RU" sz="1600" dirty="0" err="1" smtClean="0">
                <a:latin typeface="e-Ukraine Light" pitchFamily="50" charset="-52"/>
              </a:rPr>
              <a:t>набуті</a:t>
            </a:r>
            <a:r>
              <a:rPr lang="ru-RU" sz="1600" dirty="0" smtClean="0">
                <a:latin typeface="e-Ukraine Light" pitchFamily="50" charset="-52"/>
              </a:rPr>
              <a:t>) </a:t>
            </a:r>
            <a:r>
              <a:rPr lang="ru-RU" sz="1600" dirty="0" err="1" smtClean="0">
                <a:latin typeface="e-Ukraine Light" pitchFamily="50" charset="-52"/>
              </a:rPr>
              <a:t>об’єкти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декларування</a:t>
            </a:r>
            <a:r>
              <a:rPr lang="ru-RU" sz="1600" dirty="0" smtClean="0">
                <a:latin typeface="e-Ukraine Light" pitchFamily="50" charset="-52"/>
              </a:rPr>
              <a:t>, </a:t>
            </a:r>
            <a:r>
              <a:rPr lang="ru-RU" sz="1600" dirty="0" err="1" smtClean="0">
                <a:latin typeface="e-Ukraine Light" pitchFamily="50" charset="-52"/>
              </a:rPr>
              <a:t>і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які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відповідно</a:t>
            </a:r>
            <a:r>
              <a:rPr lang="ru-RU" sz="1600" dirty="0" smtClean="0">
                <a:latin typeface="e-Ukraine Light" pitchFamily="50" charset="-52"/>
              </a:rPr>
              <a:t> до </a:t>
            </a:r>
            <a:r>
              <a:rPr lang="ru-RU" sz="1600" dirty="0" err="1" smtClean="0">
                <a:latin typeface="e-Ukraine Light" pitchFamily="50" charset="-52"/>
              </a:rPr>
              <a:t>Податкового</a:t>
            </a:r>
            <a:r>
              <a:rPr lang="ru-RU" sz="1600" dirty="0" smtClean="0">
                <a:latin typeface="e-Ukraine Light" pitchFamily="50" charset="-52"/>
              </a:rPr>
              <a:t> кодексу </a:t>
            </a:r>
            <a:r>
              <a:rPr lang="ru-RU" sz="1600" dirty="0" err="1" smtClean="0">
                <a:latin typeface="e-Ukraine Light" pitchFamily="50" charset="-52"/>
              </a:rPr>
              <a:t>України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є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чи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були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платниками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податків</a:t>
            </a:r>
            <a:r>
              <a:rPr lang="ru-RU" sz="160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ru-RU" sz="1600" dirty="0" smtClean="0">
                <a:latin typeface="e-Ukraine Light" pitchFamily="50" charset="-52"/>
              </a:rPr>
              <a:t>	Особи</a:t>
            </a:r>
            <a:r>
              <a:rPr lang="ru-RU" sz="1600" dirty="0" smtClean="0">
                <a:latin typeface="e-Ukraine Light" pitchFamily="50" charset="-52"/>
              </a:rPr>
              <a:t>, </a:t>
            </a:r>
            <a:r>
              <a:rPr lang="ru-RU" sz="1600" dirty="0" err="1" smtClean="0">
                <a:latin typeface="e-Ukraine Light" pitchFamily="50" charset="-52"/>
              </a:rPr>
              <a:t>які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мають</a:t>
            </a:r>
            <a:r>
              <a:rPr lang="ru-RU" sz="1600" dirty="0" smtClean="0">
                <a:latin typeface="e-Ukraine Light" pitchFamily="50" charset="-52"/>
              </a:rPr>
              <a:t> право </a:t>
            </a:r>
            <a:r>
              <a:rPr lang="ru-RU" sz="1600" dirty="0" err="1" smtClean="0">
                <a:latin typeface="e-Ukraine Light" pitchFamily="50" charset="-52"/>
              </a:rPr>
              <a:t>скористатися</a:t>
            </a:r>
            <a:r>
              <a:rPr lang="ru-RU" sz="1600" dirty="0" smtClean="0">
                <a:latin typeface="e-Ukraine Light" pitchFamily="50" charset="-52"/>
              </a:rPr>
              <a:t> правом на </a:t>
            </a:r>
            <a:r>
              <a:rPr lang="ru-RU" sz="1600" dirty="0" err="1" smtClean="0">
                <a:latin typeface="e-Ukraine Light" pitchFamily="50" charset="-52"/>
              </a:rPr>
              <a:t>одноразове</a:t>
            </a:r>
            <a:r>
              <a:rPr lang="ru-RU" sz="1600" dirty="0" smtClean="0">
                <a:latin typeface="e-Ukraine Light" pitchFamily="50" charset="-52"/>
              </a:rPr>
              <a:t> (</a:t>
            </a:r>
            <a:r>
              <a:rPr lang="ru-RU" sz="1600" dirty="0" err="1" smtClean="0">
                <a:latin typeface="e-Ukraine Light" pitchFamily="50" charset="-52"/>
              </a:rPr>
              <a:t>спеціальне</a:t>
            </a:r>
            <a:r>
              <a:rPr lang="ru-RU" sz="1600" dirty="0" smtClean="0">
                <a:latin typeface="e-Ukraine Light" pitchFamily="50" charset="-52"/>
              </a:rPr>
              <a:t>) </a:t>
            </a:r>
            <a:r>
              <a:rPr lang="ru-RU" sz="1600" dirty="0" err="1" smtClean="0">
                <a:latin typeface="e-Ukraine Light" pitchFamily="50" charset="-52"/>
              </a:rPr>
              <a:t>добровільне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декларування</a:t>
            </a:r>
            <a:r>
              <a:rPr lang="ru-RU" sz="1600" dirty="0" smtClean="0">
                <a:latin typeface="e-Ukraine Light" pitchFamily="50" charset="-52"/>
              </a:rPr>
              <a:t> та не </a:t>
            </a:r>
            <a:r>
              <a:rPr lang="ru-RU" sz="1600" dirty="0" err="1" smtClean="0">
                <a:latin typeface="e-Ukraine Light" pitchFamily="50" charset="-52"/>
              </a:rPr>
              <a:t>скористалися</a:t>
            </a:r>
            <a:r>
              <a:rPr lang="ru-RU" sz="1600" dirty="0" smtClean="0">
                <a:latin typeface="e-Ukraine Light" pitchFamily="50" charset="-52"/>
              </a:rPr>
              <a:t> таким правом, </a:t>
            </a:r>
            <a:r>
              <a:rPr lang="ru-RU" sz="1600" dirty="0" err="1" smtClean="0">
                <a:latin typeface="e-Ukraine Light" pitchFamily="50" charset="-52"/>
              </a:rPr>
              <a:t>вважаються</a:t>
            </a:r>
            <a:r>
              <a:rPr lang="ru-RU" sz="1600" dirty="0" smtClean="0">
                <a:latin typeface="e-Ukraine Light" pitchFamily="50" charset="-52"/>
              </a:rPr>
              <a:t> такими, </a:t>
            </a:r>
            <a:r>
              <a:rPr lang="ru-RU" sz="1600" dirty="0" err="1" smtClean="0">
                <a:latin typeface="e-Ukraine Light" pitchFamily="50" charset="-52"/>
              </a:rPr>
              <a:t>що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повідомили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контролюючий</a:t>
            </a:r>
            <a:r>
              <a:rPr lang="ru-RU" sz="1600" dirty="0" smtClean="0">
                <a:latin typeface="e-Ukraine Light" pitchFamily="50" charset="-52"/>
              </a:rPr>
              <a:t> орган про </a:t>
            </a:r>
            <a:r>
              <a:rPr lang="ru-RU" sz="1600" dirty="0" err="1" smtClean="0">
                <a:latin typeface="e-Ukraine Light" pitchFamily="50" charset="-52"/>
              </a:rPr>
              <a:t>відсутність</a:t>
            </a:r>
            <a:r>
              <a:rPr lang="ru-RU" sz="1600" dirty="0" smtClean="0">
                <a:latin typeface="e-Ukraine Light" pitchFamily="50" charset="-52"/>
              </a:rPr>
              <a:t> у </a:t>
            </a:r>
            <a:r>
              <a:rPr lang="ru-RU" sz="1600" dirty="0" err="1" smtClean="0">
                <a:latin typeface="e-Ukraine Light" pitchFamily="50" charset="-52"/>
              </a:rPr>
              <a:t>власності</a:t>
            </a:r>
            <a:r>
              <a:rPr lang="ru-RU" sz="1600" dirty="0" smtClean="0">
                <a:latin typeface="e-Ukraine Light" pitchFamily="50" charset="-52"/>
              </a:rPr>
              <a:t> станом на дату </a:t>
            </a:r>
            <a:r>
              <a:rPr lang="ru-RU" sz="1600" dirty="0" err="1" smtClean="0">
                <a:latin typeface="e-Ukraine Light" pitchFamily="50" charset="-52"/>
              </a:rPr>
              <a:t>завершення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600" dirty="0" err="1" smtClean="0">
                <a:latin typeface="e-Ukraine Light" pitchFamily="50" charset="-52"/>
              </a:rPr>
              <a:t>періоду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endParaRPr lang="ru-RU" sz="1600" dirty="0" smtClean="0">
              <a:latin typeface="e-Ukraine Light" pitchFamily="50" charset="-52"/>
            </a:endParaRPr>
          </a:p>
          <a:p>
            <a:pPr algn="just" fontAlgn="base"/>
            <a:endParaRPr lang="ru-RU" sz="1700" dirty="0" smtClean="0">
              <a:latin typeface="e-Ukraine Light" pitchFamily="50" charset="-52"/>
            </a:endParaRPr>
          </a:p>
        </p:txBody>
      </p:sp>
      <p:sp>
        <p:nvSpPr>
          <p:cNvPr id="17" name="Блок-схема: узел 16"/>
          <p:cNvSpPr/>
          <p:nvPr/>
        </p:nvSpPr>
        <p:spPr>
          <a:xfrm>
            <a:off x="5114926" y="3514724"/>
            <a:ext cx="1562100" cy="165735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узел 17"/>
          <p:cNvSpPr/>
          <p:nvPr/>
        </p:nvSpPr>
        <p:spPr>
          <a:xfrm>
            <a:off x="6486525" y="5048250"/>
            <a:ext cx="1685925" cy="15621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5114925" y="5019675"/>
            <a:ext cx="1657350" cy="1657350"/>
          </a:xfrm>
          <a:prstGeom prst="flowChartConnector">
            <a:avLst/>
          </a:prstGeom>
          <a:solidFill>
            <a:srgbClr val="25A8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6476999" y="3552825"/>
            <a:ext cx="1724026" cy="1676400"/>
          </a:xfrm>
          <a:prstGeom prst="flowChartConnector">
            <a:avLst/>
          </a:prstGeom>
          <a:solidFill>
            <a:srgbClr val="25A8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229225" y="1600199"/>
            <a:ext cx="45338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ru-RU" sz="10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Друзі</a:t>
            </a:r>
            <a:r>
              <a:rPr lang="uk-UA" altLang="ru-RU" sz="10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, підписуйтеся на офіційні сторінки Державної податкової служби України у соціальних мережах, де ви зможе переглянути новини, актуальні роз'яснення податкових новацій, а також </a:t>
            </a:r>
            <a:r>
              <a:rPr lang="uk-UA" altLang="ru-RU" sz="1000" dirty="0" err="1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інфографіки</a:t>
            </a:r>
            <a:r>
              <a:rPr lang="uk-UA" altLang="ru-RU" sz="10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та коментарі керівництва, фахівців служби! Буде корисно та цікаво!</a:t>
            </a:r>
            <a:endParaRPr lang="ru-RU" altLang="ru-RU" sz="1000" dirty="0" smtClean="0">
              <a:latin typeface="e-Ukraine Light" panose="00000400000000000000" pitchFamily="50" charset="-52"/>
            </a:endParaRPr>
          </a:p>
          <a:p>
            <a:pPr lvl="0" indent="449263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ru-RU" sz="10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Спілкуйтеся з Податковою службою дистанційно за допомогою сервісу  «</a:t>
            </a:r>
            <a:r>
              <a:rPr lang="uk-UA" altLang="ru-RU" sz="1000" dirty="0" err="1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InfoTAX</a:t>
            </a:r>
            <a:r>
              <a:rPr lang="uk-UA" altLang="ru-RU" sz="10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ru-RU" altLang="ru-RU" sz="1000" dirty="0" smtClean="0">
              <a:latin typeface="e-Ukraine Light" panose="00000400000000000000" pitchFamily="50" charset="-52"/>
            </a:endParaRPr>
          </a:p>
        </p:txBody>
      </p:sp>
      <p:pic>
        <p:nvPicPr>
          <p:cNvPr id="16" name="Рисунок 10" descr="https://chart.googleapis.com/chart?cht=qr&amp;chl=https%3A%2F%2Ft.me%2FinfoTAXbot&amp;chld=L|0&amp;chs=150">
            <a:extLst>
              <a:ext uri="{FF2B5EF4-FFF2-40B4-BE49-F238E27FC236}">
                <a16:creationId xmlns="" xmlns:a16="http://schemas.microsoft.com/office/drawing/2014/main" id="{C10BBAFE-2D79-49E5-868B-A0FDCC9F8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74" y="2800350"/>
            <a:ext cx="857251" cy="7715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5314950" y="238124"/>
            <a:ext cx="4429125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50" dirty="0" err="1" smtClean="0">
                <a:latin typeface="e-Ukraine Light" pitchFamily="50" charset="-52"/>
              </a:rPr>
              <a:t>зареєстровано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відповідно</a:t>
            </a:r>
            <a:r>
              <a:rPr lang="ru-RU" sz="1650" dirty="0" smtClean="0">
                <a:latin typeface="e-Ukraine Light" pitchFamily="50" charset="-52"/>
              </a:rPr>
              <a:t> до </a:t>
            </a:r>
            <a:r>
              <a:rPr lang="ru-RU" sz="1650" dirty="0" err="1" smtClean="0">
                <a:latin typeface="e-Ukraine Light" pitchFamily="50" charset="-52"/>
              </a:rPr>
              <a:t>законодавства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України</a:t>
            </a:r>
            <a:r>
              <a:rPr lang="ru-RU" sz="1650" dirty="0" smtClean="0">
                <a:latin typeface="e-Ukraine Light" pitchFamily="50" charset="-52"/>
              </a:rPr>
              <a:t> станом на дату </a:t>
            </a:r>
            <a:r>
              <a:rPr lang="ru-RU" sz="1650" dirty="0" err="1" smtClean="0">
                <a:latin typeface="e-Ukraine Light" pitchFamily="50" charset="-52"/>
              </a:rPr>
              <a:t>завершення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періоду</a:t>
            </a:r>
            <a:r>
              <a:rPr lang="ru-RU" sz="1650" dirty="0" smtClean="0">
                <a:latin typeface="e-Ukraine Light" pitchFamily="50" charset="-52"/>
              </a:rPr>
              <a:t> одноразового (</a:t>
            </a:r>
            <a:r>
              <a:rPr lang="ru-RU" sz="1650" dirty="0" err="1" smtClean="0">
                <a:latin typeface="e-Ukraine Light" pitchFamily="50" charset="-52"/>
              </a:rPr>
              <a:t>спеціального</a:t>
            </a:r>
            <a:r>
              <a:rPr lang="ru-RU" sz="1650" dirty="0" smtClean="0">
                <a:latin typeface="e-Ukraine Light" pitchFamily="50" charset="-52"/>
              </a:rPr>
              <a:t>) </a:t>
            </a:r>
            <a:r>
              <a:rPr lang="ru-RU" sz="1650" dirty="0" err="1" smtClean="0">
                <a:latin typeface="e-Ukraine Light" pitchFamily="50" charset="-52"/>
              </a:rPr>
              <a:t>добровільного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декларування</a:t>
            </a:r>
            <a:r>
              <a:rPr lang="ru-RU" sz="1650" dirty="0" smtClean="0">
                <a:latin typeface="e-Ukraine Light" pitchFamily="50" charset="-52"/>
              </a:rPr>
              <a:t>.</a:t>
            </a:r>
            <a:endParaRPr lang="ru-RU" sz="1650" dirty="0" smtClean="0">
              <a:latin typeface="e-Ukraine Light" pitchFamily="50" charset="-5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221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77BE1E3B-BB62-4FEA-84E6-53708639754F}"/>
              </a:ext>
            </a:extLst>
          </p:cNvPr>
          <p:cNvGrpSpPr/>
          <p:nvPr/>
        </p:nvGrpSpPr>
        <p:grpSpPr>
          <a:xfrm>
            <a:off x="131445" y="76200"/>
            <a:ext cx="4793934" cy="67818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>
              <a:extLst>
                <a:ext uri="{FF2B5EF4-FFF2-40B4-BE49-F238E27FC236}">
                  <a16:creationId xmlns="" xmlns:a16="http://schemas.microsoft.com/office/drawing/2014/main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3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192DF1A1-DE05-4849-B565-0A68A4DD5458}"/>
              </a:ext>
            </a:extLst>
          </p:cNvPr>
          <p:cNvGrpSpPr/>
          <p:nvPr/>
        </p:nvGrpSpPr>
        <p:grpSpPr>
          <a:xfrm>
            <a:off x="4987470" y="76200"/>
            <a:ext cx="4793934" cy="6781800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>
              <a:extLst>
                <a:ext uri="{FF2B5EF4-FFF2-40B4-BE49-F238E27FC236}">
                  <a16:creationId xmlns="" xmlns:a16="http://schemas.microsoft.com/office/drawing/2014/main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4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20E9D96F-3DE8-4417-9595-2A67DB70D5D3}"/>
              </a:ext>
            </a:extLst>
          </p:cNvPr>
          <p:cNvSpPr/>
          <p:nvPr/>
        </p:nvSpPr>
        <p:spPr>
          <a:xfrm>
            <a:off x="200024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B6365EE5-61B6-4672-AA2C-19B58DE21C70}"/>
              </a:ext>
            </a:extLst>
          </p:cNvPr>
          <p:cNvSpPr/>
          <p:nvPr/>
        </p:nvSpPr>
        <p:spPr>
          <a:xfrm>
            <a:off x="5127011" y="1"/>
            <a:ext cx="4591051" cy="64674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uk-UA" sz="12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19775" y="2183690"/>
            <a:ext cx="371474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200" dirty="0" smtClean="0">
              <a:latin typeface="e-Ukraine Light" pitchFamily="50" charset="-52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200" dirty="0" smtClean="0">
              <a:latin typeface="e-Ukraine Light" pitchFamily="50" charset="-52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600" y="333374"/>
            <a:ext cx="4572000" cy="6909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650" dirty="0" err="1" smtClean="0">
                <a:latin typeface="e-Ukraine Light" pitchFamily="50" charset="-52"/>
              </a:rPr>
              <a:t>України</a:t>
            </a:r>
            <a:r>
              <a:rPr lang="ru-RU" sz="1650" dirty="0" smtClean="0">
                <a:latin typeface="e-Ukraine Light" pitchFamily="50" charset="-52"/>
              </a:rPr>
              <a:t>/</a:t>
            </a:r>
            <a:r>
              <a:rPr lang="ru-RU" sz="1650" dirty="0" err="1" smtClean="0">
                <a:latin typeface="e-Ukraine Light" pitchFamily="50" charset="-52"/>
              </a:rPr>
              <a:t>облікової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ціни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банківських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металів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розрахованої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Національним</a:t>
            </a:r>
            <a:r>
              <a:rPr lang="ru-RU" sz="1650" dirty="0" smtClean="0">
                <a:latin typeface="e-Ukraine Light" pitchFamily="50" charset="-52"/>
              </a:rPr>
              <a:t> банком </a:t>
            </a:r>
            <a:r>
              <a:rPr lang="ru-RU" sz="1650" dirty="0" err="1" smtClean="0">
                <a:latin typeface="e-Ukraine Light" pitchFamily="50" charset="-52"/>
              </a:rPr>
              <a:t>України</a:t>
            </a:r>
            <a:r>
              <a:rPr lang="ru-RU" sz="1650" dirty="0" smtClean="0">
                <a:latin typeface="e-Ukraine Light" pitchFamily="50" charset="-52"/>
              </a:rPr>
              <a:t> на дату </a:t>
            </a:r>
            <a:r>
              <a:rPr lang="ru-RU" sz="1650" dirty="0" err="1" smtClean="0">
                <a:latin typeface="e-Ukraine Light" pitchFamily="50" charset="-52"/>
              </a:rPr>
              <a:t>подання</a:t>
            </a:r>
            <a:r>
              <a:rPr lang="ru-RU" sz="1650" dirty="0" smtClean="0">
                <a:latin typeface="e-Ukraine Light" pitchFamily="50" charset="-52"/>
              </a:rPr>
              <a:t> декларантом </a:t>
            </a:r>
            <a:r>
              <a:rPr lang="ru-RU" sz="1650" dirty="0" err="1" smtClean="0">
                <a:latin typeface="e-Ukraine Light" pitchFamily="50" charset="-52"/>
              </a:rPr>
              <a:t>одноразової</a:t>
            </a:r>
            <a:r>
              <a:rPr lang="ru-RU" sz="1650" dirty="0" smtClean="0">
                <a:latin typeface="e-Ukraine Light" pitchFamily="50" charset="-52"/>
              </a:rPr>
              <a:t> (</a:t>
            </a:r>
            <a:r>
              <a:rPr lang="ru-RU" sz="1650" dirty="0" err="1" smtClean="0">
                <a:latin typeface="e-Ukraine Light" pitchFamily="50" charset="-52"/>
              </a:rPr>
              <a:t>спеціальної</a:t>
            </a:r>
            <a:r>
              <a:rPr lang="ru-RU" sz="1650" dirty="0" smtClean="0">
                <a:latin typeface="e-Ukraine Light" pitchFamily="50" charset="-52"/>
              </a:rPr>
              <a:t>) </a:t>
            </a:r>
            <a:r>
              <a:rPr lang="ru-RU" sz="1650" dirty="0" err="1" smtClean="0">
                <a:latin typeface="e-Ukraine Light" pitchFamily="50" charset="-52"/>
              </a:rPr>
              <a:t>добровільної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декларації</a:t>
            </a:r>
            <a:r>
              <a:rPr lang="ru-RU" sz="1650" dirty="0" smtClean="0">
                <a:latin typeface="e-Ukraine Light" pitchFamily="50" charset="-52"/>
              </a:rPr>
              <a:t>;</a:t>
            </a:r>
          </a:p>
          <a:p>
            <a:pPr algn="just" fontAlgn="base"/>
            <a:endParaRPr lang="ru-RU" sz="1650" dirty="0" smtClean="0">
              <a:latin typeface="e-Ukraine Light" pitchFamily="50" charset="-52"/>
            </a:endParaRPr>
          </a:p>
          <a:p>
            <a:pPr algn="just" fontAlgn="base"/>
            <a:r>
              <a:rPr lang="ru-RU" sz="1650" dirty="0" smtClean="0">
                <a:latin typeface="e-Ukraine Light" pitchFamily="50" charset="-52"/>
              </a:rPr>
              <a:t>2</a:t>
            </a:r>
            <a:r>
              <a:rPr lang="ru-RU" sz="1650" dirty="0" smtClean="0">
                <a:latin typeface="e-Ukraine Light" pitchFamily="50" charset="-52"/>
              </a:rPr>
              <a:t>) </a:t>
            </a:r>
            <a:r>
              <a:rPr lang="ru-RU" sz="1650" dirty="0" err="1" smtClean="0">
                <a:latin typeface="e-Ukraine Light" pitchFamily="50" charset="-52"/>
              </a:rPr>
              <a:t>нерухоме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майно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розташоване</a:t>
            </a:r>
            <a:r>
              <a:rPr lang="ru-RU" sz="1650" dirty="0" smtClean="0">
                <a:latin typeface="e-Ukraine Light" pitchFamily="50" charset="-52"/>
              </a:rPr>
              <a:t> на </a:t>
            </a:r>
            <a:r>
              <a:rPr lang="ru-RU" sz="1650" dirty="0" err="1" smtClean="0">
                <a:latin typeface="e-Ukraine Light" pitchFamily="50" charset="-52"/>
              </a:rPr>
              <a:t>території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України</a:t>
            </a:r>
            <a:r>
              <a:rPr lang="ru-RU" sz="1650" dirty="0" smtClean="0">
                <a:latin typeface="e-Ukraine Light" pitchFamily="50" charset="-52"/>
              </a:rPr>
              <a:t>, яке станом на дату </a:t>
            </a:r>
            <a:r>
              <a:rPr lang="ru-RU" sz="1650" dirty="0" err="1" smtClean="0">
                <a:latin typeface="e-Ukraine Light" pitchFamily="50" charset="-52"/>
              </a:rPr>
              <a:t>завершення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періоду</a:t>
            </a:r>
            <a:r>
              <a:rPr lang="ru-RU" sz="1650" dirty="0" smtClean="0">
                <a:latin typeface="e-Ukraine Light" pitchFamily="50" charset="-52"/>
              </a:rPr>
              <a:t> одноразового (</a:t>
            </a:r>
            <a:r>
              <a:rPr lang="ru-RU" sz="1650" dirty="0" err="1" smtClean="0">
                <a:latin typeface="e-Ukraine Light" pitchFamily="50" charset="-52"/>
              </a:rPr>
              <a:t>спеціального</a:t>
            </a:r>
            <a:r>
              <a:rPr lang="ru-RU" sz="1650" dirty="0" smtClean="0">
                <a:latin typeface="e-Ukraine Light" pitchFamily="50" charset="-52"/>
              </a:rPr>
              <a:t>) </a:t>
            </a:r>
            <a:r>
              <a:rPr lang="ru-RU" sz="1650" dirty="0" err="1" smtClean="0">
                <a:latin typeface="e-Ukraine Light" pitchFamily="50" charset="-52"/>
              </a:rPr>
              <a:t>добровільного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декларування</a:t>
            </a:r>
            <a:r>
              <a:rPr lang="ru-RU" sz="1650" dirty="0" smtClean="0">
                <a:latin typeface="e-Ukraine Light" pitchFamily="50" charset="-52"/>
              </a:rPr>
              <a:t> належало </a:t>
            </a:r>
            <a:r>
              <a:rPr lang="ru-RU" sz="1650" dirty="0" err="1" smtClean="0">
                <a:latin typeface="e-Ukraine Light" pitchFamily="50" charset="-52"/>
              </a:rPr>
              <a:t>фізичній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особі</a:t>
            </a:r>
            <a:r>
              <a:rPr lang="ru-RU" sz="1650" dirty="0" smtClean="0">
                <a:latin typeface="e-Ukraine Light" pitchFamily="50" charset="-52"/>
              </a:rPr>
              <a:t> на </a:t>
            </a:r>
            <a:r>
              <a:rPr lang="ru-RU" sz="1650" dirty="0" err="1" smtClean="0">
                <a:latin typeface="e-Ukraine Light" pitchFamily="50" charset="-52"/>
              </a:rPr>
              <a:t>праві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власності</a:t>
            </a:r>
            <a:r>
              <a:rPr lang="ru-RU" sz="1650" dirty="0" smtClean="0">
                <a:latin typeface="e-Ukraine Light" pitchFamily="50" charset="-52"/>
              </a:rPr>
              <a:t> (у тому </a:t>
            </a:r>
            <a:r>
              <a:rPr lang="ru-RU" sz="1650" dirty="0" err="1" smtClean="0">
                <a:latin typeface="e-Ukraine Light" pitchFamily="50" charset="-52"/>
              </a:rPr>
              <a:t>числі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спільної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сумісної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або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спільної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часткової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власності</a:t>
            </a:r>
            <a:r>
              <a:rPr lang="ru-RU" sz="1650" dirty="0" smtClean="0">
                <a:latin typeface="e-Ukraine Light" pitchFamily="50" charset="-52"/>
              </a:rPr>
              <a:t>), </a:t>
            </a:r>
            <a:r>
              <a:rPr lang="ru-RU" sz="1650" dirty="0" err="1" smtClean="0">
                <a:latin typeface="e-Ukraine Light" pitchFamily="50" charset="-52"/>
              </a:rPr>
              <a:t>що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підтверджується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даними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відповідних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державних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реєстрів</a:t>
            </a:r>
            <a:r>
              <a:rPr lang="ru-RU" sz="1650" dirty="0" smtClean="0">
                <a:latin typeface="e-Ukraine Light" pitchFamily="50" charset="-52"/>
              </a:rPr>
              <a:t>, в </a:t>
            </a:r>
            <a:r>
              <a:rPr lang="ru-RU" sz="1650" dirty="0" err="1" smtClean="0">
                <a:latin typeface="e-Ukraine Light" pitchFamily="50" charset="-52"/>
              </a:rPr>
              <a:t>обсязі</a:t>
            </a:r>
            <a:r>
              <a:rPr lang="ru-RU" sz="1650" dirty="0" smtClean="0">
                <a:latin typeface="e-Ukraine Light" pitchFamily="50" charset="-52"/>
              </a:rPr>
              <a:t>:</a:t>
            </a:r>
          </a:p>
          <a:p>
            <a:pPr algn="just" fontAlgn="base"/>
            <a:r>
              <a:rPr lang="ru-RU" sz="1650" dirty="0" smtClean="0">
                <a:latin typeface="e-Ukraine Light" pitchFamily="50" charset="-52"/>
              </a:rPr>
              <a:t>а) </a:t>
            </a:r>
            <a:r>
              <a:rPr lang="ru-RU" sz="1650" dirty="0" err="1" smtClean="0">
                <a:latin typeface="e-Ukraine Light" pitchFamily="50" charset="-52"/>
              </a:rPr>
              <a:t>об’єкти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житлової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нерухомості</a:t>
            </a:r>
            <a:r>
              <a:rPr lang="ru-RU" sz="1650" dirty="0" smtClean="0">
                <a:latin typeface="e-Ukraine Light" pitchFamily="50" charset="-52"/>
              </a:rPr>
              <a:t>:</a:t>
            </a:r>
          </a:p>
          <a:p>
            <a:pPr algn="just" fontAlgn="base"/>
            <a:r>
              <a:rPr lang="ru-RU" sz="1650" dirty="0" smtClean="0">
                <a:latin typeface="e-Ukraine Light" pitchFamily="50" charset="-52"/>
              </a:rPr>
              <a:t>квартира/</a:t>
            </a:r>
            <a:r>
              <a:rPr lang="ru-RU" sz="1650" dirty="0" err="1" smtClean="0">
                <a:latin typeface="e-Ukraine Light" pitchFamily="50" charset="-52"/>
              </a:rPr>
              <a:t>квартири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загальна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площа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якої</a:t>
            </a:r>
            <a:r>
              <a:rPr lang="ru-RU" sz="1650" dirty="0" smtClean="0">
                <a:latin typeface="e-Ukraine Light" pitchFamily="50" charset="-52"/>
              </a:rPr>
              <a:t>/</a:t>
            </a:r>
            <a:r>
              <a:rPr lang="ru-RU" sz="1650" dirty="0" err="1" smtClean="0">
                <a:latin typeface="e-Ukraine Light" pitchFamily="50" charset="-52"/>
              </a:rPr>
              <a:t>яких</a:t>
            </a:r>
            <a:r>
              <a:rPr lang="ru-RU" sz="1650" dirty="0" smtClean="0">
                <a:latin typeface="e-Ukraine Light" pitchFamily="50" charset="-52"/>
              </a:rPr>
              <a:t> не </a:t>
            </a:r>
            <a:r>
              <a:rPr lang="ru-RU" sz="1650" dirty="0" err="1" smtClean="0">
                <a:latin typeface="e-Ukraine Light" pitchFamily="50" charset="-52"/>
              </a:rPr>
              <a:t>перевищує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сукупно</a:t>
            </a:r>
            <a:endParaRPr lang="ru-RU" sz="1650" dirty="0" smtClean="0">
              <a:latin typeface="e-Ukraine Light" pitchFamily="50" charset="-52"/>
            </a:endParaRPr>
          </a:p>
          <a:p>
            <a:pPr algn="just" fontAlgn="base"/>
            <a:r>
              <a:rPr lang="ru-RU" sz="1650" dirty="0" smtClean="0">
                <a:latin typeface="e-Ukraine Light" pitchFamily="50" charset="-52"/>
              </a:rPr>
              <a:t>120 </a:t>
            </a:r>
            <a:r>
              <a:rPr lang="ru-RU" sz="1650" dirty="0" err="1" smtClean="0">
                <a:latin typeface="e-Ukraine Light" pitchFamily="50" charset="-52"/>
              </a:rPr>
              <a:t>квадратних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метрів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або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майнові</a:t>
            </a:r>
            <a:r>
              <a:rPr lang="ru-RU" sz="1650" dirty="0" smtClean="0">
                <a:latin typeface="e-Ukraine Light" pitchFamily="50" charset="-52"/>
              </a:rPr>
              <a:t> права, </a:t>
            </a:r>
            <a:r>
              <a:rPr lang="ru-RU" sz="1650" dirty="0" err="1" smtClean="0">
                <a:latin typeface="e-Ukraine Light" pitchFamily="50" charset="-52"/>
              </a:rPr>
              <a:t>що</a:t>
            </a:r>
            <a:r>
              <a:rPr lang="ru-RU" sz="1650" dirty="0" smtClean="0">
                <a:solidFill>
                  <a:srgbClr val="FF0000"/>
                </a:solidFill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підтверджені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відповідними</a:t>
            </a:r>
            <a:r>
              <a:rPr lang="ru-RU" sz="1650" dirty="0" smtClean="0">
                <a:latin typeface="e-Ukraine Light" pitchFamily="50" charset="-52"/>
              </a:rPr>
              <a:t> документами, на </a:t>
            </a:r>
            <a:r>
              <a:rPr lang="ru-RU" sz="1650" dirty="0" err="1" smtClean="0">
                <a:latin typeface="e-Ukraine Light" pitchFamily="50" charset="-52"/>
              </a:rPr>
              <a:t>таку</a:t>
            </a:r>
            <a:r>
              <a:rPr lang="ru-RU" sz="1650" dirty="0" smtClean="0">
                <a:latin typeface="e-Ukraine Light" pitchFamily="50" charset="-52"/>
              </a:rPr>
              <a:t> квартиру </a:t>
            </a:r>
            <a:r>
              <a:rPr lang="ru-RU" sz="1650" dirty="0" err="1" smtClean="0">
                <a:latin typeface="e-Ukraine Light" pitchFamily="50" charset="-52"/>
              </a:rPr>
              <a:t>або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endParaRPr lang="uk-UA" sz="1650" dirty="0" smtClean="0">
              <a:latin typeface="e-Ukraine Light" pitchFamily="50" charset="-52"/>
            </a:endParaRPr>
          </a:p>
          <a:p>
            <a:pPr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1650" dirty="0" smtClean="0">
              <a:latin typeface="e-Ukraine Light" pitchFamily="50" charset="-52"/>
            </a:endParaRPr>
          </a:p>
          <a:p>
            <a:pPr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e-Ukraine Light" pitchFamily="50" charset="-5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105399" y="-3193"/>
            <a:ext cx="4524375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endParaRPr lang="ru-RU" sz="1300" dirty="0" smtClean="0">
              <a:latin typeface="e-Ukraine Light" pitchFamily="50" charset="-52"/>
            </a:endParaRPr>
          </a:p>
          <a:p>
            <a:pPr algn="just" fontAlgn="base"/>
            <a:r>
              <a:rPr lang="ru-RU" sz="1650" dirty="0" err="1" smtClean="0">
                <a:latin typeface="e-Ukraine Light" pitchFamily="50" charset="-52"/>
              </a:rPr>
              <a:t>квартири</a:t>
            </a:r>
            <a:r>
              <a:rPr lang="ru-RU" sz="1650" dirty="0" smtClean="0">
                <a:latin typeface="e-Ukraine Light" pitchFamily="50" charset="-52"/>
              </a:rPr>
              <a:t> у </a:t>
            </a:r>
            <a:r>
              <a:rPr lang="ru-RU" sz="1650" dirty="0" err="1" smtClean="0">
                <a:latin typeface="e-Ukraine Light" pitchFamily="50" charset="-52"/>
              </a:rPr>
              <a:t>багатоквартирному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житловому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будинку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незавершеного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будівництва</a:t>
            </a:r>
            <a:r>
              <a:rPr lang="ru-RU" sz="1650" dirty="0" smtClean="0">
                <a:latin typeface="e-Ukraine Light" pitchFamily="50" charset="-52"/>
              </a:rPr>
              <a:t>;</a:t>
            </a:r>
          </a:p>
          <a:p>
            <a:pPr algn="just" fontAlgn="base"/>
            <a:r>
              <a:rPr lang="ru-RU" sz="1650" dirty="0" err="1" smtClean="0">
                <a:latin typeface="e-Ukraine Light" pitchFamily="50" charset="-52"/>
              </a:rPr>
              <a:t>житловий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будинок</a:t>
            </a:r>
            <a:r>
              <a:rPr lang="ru-RU" sz="1650" dirty="0" smtClean="0">
                <a:latin typeface="e-Ukraine Light" pitchFamily="50" charset="-52"/>
              </a:rPr>
              <a:t>/</a:t>
            </a:r>
            <a:r>
              <a:rPr lang="ru-RU" sz="1650" dirty="0" err="1" smtClean="0">
                <a:latin typeface="e-Ukraine Light" pitchFamily="50" charset="-52"/>
              </a:rPr>
              <a:t>житлові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будинки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зареєстрований</a:t>
            </a:r>
            <a:r>
              <a:rPr lang="ru-RU" sz="1650" dirty="0" smtClean="0">
                <a:latin typeface="e-Ukraine Light" pitchFamily="50" charset="-52"/>
              </a:rPr>
              <a:t>/</a:t>
            </a:r>
            <a:r>
              <a:rPr lang="ru-RU" sz="1650" dirty="0" err="1" smtClean="0">
                <a:latin typeface="e-Ukraine Light" pitchFamily="50" charset="-52"/>
              </a:rPr>
              <a:t>зареєстровані</a:t>
            </a:r>
            <a:r>
              <a:rPr lang="ru-RU" sz="1650" dirty="0" smtClean="0">
                <a:latin typeface="e-Ukraine Light" pitchFamily="50" charset="-52"/>
              </a:rPr>
              <a:t> у </a:t>
            </a:r>
            <a:r>
              <a:rPr lang="ru-RU" sz="1650" dirty="0" err="1" smtClean="0">
                <a:latin typeface="e-Ukraine Light" pitchFamily="50" charset="-52"/>
              </a:rPr>
              <a:t>встановленому</a:t>
            </a:r>
            <a:r>
              <a:rPr lang="ru-RU" sz="1650" dirty="0" smtClean="0">
                <a:latin typeface="e-Ukraine Light" pitchFamily="50" charset="-52"/>
              </a:rPr>
              <a:t> порядку в </a:t>
            </a:r>
            <a:r>
              <a:rPr lang="ru-RU" sz="1650" dirty="0" err="1" smtClean="0">
                <a:latin typeface="e-Ukraine Light" pitchFamily="50" charset="-52"/>
              </a:rPr>
              <a:t>Україні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загальна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площа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якого</a:t>
            </a:r>
            <a:r>
              <a:rPr lang="ru-RU" sz="1650" dirty="0" smtClean="0">
                <a:latin typeface="e-Ukraine Light" pitchFamily="50" charset="-52"/>
              </a:rPr>
              <a:t>/</a:t>
            </a:r>
            <a:r>
              <a:rPr lang="ru-RU" sz="1650" dirty="0" err="1" smtClean="0">
                <a:latin typeface="e-Ukraine Light" pitchFamily="50" charset="-52"/>
              </a:rPr>
              <a:t>яких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сукупно</a:t>
            </a:r>
            <a:r>
              <a:rPr lang="ru-RU" sz="1650" dirty="0" smtClean="0">
                <a:latin typeface="e-Ukraine Light" pitchFamily="50" charset="-52"/>
              </a:rPr>
              <a:t> не </a:t>
            </a:r>
            <a:r>
              <a:rPr lang="ru-RU" sz="1650" dirty="0" err="1" smtClean="0">
                <a:latin typeface="e-Ukraine Light" pitchFamily="50" charset="-52"/>
              </a:rPr>
              <a:t>перевищує</a:t>
            </a:r>
            <a:r>
              <a:rPr lang="ru-RU" sz="1650" dirty="0" smtClean="0">
                <a:latin typeface="e-Ukraine Light" pitchFamily="50" charset="-52"/>
              </a:rPr>
              <a:t> 240 </a:t>
            </a:r>
            <a:r>
              <a:rPr lang="ru-RU" sz="1650" dirty="0" err="1" smtClean="0">
                <a:latin typeface="e-Ukraine Light" pitchFamily="50" charset="-52"/>
              </a:rPr>
              <a:t>квадратних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метрів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або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житловий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будинок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незавершеного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будівництва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чи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будинки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незавершеного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будівництва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загальна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площа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якого</a:t>
            </a:r>
            <a:r>
              <a:rPr lang="ru-RU" sz="1650" dirty="0" smtClean="0">
                <a:latin typeface="e-Ukraine Light" pitchFamily="50" charset="-52"/>
              </a:rPr>
              <a:t>/</a:t>
            </a:r>
            <a:r>
              <a:rPr lang="ru-RU" sz="1650" dirty="0" err="1" smtClean="0">
                <a:latin typeface="e-Ukraine Light" pitchFamily="50" charset="-52"/>
              </a:rPr>
              <a:t>яких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сукупно</a:t>
            </a:r>
            <a:r>
              <a:rPr lang="ru-RU" sz="1650" dirty="0" smtClean="0">
                <a:latin typeface="e-Ukraine Light" pitchFamily="50" charset="-52"/>
              </a:rPr>
              <a:t> не </a:t>
            </a:r>
            <a:r>
              <a:rPr lang="ru-RU" sz="1650" dirty="0" err="1" smtClean="0">
                <a:latin typeface="e-Ukraine Light" pitchFamily="50" charset="-52"/>
              </a:rPr>
              <a:t>перевищує</a:t>
            </a:r>
            <a:r>
              <a:rPr lang="ru-RU" sz="1650" dirty="0" smtClean="0">
                <a:latin typeface="e-Ukraine Light" pitchFamily="50" charset="-52"/>
              </a:rPr>
              <a:t> 240 </a:t>
            </a:r>
            <a:r>
              <a:rPr lang="ru-RU" sz="1650" dirty="0" err="1" smtClean="0">
                <a:latin typeface="e-Ukraine Light" pitchFamily="50" charset="-52"/>
              </a:rPr>
              <a:t>квадратних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метрів</a:t>
            </a:r>
            <a:r>
              <a:rPr lang="ru-RU" sz="1650" dirty="0" smtClean="0">
                <a:latin typeface="e-Ukraine Light" pitchFamily="50" charset="-52"/>
              </a:rPr>
              <a:t>, за </a:t>
            </a:r>
            <a:r>
              <a:rPr lang="ru-RU" sz="1650" dirty="0" err="1" smtClean="0">
                <a:latin typeface="e-Ukraine Light" pitchFamily="50" charset="-52"/>
              </a:rPr>
              <a:t>умови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наявності</a:t>
            </a:r>
            <a:r>
              <a:rPr lang="ru-RU" sz="1650" dirty="0" smtClean="0">
                <a:latin typeface="e-Ukraine Light" pitchFamily="50" charset="-52"/>
              </a:rPr>
              <a:t> у </a:t>
            </a:r>
            <a:r>
              <a:rPr lang="ru-RU" sz="1650" dirty="0" err="1" smtClean="0">
                <a:latin typeface="e-Ukraine Light" pitchFamily="50" charset="-52"/>
              </a:rPr>
              <a:t>такої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фізичної</a:t>
            </a:r>
            <a:r>
              <a:rPr lang="ru-RU" sz="1650" dirty="0" smtClean="0">
                <a:latin typeface="e-Ukraine Light" pitchFamily="50" charset="-52"/>
              </a:rPr>
              <a:t> особи права </a:t>
            </a:r>
            <a:r>
              <a:rPr lang="ru-RU" sz="1650" dirty="0" err="1" smtClean="0">
                <a:latin typeface="e-Ukraine Light" pitchFamily="50" charset="-52"/>
              </a:rPr>
              <a:t>власності</a:t>
            </a:r>
            <a:r>
              <a:rPr lang="ru-RU" sz="1650" dirty="0" smtClean="0">
                <a:latin typeface="e-Ukraine Light" pitchFamily="50" charset="-52"/>
              </a:rPr>
              <a:t> на </a:t>
            </a:r>
            <a:r>
              <a:rPr lang="ru-RU" sz="1650" dirty="0" err="1" smtClean="0">
                <a:latin typeface="e-Ukraine Light" pitchFamily="50" charset="-52"/>
              </a:rPr>
              <a:t>земельну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ділянку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відповідного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цільового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призначення</a:t>
            </a:r>
            <a:r>
              <a:rPr lang="ru-RU" sz="1650" dirty="0" smtClean="0">
                <a:latin typeface="e-Ukraine Light" pitchFamily="50" charset="-52"/>
              </a:rPr>
              <a:t>;</a:t>
            </a:r>
          </a:p>
          <a:p>
            <a:pPr algn="just" fontAlgn="base"/>
            <a:r>
              <a:rPr lang="ru-RU" sz="1650" dirty="0" smtClean="0">
                <a:latin typeface="e-Ukraine Light" pitchFamily="50" charset="-52"/>
              </a:rPr>
              <a:t>б) </a:t>
            </a:r>
            <a:r>
              <a:rPr lang="ru-RU" sz="1650" dirty="0" err="1" smtClean="0">
                <a:latin typeface="e-Ukraine Light" pitchFamily="50" charset="-52"/>
              </a:rPr>
              <a:t>об’єкти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нежитлової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нерухомості</a:t>
            </a:r>
            <a:r>
              <a:rPr lang="ru-RU" sz="1650" dirty="0" smtClean="0">
                <a:latin typeface="e-Ukraine Light" pitchFamily="50" charset="-52"/>
              </a:rPr>
              <a:t> – </a:t>
            </a:r>
            <a:r>
              <a:rPr lang="ru-RU" sz="1650" dirty="0" err="1" smtClean="0">
                <a:latin typeface="e-Ukraine Light" pitchFamily="50" charset="-52"/>
              </a:rPr>
              <a:t>нежитлові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будинки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некомерційного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призначення</a:t>
            </a:r>
            <a:r>
              <a:rPr lang="ru-RU" sz="1650" dirty="0" smtClean="0">
                <a:latin typeface="e-Ukraine Light" pitchFamily="50" charset="-52"/>
              </a:rPr>
              <a:t> та/</a:t>
            </a:r>
            <a:r>
              <a:rPr lang="ru-RU" sz="1650" dirty="0" err="1" smtClean="0">
                <a:latin typeface="e-Ukraine Light" pitchFamily="50" charset="-52"/>
              </a:rPr>
              <a:t>або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нежитлові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будинки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незавершеного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будівництва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некомерційного</a:t>
            </a:r>
            <a:endParaRPr kumimoji="0" lang="uk-UA" sz="16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7636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77BE1E3B-BB62-4FEA-84E6-53708639754F}"/>
              </a:ext>
            </a:extLst>
          </p:cNvPr>
          <p:cNvGrpSpPr/>
          <p:nvPr/>
        </p:nvGrpSpPr>
        <p:grpSpPr>
          <a:xfrm>
            <a:off x="83820" y="68581"/>
            <a:ext cx="4793934" cy="67818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>
              <a:extLst>
                <a:ext uri="{FF2B5EF4-FFF2-40B4-BE49-F238E27FC236}">
                  <a16:creationId xmlns="" xmlns:a16="http://schemas.microsoft.com/office/drawing/2014/main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5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192DF1A1-DE05-4849-B565-0A68A4DD5458}"/>
              </a:ext>
            </a:extLst>
          </p:cNvPr>
          <p:cNvGrpSpPr/>
          <p:nvPr/>
        </p:nvGrpSpPr>
        <p:grpSpPr>
          <a:xfrm>
            <a:off x="5025570" y="68581"/>
            <a:ext cx="4793934" cy="6781800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>
              <a:extLst>
                <a:ext uri="{FF2B5EF4-FFF2-40B4-BE49-F238E27FC236}">
                  <a16:creationId xmlns="" xmlns:a16="http://schemas.microsoft.com/office/drawing/2014/main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FAF92371-AAAD-4CE7-9946-D3225F950A0A}"/>
              </a:ext>
            </a:extLst>
          </p:cNvPr>
          <p:cNvSpPr/>
          <p:nvPr/>
        </p:nvSpPr>
        <p:spPr>
          <a:xfrm>
            <a:off x="200024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E3BEA56-B2F6-43C2-8AE0-D93D94EA7E9A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95874" y="0"/>
            <a:ext cx="4495801" cy="6827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650" dirty="0" err="1" smtClean="0">
                <a:latin typeface="e-Ukraine Light" pitchFamily="50" charset="-52"/>
              </a:rPr>
              <a:t>проведення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smtClean="0">
                <a:latin typeface="e-Ukraine Light" pitchFamily="50" charset="-52"/>
              </a:rPr>
              <a:t>одноразового (</a:t>
            </a:r>
            <a:r>
              <a:rPr lang="ru-RU" sz="1650" dirty="0" err="1" smtClean="0">
                <a:latin typeface="e-Ukraine Light" pitchFamily="50" charset="-52"/>
              </a:rPr>
              <a:t>спеціального</a:t>
            </a:r>
            <a:r>
              <a:rPr lang="ru-RU" sz="1650" dirty="0" smtClean="0">
                <a:latin typeface="e-Ukraine Light" pitchFamily="50" charset="-52"/>
              </a:rPr>
              <a:t>) </a:t>
            </a:r>
            <a:r>
              <a:rPr lang="ru-RU" sz="1650" dirty="0" err="1" smtClean="0">
                <a:latin typeface="e-Ukraine Light" pitchFamily="50" charset="-52"/>
              </a:rPr>
              <a:t>добровільного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декларування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активів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одержаних</a:t>
            </a:r>
            <a:r>
              <a:rPr lang="ru-RU" sz="1650" dirty="0" smtClean="0">
                <a:latin typeface="e-Ukraine Light" pitchFamily="50" charset="-52"/>
              </a:rPr>
              <a:t> (</a:t>
            </a:r>
            <a:r>
              <a:rPr lang="ru-RU" sz="1650" dirty="0" err="1" smtClean="0">
                <a:latin typeface="e-Ukraine Light" pitchFamily="50" charset="-52"/>
              </a:rPr>
              <a:t>набутих</a:t>
            </a:r>
            <a:r>
              <a:rPr lang="ru-RU" sz="1650" dirty="0" smtClean="0">
                <a:latin typeface="e-Ukraine Light" pitchFamily="50" charset="-52"/>
              </a:rPr>
              <a:t>) за </a:t>
            </a:r>
            <a:r>
              <a:rPr lang="ru-RU" sz="1650" dirty="0" err="1" smtClean="0">
                <a:latin typeface="e-Ukraine Light" pitchFamily="50" charset="-52"/>
              </a:rPr>
              <a:t>рахунок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доходів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з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яких</a:t>
            </a:r>
            <a:r>
              <a:rPr lang="ru-RU" sz="1650" dirty="0" smtClean="0">
                <a:latin typeface="e-Ukraine Light" pitchFamily="50" charset="-52"/>
              </a:rPr>
              <a:t> не </a:t>
            </a:r>
            <a:r>
              <a:rPr lang="ru-RU" sz="1650" dirty="0" err="1" smtClean="0">
                <a:latin typeface="e-Ukraine Light" pitchFamily="50" charset="-52"/>
              </a:rPr>
              <a:t>сплачено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або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сплачено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</a:t>
            </a:r>
            <a:r>
              <a:rPr lang="ru-RU" sz="1650" dirty="0" smtClean="0">
                <a:latin typeface="e-Ukraine Light" pitchFamily="50" charset="-52"/>
              </a:rPr>
              <a:t> в </a:t>
            </a:r>
            <a:r>
              <a:rPr lang="ru-RU" sz="1650" dirty="0" err="1" smtClean="0">
                <a:latin typeface="e-Ukraine Light" pitchFamily="50" charset="-52"/>
              </a:rPr>
              <a:t>повному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обсязі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податки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збори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відповідно</a:t>
            </a:r>
            <a:r>
              <a:rPr lang="ru-RU" sz="1650" dirty="0" smtClean="0">
                <a:latin typeface="e-Ukraine Light" pitchFamily="50" charset="-52"/>
              </a:rPr>
              <a:t> до </a:t>
            </a:r>
            <a:r>
              <a:rPr lang="ru-RU" sz="1650" dirty="0" err="1" smtClean="0">
                <a:latin typeface="e-Ukraine Light" pitchFamily="50" charset="-52"/>
              </a:rPr>
              <a:t>податкового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законодавства</a:t>
            </a:r>
            <a:r>
              <a:rPr lang="ru-RU" sz="1650" dirty="0" smtClean="0">
                <a:latin typeface="e-Ukraine Light" pitchFamily="50" charset="-52"/>
              </a:rPr>
              <a:t> на момент </a:t>
            </a:r>
            <a:r>
              <a:rPr lang="ru-RU" sz="1650" dirty="0" err="1" smtClean="0">
                <a:latin typeface="e-Ukraine Light" pitchFamily="50" charset="-52"/>
              </a:rPr>
              <a:t>нарахування</a:t>
            </a:r>
            <a:r>
              <a:rPr lang="ru-RU" sz="1650" dirty="0" smtClean="0">
                <a:latin typeface="e-Ukraine Light" pitchFamily="50" charset="-52"/>
              </a:rPr>
              <a:t> (</a:t>
            </a:r>
            <a:r>
              <a:rPr lang="ru-RU" sz="1650" dirty="0" err="1" smtClean="0">
                <a:latin typeface="e-Ukraine Light" pitchFamily="50" charset="-52"/>
              </a:rPr>
              <a:t>отримання</a:t>
            </a:r>
            <a:r>
              <a:rPr lang="ru-RU" sz="1650" dirty="0" smtClean="0">
                <a:latin typeface="e-Ukraine Light" pitchFamily="50" charset="-52"/>
              </a:rPr>
              <a:t>) таких </a:t>
            </a:r>
            <a:r>
              <a:rPr lang="ru-RU" sz="1650" dirty="0" err="1" smtClean="0">
                <a:latin typeface="e-Ukraine Light" pitchFamily="50" charset="-52"/>
              </a:rPr>
              <a:t>доходів</a:t>
            </a:r>
            <a:r>
              <a:rPr lang="ru-RU" sz="1650" dirty="0" smtClean="0">
                <a:latin typeface="e-Ukraine Light" pitchFamily="50" charset="-52"/>
              </a:rPr>
              <a:t> та/</a:t>
            </a:r>
            <a:r>
              <a:rPr lang="ru-RU" sz="1650" dirty="0" err="1" smtClean="0">
                <a:latin typeface="e-Ukraine Light" pitchFamily="50" charset="-52"/>
              </a:rPr>
              <a:t>або</a:t>
            </a:r>
            <a:r>
              <a:rPr lang="ru-RU" sz="1650" dirty="0" smtClean="0">
                <a:latin typeface="e-Ukraine Light" pitchFamily="50" charset="-52"/>
              </a:rPr>
              <a:t> склад та </a:t>
            </a:r>
            <a:r>
              <a:rPr lang="ru-RU" sz="1650" dirty="0" err="1" smtClean="0">
                <a:latin typeface="e-Ukraine Light" pitchFamily="50" charset="-52"/>
              </a:rPr>
              <a:t>обсяг</a:t>
            </a:r>
            <a:r>
              <a:rPr lang="ru-RU" sz="1650" dirty="0" smtClean="0">
                <a:latin typeface="e-Ukraine Light" pitchFamily="50" charset="-52"/>
              </a:rPr>
              <a:t> таких </a:t>
            </a:r>
            <a:r>
              <a:rPr lang="ru-RU" sz="1650" dirty="0" err="1" smtClean="0">
                <a:latin typeface="e-Ukraine Light" pitchFamily="50" charset="-52"/>
              </a:rPr>
              <a:t>активів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перебуває</a:t>
            </a:r>
            <a:r>
              <a:rPr lang="ru-RU" sz="1650" dirty="0" smtClean="0">
                <a:latin typeface="e-Ukraine Light" pitchFamily="50" charset="-52"/>
              </a:rPr>
              <a:t> в таких межах:</a:t>
            </a:r>
          </a:p>
          <a:p>
            <a:pPr algn="just" fontAlgn="base"/>
            <a:endParaRPr lang="ru-RU" sz="1650" dirty="0" smtClean="0">
              <a:latin typeface="e-Ukraine Light" pitchFamily="50" charset="-52"/>
            </a:endParaRPr>
          </a:p>
          <a:p>
            <a:pPr algn="just" fontAlgn="base"/>
            <a:r>
              <a:rPr lang="ru-RU" sz="1650" dirty="0" smtClean="0">
                <a:latin typeface="e-Ukraine Light" pitchFamily="50" charset="-52"/>
              </a:rPr>
              <a:t>1</a:t>
            </a:r>
            <a:r>
              <a:rPr lang="ru-RU" sz="1650" dirty="0" smtClean="0">
                <a:latin typeface="e-Ukraine Light" pitchFamily="50" charset="-52"/>
              </a:rPr>
              <a:t>) </a:t>
            </a:r>
            <a:r>
              <a:rPr lang="ru-RU" sz="1650" dirty="0" err="1" smtClean="0">
                <a:latin typeface="e-Ukraine Light" pitchFamily="50" charset="-52"/>
              </a:rPr>
              <a:t>активи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крім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нижчевизначеними</a:t>
            </a:r>
            <a:r>
              <a:rPr lang="ru-RU" sz="1650" dirty="0" smtClean="0">
                <a:latin typeface="e-Ukraine Light" pitchFamily="50" charset="-52"/>
              </a:rPr>
              <a:t> пунктами 2 </a:t>
            </a:r>
            <a:r>
              <a:rPr lang="ru-RU" sz="1650" dirty="0" err="1" smtClean="0">
                <a:latin typeface="e-Ukraine Light" pitchFamily="50" charset="-52"/>
              </a:rPr>
              <a:t>і</a:t>
            </a:r>
            <a:r>
              <a:rPr lang="ru-RU" sz="1650" dirty="0" smtClean="0">
                <a:latin typeface="e-Ukraine Light" pitchFamily="50" charset="-52"/>
              </a:rPr>
              <a:t> 3, </a:t>
            </a:r>
            <a:r>
              <a:rPr lang="ru-RU" sz="1650" dirty="0" err="1" smtClean="0">
                <a:latin typeface="e-Ukraine Light" pitchFamily="50" charset="-52"/>
              </a:rPr>
              <a:t>сумарна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вартість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яких</a:t>
            </a:r>
            <a:r>
              <a:rPr lang="ru-RU" sz="1650" dirty="0" smtClean="0">
                <a:latin typeface="e-Ukraine Light" pitchFamily="50" charset="-52"/>
              </a:rPr>
              <a:t> не </a:t>
            </a:r>
            <a:r>
              <a:rPr lang="ru-RU" sz="1650" dirty="0" err="1" smtClean="0">
                <a:latin typeface="e-Ukraine Light" pitchFamily="50" charset="-52"/>
              </a:rPr>
              <a:t>перевищує</a:t>
            </a:r>
            <a:r>
              <a:rPr lang="ru-RU" sz="1650" dirty="0" smtClean="0">
                <a:latin typeface="e-Ukraine Light" pitchFamily="50" charset="-52"/>
              </a:rPr>
              <a:t> 400 </a:t>
            </a:r>
            <a:r>
              <a:rPr lang="ru-RU" sz="1650" dirty="0" err="1" smtClean="0">
                <a:latin typeface="e-Ukraine Light" pitchFamily="50" charset="-52"/>
              </a:rPr>
              <a:t>тисяч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гривень</a:t>
            </a:r>
            <a:r>
              <a:rPr lang="ru-RU" sz="1650" dirty="0" smtClean="0">
                <a:latin typeface="e-Ukraine Light" pitchFamily="50" charset="-52"/>
              </a:rPr>
              <a:t> станом на дату </a:t>
            </a:r>
            <a:r>
              <a:rPr lang="ru-RU" sz="1650" dirty="0" err="1" smtClean="0">
                <a:latin typeface="e-Ukraine Light" pitchFamily="50" charset="-52"/>
              </a:rPr>
              <a:t>завершення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періоду</a:t>
            </a:r>
            <a:r>
              <a:rPr lang="ru-RU" sz="1650" dirty="0" smtClean="0">
                <a:latin typeface="e-Ukraine Light" pitchFamily="50" charset="-52"/>
              </a:rPr>
              <a:t> одноразового (</a:t>
            </a:r>
            <a:r>
              <a:rPr lang="ru-RU" sz="1650" dirty="0" err="1" smtClean="0">
                <a:latin typeface="e-Ukraine Light" pitchFamily="50" charset="-52"/>
              </a:rPr>
              <a:t>спеціального</a:t>
            </a:r>
            <a:r>
              <a:rPr lang="ru-RU" sz="1650" dirty="0" smtClean="0">
                <a:latin typeface="e-Ukraine Light" pitchFamily="50" charset="-52"/>
              </a:rPr>
              <a:t>) </a:t>
            </a:r>
            <a:r>
              <a:rPr lang="ru-RU" sz="1650" dirty="0" err="1" smtClean="0">
                <a:latin typeface="e-Ukraine Light" pitchFamily="50" charset="-52"/>
              </a:rPr>
              <a:t>добровільного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декларування</a:t>
            </a:r>
            <a:r>
              <a:rPr lang="ru-RU" sz="1650" dirty="0" smtClean="0">
                <a:latin typeface="e-Ukraine Light" pitchFamily="50" charset="-52"/>
              </a:rPr>
              <a:t>. У </a:t>
            </a:r>
            <a:r>
              <a:rPr lang="ru-RU" sz="1650" dirty="0" err="1" smtClean="0">
                <a:latin typeface="e-Ukraine Light" pitchFamily="50" charset="-52"/>
              </a:rPr>
              <a:t>разі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якщо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грошова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вартість</a:t>
            </a:r>
            <a:r>
              <a:rPr lang="ru-RU" sz="1650" dirty="0" smtClean="0">
                <a:latin typeface="e-Ukraine Light" pitchFamily="50" charset="-52"/>
              </a:rPr>
              <a:t> таких </a:t>
            </a:r>
            <a:r>
              <a:rPr lang="ru-RU" sz="1650" dirty="0" err="1" smtClean="0">
                <a:latin typeface="e-Ukraine Light" pitchFamily="50" charset="-52"/>
              </a:rPr>
              <a:t>активів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визначена</a:t>
            </a:r>
            <a:r>
              <a:rPr lang="ru-RU" sz="1650" dirty="0" smtClean="0">
                <a:latin typeface="e-Ukraine Light" pitchFamily="50" charset="-52"/>
              </a:rPr>
              <a:t> в </a:t>
            </a:r>
            <a:r>
              <a:rPr lang="ru-RU" sz="1650" dirty="0" err="1" smtClean="0">
                <a:latin typeface="e-Ukraine Light" pitchFamily="50" charset="-52"/>
              </a:rPr>
              <a:t>іноземній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валюті</a:t>
            </a:r>
            <a:r>
              <a:rPr lang="ru-RU" sz="1650" dirty="0" smtClean="0">
                <a:latin typeface="e-Ukraine Light" pitchFamily="50" charset="-52"/>
              </a:rPr>
              <a:t>/</a:t>
            </a:r>
            <a:r>
              <a:rPr lang="ru-RU" sz="1650" dirty="0" err="1" smtClean="0">
                <a:latin typeface="e-Ukraine Light" pitchFamily="50" charset="-52"/>
              </a:rPr>
              <a:t>банківських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металах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їх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вартість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зазначається</a:t>
            </a:r>
            <a:r>
              <a:rPr lang="ru-RU" sz="1650" dirty="0" smtClean="0">
                <a:latin typeface="e-Ukraine Light" pitchFamily="50" charset="-52"/>
              </a:rPr>
              <a:t> у </a:t>
            </a:r>
            <a:r>
              <a:rPr lang="ru-RU" sz="1650" dirty="0" err="1" smtClean="0">
                <a:latin typeface="e-Ukraine Light" pitchFamily="50" charset="-52"/>
              </a:rPr>
              <a:t>гривні</a:t>
            </a:r>
            <a:r>
              <a:rPr lang="ru-RU" sz="1650" dirty="0" smtClean="0">
                <a:latin typeface="e-Ukraine Light" pitchFamily="50" charset="-52"/>
              </a:rPr>
              <a:t> за </a:t>
            </a:r>
            <a:r>
              <a:rPr lang="ru-RU" sz="1650" dirty="0" err="1" smtClean="0">
                <a:latin typeface="e-Ukraine Light" pitchFamily="50" charset="-52"/>
              </a:rPr>
              <a:t>офіційним</a:t>
            </a:r>
            <a:r>
              <a:rPr lang="ru-RU" sz="1650" dirty="0" smtClean="0">
                <a:latin typeface="e-Ukraine Light" pitchFamily="50" charset="-52"/>
              </a:rPr>
              <a:t> курсом </a:t>
            </a:r>
            <a:r>
              <a:rPr lang="ru-RU" sz="1650" dirty="0" err="1" smtClean="0">
                <a:latin typeface="e-Ukraine Light" pitchFamily="50" charset="-52"/>
              </a:rPr>
              <a:t>національної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валюти</a:t>
            </a:r>
            <a:r>
              <a:rPr lang="ru-RU" sz="1650" dirty="0" smtClean="0">
                <a:latin typeface="e-Ukraine Light" pitchFamily="50" charset="-52"/>
              </a:rPr>
              <a:t> до </a:t>
            </a:r>
            <a:r>
              <a:rPr lang="ru-RU" sz="1650" dirty="0" err="1" smtClean="0">
                <a:latin typeface="e-Ukraine Light" pitchFamily="50" charset="-52"/>
              </a:rPr>
              <a:t>іноземної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валюти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установленим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Національним</a:t>
            </a:r>
            <a:r>
              <a:rPr lang="ru-RU" sz="1650" dirty="0" smtClean="0">
                <a:latin typeface="e-Ukraine Light" pitchFamily="50" charset="-52"/>
              </a:rPr>
              <a:t> банком </a:t>
            </a:r>
            <a:endParaRPr lang="ru-RU" sz="1650" dirty="0">
              <a:latin typeface="e-Ukraine Light" pitchFamily="50" charset="-52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8150"/>
            <a:ext cx="4514850" cy="64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/>
            <a:r>
              <a:rPr lang="ru-RU" sz="1650" dirty="0" err="1" smtClean="0">
                <a:latin typeface="e-Ukraine Light" pitchFamily="50" charset="-52"/>
              </a:rPr>
              <a:t>призначення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загальна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площа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яких</a:t>
            </a:r>
            <a:r>
              <a:rPr lang="ru-RU" sz="1650" dirty="0" smtClean="0">
                <a:latin typeface="e-Ukraine Light" pitchFamily="50" charset="-52"/>
              </a:rPr>
              <a:t> не </a:t>
            </a:r>
            <a:r>
              <a:rPr lang="ru-RU" sz="1650" dirty="0" err="1" smtClean="0">
                <a:latin typeface="e-Ukraine Light" pitchFamily="50" charset="-52"/>
              </a:rPr>
              <a:t>перевищує</a:t>
            </a:r>
            <a:r>
              <a:rPr lang="ru-RU" sz="1650" dirty="0" smtClean="0">
                <a:latin typeface="e-Ukraine Light" pitchFamily="50" charset="-52"/>
              </a:rPr>
              <a:t> 60 </a:t>
            </a:r>
            <a:r>
              <a:rPr lang="ru-RU" sz="1650" dirty="0" err="1" smtClean="0">
                <a:latin typeface="e-Ukraine Light" pitchFamily="50" charset="-52"/>
              </a:rPr>
              <a:t>квадратних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метрів</a:t>
            </a:r>
            <a:r>
              <a:rPr lang="ru-RU" sz="1650" dirty="0" smtClean="0">
                <a:latin typeface="e-Ukraine Light" pitchFamily="50" charset="-52"/>
              </a:rPr>
              <a:t>;</a:t>
            </a:r>
          </a:p>
          <a:p>
            <a:pPr algn="just" fontAlgn="base"/>
            <a:r>
              <a:rPr lang="ru-RU" sz="1650" dirty="0" smtClean="0">
                <a:latin typeface="e-Ukraine Light" pitchFamily="50" charset="-52"/>
              </a:rPr>
              <a:t>в) </a:t>
            </a:r>
            <a:r>
              <a:rPr lang="ru-RU" sz="1650" dirty="0" err="1" smtClean="0">
                <a:latin typeface="e-Ukraine Light" pitchFamily="50" charset="-52"/>
              </a:rPr>
              <a:t>земельні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ділянки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сукупний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розмір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яких</a:t>
            </a:r>
            <a:r>
              <a:rPr lang="ru-RU" sz="1650" dirty="0" smtClean="0">
                <a:latin typeface="e-Ukraine Light" pitchFamily="50" charset="-52"/>
              </a:rPr>
              <a:t> по </a:t>
            </a:r>
            <a:r>
              <a:rPr lang="ru-RU" sz="1650" dirty="0" err="1" smtClean="0">
                <a:latin typeface="e-Ukraine Light" pitchFamily="50" charset="-52"/>
              </a:rPr>
              <a:t>кожній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окремій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ділянці</a:t>
            </a:r>
            <a:r>
              <a:rPr lang="ru-RU" sz="1650" dirty="0" smtClean="0">
                <a:latin typeface="e-Ukraine Light" pitchFamily="50" charset="-52"/>
              </a:rPr>
              <a:t> не </a:t>
            </a:r>
            <a:r>
              <a:rPr lang="ru-RU" sz="1650" dirty="0" err="1" smtClean="0">
                <a:latin typeface="e-Ukraine Light" pitchFamily="50" charset="-52"/>
              </a:rPr>
              <a:t>перевищує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норми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безоплатної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передачі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визначеної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статтею</a:t>
            </a:r>
            <a:r>
              <a:rPr lang="ru-RU" sz="1650" dirty="0" smtClean="0">
                <a:latin typeface="e-Ukraine Light" pitchFamily="50" charset="-52"/>
              </a:rPr>
              <a:t> 121 Земельного кодексу </a:t>
            </a:r>
            <a:r>
              <a:rPr lang="ru-RU" sz="1650" dirty="0" err="1" smtClean="0">
                <a:latin typeface="e-Ukraine Light" pitchFamily="50" charset="-52"/>
              </a:rPr>
              <a:t>України</a:t>
            </a:r>
            <a:r>
              <a:rPr lang="ru-RU" sz="1650" dirty="0" smtClean="0">
                <a:latin typeface="e-Ukraine Light" pitchFamily="50" charset="-52"/>
              </a:rPr>
              <a:t>;</a:t>
            </a:r>
          </a:p>
          <a:p>
            <a:pPr algn="just" fontAlgn="base"/>
            <a:endParaRPr lang="ru-RU" sz="1650" dirty="0" smtClean="0">
              <a:latin typeface="e-Ukraine Light" pitchFamily="50" charset="-52"/>
            </a:endParaRPr>
          </a:p>
          <a:p>
            <a:pPr algn="just" fontAlgn="base"/>
            <a:r>
              <a:rPr lang="ru-RU" sz="1650" dirty="0" smtClean="0">
                <a:latin typeface="e-Ukraine Light" pitchFamily="50" charset="-52"/>
              </a:rPr>
              <a:t>3) один </a:t>
            </a:r>
            <a:r>
              <a:rPr lang="ru-RU" sz="1650" dirty="0" err="1" smtClean="0">
                <a:latin typeface="e-Ukraine Light" pitchFamily="50" charset="-52"/>
              </a:rPr>
              <a:t>транспортний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засіб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особистого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некомерційного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використання</a:t>
            </a:r>
            <a:r>
              <a:rPr lang="ru-RU" sz="1650" dirty="0" smtClean="0">
                <a:latin typeface="e-Ukraine Light" pitchFamily="50" charset="-52"/>
              </a:rPr>
              <a:t> (</a:t>
            </a:r>
            <a:r>
              <a:rPr lang="ru-RU" sz="1650" dirty="0" err="1" smtClean="0">
                <a:latin typeface="e-Ukraine Light" pitchFamily="50" charset="-52"/>
              </a:rPr>
              <a:t>крім</a:t>
            </a:r>
            <a:r>
              <a:rPr lang="ru-RU" sz="1650" dirty="0" smtClean="0">
                <a:latin typeface="e-Ukraine Light" pitchFamily="50" charset="-52"/>
              </a:rPr>
              <a:t> транспортного </a:t>
            </a:r>
            <a:r>
              <a:rPr lang="ru-RU" sz="1650" dirty="0" err="1" smtClean="0">
                <a:latin typeface="e-Ukraine Light" pitchFamily="50" charset="-52"/>
              </a:rPr>
              <a:t>засобу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призначеного</a:t>
            </a:r>
            <a:r>
              <a:rPr lang="ru-RU" sz="1650" dirty="0" smtClean="0">
                <a:latin typeface="e-Ukraine Light" pitchFamily="50" charset="-52"/>
              </a:rPr>
              <a:t> для </a:t>
            </a:r>
            <a:r>
              <a:rPr lang="ru-RU" sz="1650" dirty="0" err="1" smtClean="0">
                <a:latin typeface="e-Ukraine Light" pitchFamily="50" charset="-52"/>
              </a:rPr>
              <a:t>перевезення</a:t>
            </a:r>
            <a:r>
              <a:rPr lang="ru-RU" sz="1650" dirty="0" smtClean="0">
                <a:latin typeface="e-Ukraine Light" pitchFamily="50" charset="-52"/>
              </a:rPr>
              <a:t> 10 </a:t>
            </a:r>
            <a:r>
              <a:rPr lang="ru-RU" sz="1650" dirty="0" err="1" smtClean="0">
                <a:latin typeface="e-Ukraine Light" pitchFamily="50" charset="-52"/>
              </a:rPr>
              <a:t>осіб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i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більше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включаючи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водія</a:t>
            </a:r>
            <a:r>
              <a:rPr lang="ru-RU" sz="1650" dirty="0" smtClean="0">
                <a:latin typeface="e-Ukraine Light" pitchFamily="50" charset="-52"/>
              </a:rPr>
              <a:t>, легкового </a:t>
            </a:r>
            <a:r>
              <a:rPr lang="ru-RU" sz="1650" dirty="0" err="1" smtClean="0">
                <a:latin typeface="e-Ukraine Light" pitchFamily="50" charset="-52"/>
              </a:rPr>
              <a:t>автомобіля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з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робочим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об’ємом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циліндрів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двигуна</a:t>
            </a:r>
            <a:r>
              <a:rPr lang="ru-RU" sz="1650" dirty="0" smtClean="0">
                <a:latin typeface="e-Ukraine Light" pitchFamily="50" charset="-52"/>
              </a:rPr>
              <a:t> не </a:t>
            </a:r>
            <a:r>
              <a:rPr lang="ru-RU" sz="1650" dirty="0" err="1" smtClean="0">
                <a:latin typeface="e-Ukraine Light" pitchFamily="50" charset="-52"/>
              </a:rPr>
              <a:t>менше</a:t>
            </a:r>
            <a:r>
              <a:rPr lang="ru-RU" sz="1650" dirty="0" smtClean="0">
                <a:latin typeface="e-Ukraine Light" pitchFamily="50" charset="-52"/>
              </a:rPr>
              <a:t> як 3 </a:t>
            </a:r>
            <a:r>
              <a:rPr lang="ru-RU" sz="1650" dirty="0" err="1" smtClean="0">
                <a:latin typeface="e-Ukraine Light" pitchFamily="50" charset="-52"/>
              </a:rPr>
              <a:t>тисячі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кубічних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сантиметрів</a:t>
            </a:r>
            <a:r>
              <a:rPr lang="ru-RU" sz="1650" dirty="0" smtClean="0">
                <a:latin typeface="e-Ukraine Light" pitchFamily="50" charset="-52"/>
              </a:rPr>
              <a:t> та/</a:t>
            </a:r>
            <a:r>
              <a:rPr lang="ru-RU" sz="1650" dirty="0" err="1" smtClean="0">
                <a:latin typeface="e-Ukraine Light" pitchFamily="50" charset="-52"/>
              </a:rPr>
              <a:t>або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середньоринковою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вартістю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понад</a:t>
            </a:r>
            <a:r>
              <a:rPr lang="ru-RU" sz="1650" dirty="0" smtClean="0">
                <a:latin typeface="e-Ukraine Light" pitchFamily="50" charset="-52"/>
              </a:rPr>
              <a:t> 400 </a:t>
            </a:r>
            <a:r>
              <a:rPr lang="ru-RU" sz="1650" dirty="0" err="1" smtClean="0">
                <a:latin typeface="e-Ukraine Light" pitchFamily="50" charset="-52"/>
              </a:rPr>
              <a:t>тисяч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гривень</a:t>
            </a:r>
            <a:r>
              <a:rPr lang="ru-RU" sz="1650" dirty="0" smtClean="0">
                <a:latin typeface="e-Ukraine Light" pitchFamily="50" charset="-52"/>
              </a:rPr>
              <a:t>, мотоцикла </a:t>
            </a:r>
            <a:r>
              <a:rPr lang="ru-RU" sz="1650" dirty="0" err="1" smtClean="0">
                <a:latin typeface="e-Ukraine Light" pitchFamily="50" charset="-52"/>
              </a:rPr>
              <a:t>із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робочим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об’ємом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циліндрів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двигуна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понад</a:t>
            </a:r>
            <a:r>
              <a:rPr lang="ru-RU" sz="1650" dirty="0" smtClean="0">
                <a:latin typeface="e-Ukraine Light" pitchFamily="50" charset="-52"/>
              </a:rPr>
              <a:t> 800 </a:t>
            </a:r>
            <a:r>
              <a:rPr lang="ru-RU" sz="1650" dirty="0" err="1" smtClean="0">
                <a:latin typeface="e-Ukraine Light" pitchFamily="50" charset="-52"/>
              </a:rPr>
              <a:t>кубічних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сантиметрів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літака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гелікоптера</a:t>
            </a:r>
            <a:r>
              <a:rPr lang="ru-RU" sz="1650" dirty="0" smtClean="0">
                <a:latin typeface="e-Ukraine Light" pitchFamily="50" charset="-52"/>
              </a:rPr>
              <a:t>, </a:t>
            </a:r>
            <a:r>
              <a:rPr lang="ru-RU" sz="1650" dirty="0" err="1" smtClean="0">
                <a:latin typeface="e-Ukraine Light" pitchFamily="50" charset="-52"/>
              </a:rPr>
              <a:t>яхти</a:t>
            </a:r>
            <a:r>
              <a:rPr lang="ru-RU" sz="1650" dirty="0" smtClean="0">
                <a:latin typeface="e-Ukraine Light" pitchFamily="50" charset="-52"/>
              </a:rPr>
              <a:t>, катера), право </a:t>
            </a:r>
            <a:r>
              <a:rPr lang="ru-RU" sz="1650" dirty="0" err="1" smtClean="0">
                <a:latin typeface="e-Ukraine Light" pitchFamily="50" charset="-52"/>
              </a:rPr>
              <a:t>власності</a:t>
            </a:r>
            <a:r>
              <a:rPr lang="ru-RU" sz="1650" dirty="0" smtClean="0">
                <a:latin typeface="e-Ukraine Light" pitchFamily="50" charset="-52"/>
              </a:rPr>
              <a:t> на </a:t>
            </a:r>
            <a:r>
              <a:rPr lang="ru-RU" sz="1650" dirty="0" err="1" smtClean="0">
                <a:latin typeface="e-Ukraine Light" pitchFamily="50" charset="-52"/>
              </a:rPr>
              <a:t>який</a:t>
            </a:r>
            <a:r>
              <a:rPr lang="ru-RU" sz="1650" dirty="0" smtClean="0">
                <a:latin typeface="e-Ukraine Light" pitchFamily="50" charset="-52"/>
              </a:rPr>
              <a:t> </a:t>
            </a:r>
            <a:r>
              <a:rPr lang="ru-RU" sz="1650" dirty="0" err="1" smtClean="0">
                <a:latin typeface="e-Ukraine Light" pitchFamily="50" charset="-52"/>
              </a:rPr>
              <a:t>було</a:t>
            </a:r>
            <a:endParaRPr kumimoji="0" lang="uk-UA" sz="1650" b="0" i="0" u="none" strike="noStrike" cap="none" normalizeH="0" baseline="0" dirty="0" smtClean="0">
              <a:ln>
                <a:noFill/>
              </a:ln>
              <a:effectLst/>
              <a:latin typeface="e-Ukraine Light" pitchFamily="50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5173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747</TotalTime>
  <Words>451</Words>
  <Application>Microsoft Office PowerPoint</Application>
  <PresentationFormat>Лист A4 (210x297 мм)</PresentationFormat>
  <Paragraphs>46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adm</cp:lastModifiedBy>
  <cp:revision>88</cp:revision>
  <dcterms:created xsi:type="dcterms:W3CDTF">2021-05-27T05:23:05Z</dcterms:created>
  <dcterms:modified xsi:type="dcterms:W3CDTF">2021-11-26T08:50:46Z</dcterms:modified>
</cp:coreProperties>
</file>