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82316" y="0"/>
            <a:ext cx="4881163" cy="6850381"/>
            <a:chOff x="82316" y="0"/>
            <a:chExt cx="4881163" cy="6850381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169545" y="0"/>
              <a:ext cx="4793934" cy="6850381"/>
              <a:chOff x="169545" y="0"/>
              <a:chExt cx="4793934" cy="6850381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169545" y="0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7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0617" y="436388"/>
              <a:ext cx="842883" cy="878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2143126"/>
              <a:ext cx="833358" cy="90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92" y="4107580"/>
              <a:ext cx="880983" cy="893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942350"/>
              <a:ext cx="479393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4950" y="470454"/>
              <a:ext cx="2114550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канал ДПС «</a:t>
              </a:r>
              <a:r>
                <a:rPr kumimoji="0" lang="en-US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2240025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32357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375" y="1347747"/>
            <a:ext cx="3829050" cy="13542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/>
            <a:r>
              <a:rPr lang="ru-RU" sz="1600" b="1" dirty="0" err="1" smtClean="0">
                <a:latin typeface="e-Ukraine Light" pitchFamily="50" charset="-52"/>
              </a:rPr>
              <a:t>Що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таке</a:t>
            </a:r>
            <a:r>
              <a:rPr lang="ru-RU" sz="1600" b="1" dirty="0" smtClean="0">
                <a:latin typeface="e-Ukraine Light" pitchFamily="50" charset="-52"/>
              </a:rPr>
              <a:t> одноразова (</a:t>
            </a:r>
            <a:r>
              <a:rPr lang="ru-RU" sz="1600" b="1" dirty="0" err="1" smtClean="0">
                <a:latin typeface="e-Ukraine Light" pitchFamily="50" charset="-52"/>
              </a:rPr>
              <a:t>спеціальна</a:t>
            </a:r>
            <a:r>
              <a:rPr lang="ru-RU" sz="1600" b="1" dirty="0" smtClean="0">
                <a:latin typeface="e-Ukraine Light" pitchFamily="50" charset="-52"/>
              </a:rPr>
              <a:t>) </a:t>
            </a:r>
            <a:r>
              <a:rPr lang="ru-RU" sz="1600" b="1" dirty="0" err="1" smtClean="0">
                <a:latin typeface="e-Ukraine Light" pitchFamily="50" charset="-52"/>
              </a:rPr>
              <a:t>добровільна</a:t>
            </a:r>
            <a:r>
              <a:rPr lang="ru-RU" sz="1600" b="1" dirty="0" smtClean="0">
                <a:latin typeface="e-Ukraine Light" pitchFamily="50" charset="-52"/>
              </a:rPr>
              <a:t> </a:t>
            </a:r>
            <a:r>
              <a:rPr lang="ru-RU" sz="1600" b="1" dirty="0" err="1" smtClean="0">
                <a:latin typeface="e-Ukraine Light" pitchFamily="50" charset="-52"/>
              </a:rPr>
              <a:t>декларація</a:t>
            </a:r>
            <a:r>
              <a:rPr lang="ru-RU" sz="1600" b="1" dirty="0" smtClean="0">
                <a:latin typeface="e-Ukraine Light" pitchFamily="50" charset="-52"/>
              </a:rPr>
              <a:t>?</a:t>
            </a:r>
          </a:p>
          <a:p>
            <a:pPr algn="ctr" fontAlgn="base"/>
            <a:r>
              <a:rPr lang="ru-RU" sz="1600" b="1" dirty="0" smtClean="0">
                <a:latin typeface="e-Ukraine Light" pitchFamily="50" charset="-52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Грудень 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050" y="123825"/>
            <a:ext cx="314325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Головне управління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xmlns="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4287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112066" y="133350"/>
            <a:ext cx="4793934" cy="672465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6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700" y="361950"/>
            <a:ext cx="451485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700" dirty="0" smtClean="0"/>
              <a:t>Головне </a:t>
            </a:r>
            <a:r>
              <a:rPr lang="ru-RU" sz="1700" dirty="0" err="1" smtClean="0"/>
              <a:t>управління</a:t>
            </a:r>
            <a:r>
              <a:rPr lang="ru-RU" sz="1700" dirty="0" smtClean="0"/>
              <a:t> ДПС у м. </a:t>
            </a:r>
            <a:r>
              <a:rPr lang="ru-RU" sz="1700" dirty="0" err="1" smtClean="0"/>
              <a:t>Києві</a:t>
            </a:r>
            <a:r>
              <a:rPr lang="ru-RU" sz="1700" dirty="0" smtClean="0"/>
              <a:t> </a:t>
            </a:r>
            <a:r>
              <a:rPr lang="ru-RU" sz="1700" dirty="0" err="1" smtClean="0"/>
              <a:t>звертає</a:t>
            </a:r>
            <a:r>
              <a:rPr lang="ru-RU" sz="1700" dirty="0" smtClean="0"/>
              <a:t> </a:t>
            </a:r>
            <a:r>
              <a:rPr lang="ru-RU" sz="1700" dirty="0" err="1" smtClean="0"/>
              <a:t>увагу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для </a:t>
            </a:r>
            <a:r>
              <a:rPr lang="ru-RU" sz="1700" dirty="0" err="1" smtClean="0"/>
              <a:t>цілей</a:t>
            </a:r>
            <a:r>
              <a:rPr lang="ru-RU" sz="1700" dirty="0" smtClean="0"/>
              <a:t> одноразового (</a:t>
            </a:r>
            <a:r>
              <a:rPr lang="ru-RU" sz="1700" dirty="0" err="1" smtClean="0"/>
              <a:t>спеціального</a:t>
            </a:r>
            <a:r>
              <a:rPr lang="ru-RU" sz="1700" dirty="0" smtClean="0"/>
              <a:t>) </a:t>
            </a:r>
            <a:r>
              <a:rPr lang="ru-RU" sz="1700" dirty="0" err="1" smtClean="0"/>
              <a:t>добровільного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 одноразова (</a:t>
            </a:r>
            <a:r>
              <a:rPr lang="ru-RU" sz="1700" dirty="0" err="1" smtClean="0"/>
              <a:t>спеціальна</a:t>
            </a:r>
            <a:r>
              <a:rPr lang="ru-RU" sz="1700" dirty="0" smtClean="0"/>
              <a:t>) </a:t>
            </a:r>
            <a:r>
              <a:rPr lang="ru-RU" sz="1700" dirty="0" err="1" smtClean="0"/>
              <a:t>добровільна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декларація</a:t>
            </a:r>
            <a:r>
              <a:rPr lang="ru-RU" sz="1700" dirty="0" smtClean="0"/>
              <a:t> (</a:t>
            </a:r>
            <a:r>
              <a:rPr lang="ru-RU" sz="1700" dirty="0" err="1" smtClean="0"/>
              <a:t>далі</a:t>
            </a:r>
            <a:r>
              <a:rPr lang="ru-RU" sz="1700" dirty="0" smtClean="0"/>
              <a:t> – </a:t>
            </a:r>
            <a:r>
              <a:rPr lang="ru-RU" sz="1700" dirty="0" err="1" smtClean="0"/>
              <a:t>Декларація</a:t>
            </a:r>
            <a:r>
              <a:rPr lang="ru-RU" sz="1700" dirty="0" smtClean="0"/>
              <a:t>) – </a:t>
            </a:r>
            <a:r>
              <a:rPr lang="ru-RU" sz="1700" dirty="0" err="1" smtClean="0"/>
              <a:t>це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декларація</a:t>
            </a:r>
            <a:r>
              <a:rPr lang="ru-RU" sz="1700" dirty="0" smtClean="0"/>
              <a:t>, в </a:t>
            </a:r>
            <a:r>
              <a:rPr lang="ru-RU" sz="1700" dirty="0" err="1" smtClean="0"/>
              <a:t>якій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відображається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така</a:t>
            </a:r>
            <a:r>
              <a:rPr lang="ru-RU" sz="1700" dirty="0" smtClean="0"/>
              <a:t> </a:t>
            </a:r>
            <a:r>
              <a:rPr lang="ru-RU" sz="1700" dirty="0" err="1" smtClean="0"/>
              <a:t>інформація</a:t>
            </a:r>
            <a:r>
              <a:rPr lang="ru-RU" sz="1700" dirty="0" smtClean="0"/>
              <a:t> (</a:t>
            </a:r>
            <a:r>
              <a:rPr lang="ru-RU" sz="1700" dirty="0" err="1" smtClean="0"/>
              <a:t>дані</a:t>
            </a:r>
            <a:r>
              <a:rPr lang="ru-RU" sz="1700" dirty="0" smtClean="0"/>
              <a:t>):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sz="1700" dirty="0" smtClean="0"/>
              <a:t>	</a:t>
            </a:r>
            <a:r>
              <a:rPr lang="ru-RU" sz="1700" dirty="0" err="1" smtClean="0"/>
              <a:t>відомості</a:t>
            </a:r>
            <a:r>
              <a:rPr lang="ru-RU" sz="1700" dirty="0" smtClean="0"/>
              <a:t> </a:t>
            </a:r>
            <a:r>
              <a:rPr lang="ru-RU" sz="1700" dirty="0" smtClean="0"/>
              <a:t>про декларанта, </a:t>
            </a:r>
            <a:r>
              <a:rPr lang="ru-RU" sz="1700" dirty="0" err="1" smtClean="0"/>
              <a:t>достатні</a:t>
            </a:r>
            <a:r>
              <a:rPr lang="ru-RU" sz="1700" dirty="0" smtClean="0"/>
              <a:t> для </a:t>
            </a:r>
            <a:r>
              <a:rPr lang="ru-RU" sz="1700" dirty="0" err="1" smtClean="0"/>
              <a:t>його</a:t>
            </a:r>
            <a:r>
              <a:rPr lang="ru-RU" sz="1700" dirty="0" smtClean="0"/>
              <a:t> </a:t>
            </a:r>
            <a:r>
              <a:rPr lang="ru-RU" sz="1700" dirty="0" err="1" smtClean="0"/>
              <a:t>ідентифікації</a:t>
            </a:r>
            <a:r>
              <a:rPr lang="ru-RU" sz="1700" dirty="0" smtClean="0"/>
              <a:t> (</a:t>
            </a:r>
            <a:r>
              <a:rPr lang="ru-RU" sz="1700" dirty="0" err="1" smtClean="0"/>
              <a:t>прізвище</a:t>
            </a:r>
            <a:r>
              <a:rPr lang="ru-RU" sz="1700" dirty="0" smtClean="0"/>
              <a:t>, </a:t>
            </a:r>
            <a:r>
              <a:rPr lang="ru-RU" sz="1700" dirty="0" err="1" smtClean="0"/>
              <a:t>ім'я</a:t>
            </a:r>
            <a:r>
              <a:rPr lang="ru-RU" sz="1700" dirty="0" smtClean="0"/>
              <a:t>, по </a:t>
            </a:r>
            <a:r>
              <a:rPr lang="ru-RU" sz="1700" dirty="0" err="1" smtClean="0"/>
              <a:t>батькові</a:t>
            </a:r>
            <a:r>
              <a:rPr lang="ru-RU" sz="1700" dirty="0" smtClean="0"/>
              <a:t>, </a:t>
            </a:r>
            <a:r>
              <a:rPr lang="ru-RU" sz="1700" dirty="0" err="1" smtClean="0"/>
              <a:t>реєстраційний</a:t>
            </a:r>
            <a:r>
              <a:rPr lang="ru-RU" sz="1700" dirty="0" smtClean="0"/>
              <a:t> номер </a:t>
            </a:r>
            <a:r>
              <a:rPr lang="ru-RU" sz="1700" dirty="0" err="1" smtClean="0"/>
              <a:t>облікової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картки</a:t>
            </a:r>
            <a:r>
              <a:rPr lang="ru-RU" sz="1700" dirty="0" smtClean="0"/>
              <a:t> </a:t>
            </a:r>
            <a:r>
              <a:rPr lang="ru-RU" sz="1700" dirty="0" err="1" smtClean="0"/>
              <a:t>платника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податків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у </a:t>
            </a:r>
            <a:r>
              <a:rPr lang="ru-RU" sz="1700" dirty="0" err="1" smtClean="0"/>
              <a:t>визначених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Податковим</a:t>
            </a:r>
            <a:r>
              <a:rPr lang="ru-RU" sz="1700" dirty="0" smtClean="0"/>
              <a:t> кодексом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 (</a:t>
            </a:r>
            <a:r>
              <a:rPr lang="ru-RU" sz="1700" dirty="0" err="1" smtClean="0"/>
              <a:t>далі</a:t>
            </a:r>
            <a:r>
              <a:rPr lang="ru-RU" sz="1700" dirty="0" smtClean="0"/>
              <a:t> – ПКУ) </a:t>
            </a:r>
            <a:r>
              <a:rPr lang="ru-RU" sz="1700" dirty="0" err="1" smtClean="0"/>
              <a:t>випадках</a:t>
            </a:r>
            <a:r>
              <a:rPr lang="ru-RU" sz="1700" dirty="0" smtClean="0"/>
              <a:t> – </a:t>
            </a:r>
            <a:r>
              <a:rPr lang="ru-RU" sz="1700" dirty="0" err="1" smtClean="0"/>
              <a:t>серія</a:t>
            </a:r>
            <a:r>
              <a:rPr lang="ru-RU" sz="1700" dirty="0" smtClean="0"/>
              <a:t> (за </a:t>
            </a:r>
            <a:r>
              <a:rPr lang="ru-RU" sz="1700" dirty="0" err="1" smtClean="0"/>
              <a:t>наявності</a:t>
            </a:r>
            <a:r>
              <a:rPr lang="ru-RU" sz="1700" dirty="0" smtClean="0"/>
              <a:t>) та номер паспорта </a:t>
            </a:r>
            <a:r>
              <a:rPr lang="ru-RU" sz="1700" dirty="0" err="1" smtClean="0"/>
              <a:t>громадянина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);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en-US" sz="1700" dirty="0" smtClean="0"/>
              <a:t>	</a:t>
            </a:r>
            <a:r>
              <a:rPr lang="ru-RU" sz="1700" dirty="0" err="1" smtClean="0"/>
              <a:t>відомості</a:t>
            </a:r>
            <a:r>
              <a:rPr lang="ru-RU" sz="1700" dirty="0" smtClean="0"/>
              <a:t> </a:t>
            </a:r>
            <a:r>
              <a:rPr lang="ru-RU" sz="1700" dirty="0" smtClean="0"/>
              <a:t>про </a:t>
            </a:r>
            <a:r>
              <a:rPr lang="ru-RU" sz="1700" dirty="0" err="1" smtClean="0"/>
              <a:t>об'єкти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визначені</a:t>
            </a:r>
            <a:r>
              <a:rPr lang="ru-RU" sz="1700" dirty="0" smtClean="0"/>
              <a:t> </a:t>
            </a:r>
            <a:r>
              <a:rPr lang="ru-RU" sz="1700" dirty="0" err="1" smtClean="0"/>
              <a:t>пп</a:t>
            </a:r>
            <a:r>
              <a:rPr lang="ru-RU" sz="1700" dirty="0" smtClean="0"/>
              <a:t>. «а» п. 4 </a:t>
            </a:r>
            <a:r>
              <a:rPr lang="ru-RU" sz="1700" dirty="0" err="1" smtClean="0"/>
              <a:t>підрозд</a:t>
            </a:r>
            <a:r>
              <a:rPr lang="ru-RU" sz="1700" dirty="0" smtClean="0"/>
              <a:t>. 9</a:t>
            </a:r>
            <a:r>
              <a:rPr lang="ru-RU" sz="1700" baseline="30000" dirty="0" smtClean="0"/>
              <a:t>4</a:t>
            </a:r>
            <a:r>
              <a:rPr lang="ru-RU" sz="1700" dirty="0" smtClean="0"/>
              <a:t> 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ХХ ПКУ, в </a:t>
            </a:r>
            <a:r>
              <a:rPr lang="ru-RU" sz="1700" dirty="0" err="1" smtClean="0"/>
              <a:t>обсязі</a:t>
            </a:r>
            <a:r>
              <a:rPr lang="ru-RU" sz="1700" dirty="0" smtClean="0"/>
              <a:t>, </a:t>
            </a:r>
            <a:r>
              <a:rPr lang="ru-RU" sz="1700" dirty="0" err="1" smtClean="0"/>
              <a:t>достатньому</a:t>
            </a:r>
            <a:r>
              <a:rPr lang="ru-RU" sz="1700" dirty="0" smtClean="0"/>
              <a:t> для </a:t>
            </a:r>
            <a:r>
              <a:rPr lang="ru-RU" sz="1700" dirty="0" err="1" smtClean="0"/>
              <a:t>ідентифікації</a:t>
            </a:r>
            <a:r>
              <a:rPr lang="ru-RU" sz="1700" dirty="0" smtClean="0"/>
              <a:t> кожного </a:t>
            </a:r>
            <a:r>
              <a:rPr lang="ru-RU" sz="1700" dirty="0" err="1" smtClean="0"/>
              <a:t>з</a:t>
            </a:r>
            <a:r>
              <a:rPr lang="ru-RU" sz="1700" dirty="0" smtClean="0"/>
              <a:t> них, </a:t>
            </a:r>
            <a:r>
              <a:rPr lang="ru-RU" sz="1700" dirty="0" err="1" smtClean="0"/>
              <a:t>зокрема</a:t>
            </a:r>
            <a:r>
              <a:rPr lang="ru-RU" sz="1700" dirty="0" smtClean="0"/>
              <a:t> </a:t>
            </a:r>
            <a:r>
              <a:rPr lang="ru-RU" sz="1700" dirty="0" err="1" smtClean="0"/>
              <a:t>дані</a:t>
            </a:r>
            <a:r>
              <a:rPr lang="ru-RU" sz="1700" dirty="0" smtClean="0"/>
              <a:t> про вид, </a:t>
            </a:r>
            <a:r>
              <a:rPr lang="ru-RU" sz="1700" dirty="0" err="1" smtClean="0"/>
              <a:t>розмір</a:t>
            </a:r>
            <a:r>
              <a:rPr lang="ru-RU" sz="1700" dirty="0" smtClean="0"/>
              <a:t> та валюту активу, </a:t>
            </a:r>
            <a:r>
              <a:rPr lang="ru-RU" sz="1700" dirty="0" err="1" smtClean="0"/>
              <a:t>класифікацію</a:t>
            </a:r>
            <a:r>
              <a:rPr lang="ru-RU" sz="1700" dirty="0" smtClean="0"/>
              <a:t> </a:t>
            </a:r>
            <a:r>
              <a:rPr lang="ru-RU" sz="1700" dirty="0" err="1" smtClean="0"/>
              <a:t>банківських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металів</a:t>
            </a:r>
            <a:r>
              <a:rPr lang="ru-RU" sz="1700" dirty="0" smtClean="0"/>
              <a:t>. Для </a:t>
            </a:r>
            <a:r>
              <a:rPr lang="ru-RU" sz="1700" dirty="0" err="1" smtClean="0"/>
              <a:t>грошових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активів</a:t>
            </a:r>
            <a:r>
              <a:rPr lang="ru-RU" sz="1700" dirty="0" smtClean="0"/>
              <a:t> </a:t>
            </a:r>
            <a:r>
              <a:rPr lang="ru-RU" sz="1700" dirty="0" err="1" smtClean="0"/>
              <a:t>фізичної</a:t>
            </a:r>
            <a:r>
              <a:rPr lang="ru-RU" sz="1700" dirty="0" smtClean="0"/>
              <a:t> особи, </a:t>
            </a:r>
            <a:r>
              <a:rPr lang="ru-RU" sz="1700" dirty="0" err="1" smtClean="0"/>
              <a:t>розміщених</a:t>
            </a:r>
            <a:r>
              <a:rPr lang="ru-RU" sz="1700" dirty="0" smtClean="0"/>
              <a:t> на </a:t>
            </a:r>
            <a:r>
              <a:rPr lang="ru-RU" sz="1700" dirty="0" err="1" smtClean="0"/>
              <a:t>рахунках</a:t>
            </a:r>
            <a:r>
              <a:rPr lang="ru-RU" sz="1700" dirty="0" smtClean="0"/>
              <a:t> у банках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внесених</a:t>
            </a:r>
            <a:r>
              <a:rPr lang="ru-RU" sz="1700" dirty="0" smtClean="0"/>
              <a:t> до </a:t>
            </a:r>
            <a:r>
              <a:rPr lang="ru-RU" sz="1700" dirty="0" err="1" smtClean="0"/>
              <a:t>кредитних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спілок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інших</a:t>
            </a:r>
            <a:r>
              <a:rPr lang="ru-RU" sz="1700" dirty="0" smtClean="0"/>
              <a:t> </a:t>
            </a:r>
            <a:r>
              <a:rPr lang="ru-RU" sz="1700" dirty="0" err="1" smtClean="0"/>
              <a:t>небанківських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фінансових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установ</a:t>
            </a:r>
            <a:r>
              <a:rPr lang="ru-RU" sz="1700" dirty="0" smtClean="0"/>
              <a:t>, в </a:t>
            </a:r>
            <a:r>
              <a:rPr lang="ru-RU" sz="1700" dirty="0" err="1" smtClean="0"/>
              <a:t>одноразовій</a:t>
            </a:r>
            <a:r>
              <a:rPr lang="ru-RU" sz="1700" dirty="0" smtClean="0"/>
              <a:t> (</a:t>
            </a:r>
            <a:r>
              <a:rPr lang="ru-RU" sz="1700" dirty="0" err="1" smtClean="0"/>
              <a:t>спеціальній</a:t>
            </a:r>
            <a:r>
              <a:rPr lang="ru-RU" sz="1700" dirty="0" smtClean="0"/>
              <a:t>) </a:t>
            </a:r>
            <a:r>
              <a:rPr lang="ru-RU" sz="1700" dirty="0" err="1" smtClean="0"/>
              <a:t>добровільній</a:t>
            </a:r>
            <a:endParaRPr lang="ru-RU" sz="1700" dirty="0" smtClean="0"/>
          </a:p>
        </p:txBody>
      </p:sp>
      <p:sp>
        <p:nvSpPr>
          <p:cNvPr id="17" name="Блок-схема: узел 16"/>
          <p:cNvSpPr/>
          <p:nvPr/>
        </p:nvSpPr>
        <p:spPr>
          <a:xfrm>
            <a:off x="5114926" y="3514724"/>
            <a:ext cx="1562100" cy="165735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6486525" y="5048250"/>
            <a:ext cx="1685925" cy="15621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5114925" y="5019675"/>
            <a:ext cx="1657350" cy="165735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476999" y="3552825"/>
            <a:ext cx="1724026" cy="1676400"/>
          </a:xfrm>
          <a:prstGeom prst="flowChartConnector">
            <a:avLst/>
          </a:prstGeom>
          <a:solidFill>
            <a:srgbClr val="25A8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229225" y="342899"/>
            <a:ext cx="45338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Друзі, підписуйтеся на офіційні сторінки Державної податкової служби України у соціальних мережах, де ви зможе переглянути новини, актуальні роз'яснення податкових новацій, а також 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інфографіки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 та коментарі керівництва, фахівців служби! Буде корисно та цікаво!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Спілкуйтеся з Податковою службою дистанційно за допомогою сервісу  «</a:t>
            </a:r>
            <a:r>
              <a:rPr lang="uk-UA" altLang="ru-RU" sz="1000" dirty="0" err="1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InfoTAX</a:t>
            </a:r>
            <a:r>
              <a:rPr lang="uk-UA" altLang="ru-RU" sz="10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»:</a:t>
            </a:r>
            <a:endParaRPr lang="ru-RU" altLang="ru-RU" sz="1000" dirty="0" smtClean="0">
              <a:latin typeface="e-Ukraine Light" panose="00000400000000000000" pitchFamily="50" charset="-52"/>
            </a:endParaRPr>
          </a:p>
        </p:txBody>
      </p:sp>
      <p:pic>
        <p:nvPicPr>
          <p:cNvPr id="16" name="Рисунок 10" descr="https://chart.googleapis.com/chart?cht=qr&amp;chl=https%3A%2F%2Ft.me%2FinfoTAXbot&amp;chld=L|0&amp;chs=150">
            <a:extLst>
              <a:ext uri="{FF2B5EF4-FFF2-40B4-BE49-F238E27FC236}">
                <a16:creationId xmlns:a16="http://schemas.microsoft.com/office/drawing/2014/main" xmlns="" id="{C10BBAFE-2D79-49E5-868B-A0FDCC9F8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7411" y="1742694"/>
            <a:ext cx="1304925" cy="130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4221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150495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3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4987470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4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0E9D96F-3DE8-4417-9595-2A67DB70D5D3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6365EE5-61B6-4672-AA2C-19B58DE21C70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sz="1200" dirty="0" smtClean="0">
                <a:solidFill>
                  <a:srgbClr val="333333"/>
                </a:solidFill>
                <a:latin typeface="e-Ukraine Light" panose="000004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19775" y="2183690"/>
            <a:ext cx="371474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latin typeface="e-Ukraine Light" pitchFamily="50" charset="-52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" y="333374"/>
            <a:ext cx="457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700" dirty="0" err="1" smtClean="0"/>
              <a:t>якщо</a:t>
            </a:r>
            <a:r>
              <a:rPr lang="ru-RU" sz="1700" dirty="0" smtClean="0"/>
              <a:t>  </a:t>
            </a:r>
            <a:r>
              <a:rPr lang="ru-RU" sz="1700" dirty="0" err="1" smtClean="0"/>
              <a:t>така</a:t>
            </a:r>
            <a:r>
              <a:rPr lang="ru-RU" sz="1700" dirty="0" smtClean="0"/>
              <a:t>  </a:t>
            </a:r>
            <a:r>
              <a:rPr lang="ru-RU" sz="1700" dirty="0" err="1" smtClean="0"/>
              <a:t>установа</a:t>
            </a:r>
            <a:r>
              <a:rPr lang="ru-RU" sz="1700" dirty="0" smtClean="0"/>
              <a:t> </a:t>
            </a:r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іноземною</a:t>
            </a:r>
            <a:r>
              <a:rPr lang="ru-RU" sz="1700" dirty="0" smtClean="0"/>
              <a:t> </a:t>
            </a:r>
            <a:r>
              <a:rPr lang="ru-RU" sz="1700" dirty="0" err="1" smtClean="0"/>
              <a:t>юридичною</a:t>
            </a:r>
            <a:r>
              <a:rPr lang="ru-RU" sz="1700" dirty="0" smtClean="0"/>
              <a:t> особою – </a:t>
            </a:r>
            <a:r>
              <a:rPr lang="ru-RU" sz="1700" dirty="0" err="1" smtClean="0"/>
              <a:t>зазначається</a:t>
            </a:r>
            <a:r>
              <a:rPr lang="ru-RU" sz="1700" dirty="0" smtClean="0"/>
              <a:t> код, </a:t>
            </a:r>
            <a:r>
              <a:rPr lang="ru-RU" sz="1700" dirty="0" err="1" smtClean="0"/>
              <a:t>присвоєний</a:t>
            </a:r>
            <a:r>
              <a:rPr lang="ru-RU" sz="1700" dirty="0" smtClean="0"/>
              <a:t> органом </a:t>
            </a:r>
            <a:r>
              <a:rPr lang="ru-RU" sz="1700" dirty="0" err="1" smtClean="0"/>
              <a:t>реєстрації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юридичних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осіб</a:t>
            </a:r>
            <a:r>
              <a:rPr lang="ru-RU" sz="1700" dirty="0" smtClean="0"/>
              <a:t>   </a:t>
            </a:r>
            <a:r>
              <a:rPr lang="ru-RU" sz="1700" dirty="0" err="1" smtClean="0"/>
              <a:t>відповідної</a:t>
            </a:r>
            <a:r>
              <a:rPr lang="ru-RU" sz="1700" dirty="0" smtClean="0"/>
              <a:t> </a:t>
            </a:r>
            <a:r>
              <a:rPr lang="ru-RU" sz="1700" dirty="0" smtClean="0"/>
              <a:t> </a:t>
            </a:r>
            <a:r>
              <a:rPr lang="ru-RU" sz="1700" dirty="0" err="1" smtClean="0"/>
              <a:t>держави</a:t>
            </a:r>
            <a:r>
              <a:rPr lang="ru-RU" sz="1700" dirty="0" smtClean="0"/>
              <a:t>,  </a:t>
            </a:r>
            <a:r>
              <a:rPr lang="ru-RU" sz="1700" dirty="0" err="1" smtClean="0"/>
              <a:t>або</a:t>
            </a:r>
            <a:r>
              <a:rPr lang="ru-RU" sz="1700" dirty="0" smtClean="0"/>
              <a:t>  </a:t>
            </a:r>
            <a:r>
              <a:rPr lang="ru-RU" sz="1700" dirty="0" err="1" smtClean="0"/>
              <a:t>прізвище</a:t>
            </a:r>
            <a:r>
              <a:rPr lang="ru-RU" sz="1700" dirty="0" smtClean="0"/>
              <a:t>,  </a:t>
            </a:r>
            <a:r>
              <a:rPr lang="ru-RU" sz="1700" dirty="0" err="1" smtClean="0"/>
              <a:t>ім'я</a:t>
            </a:r>
            <a:r>
              <a:rPr lang="ru-RU" sz="1700" dirty="0" smtClean="0"/>
              <a:t>,  по  </a:t>
            </a:r>
            <a:r>
              <a:rPr lang="ru-RU" sz="1700" dirty="0" err="1" smtClean="0"/>
              <a:t>батькові</a:t>
            </a:r>
            <a:r>
              <a:rPr lang="ru-RU" sz="1700" dirty="0" smtClean="0"/>
              <a:t>  та  </a:t>
            </a:r>
            <a:r>
              <a:rPr lang="ru-RU" sz="1700" dirty="0" err="1" smtClean="0"/>
              <a:t>реєстраційний</a:t>
            </a:r>
            <a:r>
              <a:rPr lang="ru-RU" sz="1700" dirty="0" smtClean="0"/>
              <a:t> номер  </a:t>
            </a:r>
            <a:r>
              <a:rPr lang="ru-RU" sz="1700" dirty="0" err="1" smtClean="0"/>
              <a:t>облікової</a:t>
            </a:r>
            <a:r>
              <a:rPr lang="ru-RU" sz="1700" dirty="0" smtClean="0"/>
              <a:t>  </a:t>
            </a:r>
            <a:r>
              <a:rPr lang="ru-RU" sz="1700" dirty="0" err="1" smtClean="0"/>
              <a:t>картки</a:t>
            </a:r>
            <a:r>
              <a:rPr lang="ru-RU" sz="1700" dirty="0" smtClean="0"/>
              <a:t>  </a:t>
            </a:r>
            <a:r>
              <a:rPr lang="ru-RU" sz="1700" dirty="0" err="1" smtClean="0"/>
              <a:t>платника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податків</a:t>
            </a:r>
            <a:r>
              <a:rPr lang="ru-RU" sz="1700" dirty="0" smtClean="0"/>
              <a:t>  (</a:t>
            </a:r>
            <a:r>
              <a:rPr lang="ru-RU" sz="1700" dirty="0" err="1" smtClean="0"/>
              <a:t>або</a:t>
            </a:r>
            <a:r>
              <a:rPr lang="ru-RU" sz="1700" dirty="0" smtClean="0"/>
              <a:t>  у  </a:t>
            </a:r>
            <a:r>
              <a:rPr lang="ru-RU" sz="1700" dirty="0" err="1" smtClean="0"/>
              <a:t>визначених</a:t>
            </a:r>
            <a:r>
              <a:rPr lang="ru-RU" sz="1700" dirty="0" smtClean="0"/>
              <a:t>  ПКУ </a:t>
            </a:r>
            <a:r>
              <a:rPr lang="ru-RU" sz="1700" dirty="0" err="1" smtClean="0"/>
              <a:t>випадках</a:t>
            </a:r>
            <a:r>
              <a:rPr lang="ru-RU" sz="1700" dirty="0" smtClean="0"/>
              <a:t> – </a:t>
            </a:r>
          </a:p>
          <a:p>
            <a:pPr algn="just" fontAlgn="base"/>
            <a:r>
              <a:rPr lang="ru-RU" sz="1700" dirty="0" err="1" smtClean="0"/>
              <a:t>серія</a:t>
            </a:r>
            <a:r>
              <a:rPr lang="ru-RU" sz="1700" dirty="0" smtClean="0"/>
              <a:t>(за </a:t>
            </a:r>
            <a:r>
              <a:rPr lang="ru-RU" sz="1700" dirty="0" err="1" smtClean="0"/>
              <a:t>наявності</a:t>
            </a:r>
            <a:r>
              <a:rPr lang="ru-RU" sz="1700" dirty="0" smtClean="0"/>
              <a:t>) та номер паспорта </a:t>
            </a:r>
            <a:r>
              <a:rPr lang="ru-RU" sz="1700" dirty="0" err="1" smtClean="0"/>
              <a:t>громадянина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 </a:t>
            </a:r>
            <a:r>
              <a:rPr lang="ru-RU" sz="1700" dirty="0" err="1" smtClean="0"/>
              <a:t>чи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відповідний</a:t>
            </a:r>
            <a:r>
              <a:rPr lang="ru-RU" sz="1700" dirty="0" smtClean="0"/>
              <a:t> документ,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посвідчує</a:t>
            </a:r>
            <a:r>
              <a:rPr lang="ru-RU" sz="1700" dirty="0" smtClean="0"/>
              <a:t> особу </a:t>
            </a:r>
            <a:r>
              <a:rPr lang="ru-RU" sz="1700" dirty="0" err="1" smtClean="0"/>
              <a:t>іноземця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особу</a:t>
            </a:r>
            <a:r>
              <a:rPr lang="ru-RU" sz="1700" dirty="0" smtClean="0"/>
              <a:t> без </a:t>
            </a:r>
            <a:r>
              <a:rPr lang="ru-RU" sz="1700" dirty="0" err="1" smtClean="0"/>
              <a:t>громадянства</a:t>
            </a:r>
            <a:r>
              <a:rPr lang="ru-RU" sz="1700" dirty="0" smtClean="0"/>
              <a:t>) </a:t>
            </a:r>
            <a:r>
              <a:rPr lang="ru-RU" sz="1700" dirty="0" err="1" smtClean="0"/>
              <a:t>фізичної</a:t>
            </a:r>
            <a:r>
              <a:rPr lang="ru-RU" sz="1700" dirty="0" smtClean="0"/>
              <a:t> особи – </a:t>
            </a:r>
            <a:r>
              <a:rPr lang="ru-RU" sz="1700" dirty="0" err="1" smtClean="0"/>
              <a:t>боржника</a:t>
            </a:r>
            <a:r>
              <a:rPr lang="ru-RU" sz="1700" dirty="0" smtClean="0"/>
              <a:t> номер та дата документа,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підтверджує</a:t>
            </a:r>
            <a:r>
              <a:rPr lang="ru-RU" sz="1700" dirty="0" smtClean="0"/>
              <a:t> право </a:t>
            </a:r>
            <a:r>
              <a:rPr lang="ru-RU" sz="1700" dirty="0" err="1" smtClean="0"/>
              <a:t>грошової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вимоги</a:t>
            </a:r>
            <a:r>
              <a:rPr lang="ru-RU" sz="1700" dirty="0" smtClean="0"/>
              <a:t>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sz="1700" dirty="0" smtClean="0"/>
              <a:t>	</a:t>
            </a:r>
            <a:r>
              <a:rPr lang="ru-RU" sz="1700" dirty="0" err="1" smtClean="0"/>
              <a:t>відомості</a:t>
            </a:r>
            <a:r>
              <a:rPr lang="ru-RU" sz="1700" dirty="0" smtClean="0"/>
              <a:t> </a:t>
            </a:r>
            <a:r>
              <a:rPr lang="ru-RU" sz="1700" dirty="0" smtClean="0"/>
              <a:t>про </a:t>
            </a:r>
            <a:r>
              <a:rPr lang="ru-RU" sz="1700" dirty="0" err="1" smtClean="0"/>
              <a:t>об'єкти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визначені</a:t>
            </a:r>
            <a:r>
              <a:rPr lang="ru-RU" sz="1700" dirty="0" smtClean="0"/>
              <a:t> </a:t>
            </a:r>
            <a:r>
              <a:rPr lang="ru-RU" sz="1700" dirty="0" err="1" smtClean="0"/>
              <a:t>підпунктами</a:t>
            </a:r>
            <a:r>
              <a:rPr lang="ru-RU" sz="1700" dirty="0" smtClean="0"/>
              <a:t> «б» - «е» п. 4 </a:t>
            </a:r>
            <a:r>
              <a:rPr lang="ru-RU" sz="1700" dirty="0" err="1" smtClean="0"/>
              <a:t>підрозд</a:t>
            </a:r>
            <a:r>
              <a:rPr lang="ru-RU" sz="1700" dirty="0" smtClean="0"/>
              <a:t>. 9</a:t>
            </a:r>
            <a:r>
              <a:rPr lang="ru-RU" sz="1700" baseline="30000" dirty="0" smtClean="0"/>
              <a:t>4</a:t>
            </a:r>
            <a:r>
              <a:rPr lang="ru-RU" sz="1700" dirty="0" smtClean="0"/>
              <a:t> 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ХХ ПКУ, </a:t>
            </a:r>
            <a:r>
              <a:rPr lang="ru-RU" sz="1700" dirty="0" err="1" smtClean="0"/>
              <a:t>із</a:t>
            </a:r>
            <a:r>
              <a:rPr lang="ru-RU" sz="1700" dirty="0" smtClean="0"/>
              <a:t> </a:t>
            </a:r>
            <a:r>
              <a:rPr lang="ru-RU" sz="1700" dirty="0" err="1" smtClean="0"/>
              <a:t>зазначенням</a:t>
            </a:r>
            <a:r>
              <a:rPr lang="ru-RU" sz="1700" dirty="0" smtClean="0"/>
              <a:t> </a:t>
            </a:r>
            <a:r>
              <a:rPr lang="ru-RU" sz="1700" dirty="0" err="1" smtClean="0"/>
              <a:t>інформації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дає</a:t>
            </a:r>
            <a:r>
              <a:rPr lang="ru-RU" sz="1700" dirty="0" smtClean="0"/>
              <a:t> </a:t>
            </a:r>
            <a:r>
              <a:rPr lang="ru-RU" sz="1700" dirty="0" err="1" smtClean="0"/>
              <a:t>змогу</a:t>
            </a:r>
            <a:r>
              <a:rPr lang="ru-RU" sz="1700" dirty="0" smtClean="0"/>
              <a:t> </a:t>
            </a:r>
            <a:r>
              <a:rPr lang="ru-RU" sz="1700" dirty="0" err="1" smtClean="0"/>
              <a:t>їх</a:t>
            </a:r>
            <a:r>
              <a:rPr lang="ru-RU" sz="1700" dirty="0" smtClean="0"/>
              <a:t> </a:t>
            </a:r>
            <a:r>
              <a:rPr lang="ru-RU" sz="1700" dirty="0" err="1" smtClean="0"/>
              <a:t>ідентифікувати</a:t>
            </a:r>
            <a:r>
              <a:rPr lang="ru-RU" sz="1700" dirty="0" smtClean="0"/>
              <a:t>, </a:t>
            </a:r>
            <a:r>
              <a:rPr lang="ru-RU" sz="1700" dirty="0" err="1" smtClean="0"/>
              <a:t>зокрема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їх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місцезнаходження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місце</a:t>
            </a:r>
            <a:r>
              <a:rPr lang="ru-RU" sz="1700" dirty="0" smtClean="0"/>
              <a:t> </a:t>
            </a:r>
            <a:r>
              <a:rPr lang="ru-RU" sz="1700" dirty="0" err="1" smtClean="0"/>
              <a:t>зберігання</a:t>
            </a:r>
            <a:r>
              <a:rPr lang="ru-RU" sz="1700" dirty="0" smtClean="0"/>
              <a:t> (</a:t>
            </a:r>
            <a:r>
              <a:rPr lang="ru-RU" sz="1700" dirty="0" err="1" smtClean="0"/>
              <a:t>крім</a:t>
            </a:r>
            <a:r>
              <a:rPr lang="ru-RU" sz="1700" dirty="0" smtClean="0"/>
              <a:t> </a:t>
            </a:r>
            <a:r>
              <a:rPr lang="ru-RU" sz="1700" dirty="0" err="1" smtClean="0"/>
              <a:t>предметів</a:t>
            </a:r>
            <a:r>
              <a:rPr lang="ru-RU" sz="1700" dirty="0" smtClean="0"/>
              <a:t> </a:t>
            </a:r>
            <a:r>
              <a:rPr lang="ru-RU" sz="1700" dirty="0" err="1" smtClean="0"/>
              <a:t>мистецтва</a:t>
            </a:r>
            <a:r>
              <a:rPr lang="ru-RU" sz="1700" dirty="0" smtClean="0"/>
              <a:t> та </a:t>
            </a:r>
            <a:r>
              <a:rPr lang="ru-RU" sz="1700" dirty="0" err="1" smtClean="0"/>
              <a:t>антикваріату</a:t>
            </a:r>
            <a:r>
              <a:rPr lang="ru-RU" sz="1700" dirty="0" smtClean="0"/>
              <a:t>, </a:t>
            </a:r>
            <a:r>
              <a:rPr lang="ru-RU" sz="1700" dirty="0" err="1" smtClean="0"/>
              <a:t>дорогоцінних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металів</a:t>
            </a:r>
            <a:r>
              <a:rPr lang="ru-RU" sz="1700" dirty="0" smtClean="0"/>
              <a:t>, </a:t>
            </a:r>
            <a:r>
              <a:rPr lang="ru-RU" sz="1700" dirty="0" err="1" smtClean="0"/>
              <a:t>дорогоцінного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каміння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ювелірних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виробів</a:t>
            </a:r>
            <a:r>
              <a:rPr lang="ru-RU" sz="1700" dirty="0" smtClean="0"/>
              <a:t>, </a:t>
            </a:r>
            <a:r>
              <a:rPr lang="ru-RU" sz="1700" dirty="0" err="1" smtClean="0"/>
              <a:t>банківських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металів</a:t>
            </a:r>
            <a:r>
              <a:rPr lang="ru-RU" sz="1700" dirty="0" smtClean="0"/>
              <a:t>, </a:t>
            </a:r>
            <a:r>
              <a:rPr lang="ru-RU" sz="1700" dirty="0" err="1" smtClean="0"/>
              <a:t>які</a:t>
            </a:r>
            <a:r>
              <a:rPr lang="ru-RU" sz="1700" dirty="0" smtClean="0"/>
              <a:t> не </a:t>
            </a:r>
            <a:r>
              <a:rPr lang="ru-RU" sz="1700" dirty="0" err="1" smtClean="0"/>
              <a:t>розміщені</a:t>
            </a:r>
            <a:r>
              <a:rPr lang="ru-RU" sz="1700" dirty="0" smtClean="0"/>
              <a:t> на </a:t>
            </a:r>
            <a:r>
              <a:rPr lang="ru-RU" sz="1700" dirty="0" err="1" smtClean="0"/>
              <a:t>рахунках</a:t>
            </a:r>
            <a:r>
              <a:rPr lang="ru-RU" sz="1700" dirty="0" smtClean="0"/>
              <a:t>, </a:t>
            </a:r>
            <a:r>
              <a:rPr lang="ru-RU" sz="1700" dirty="0" err="1" smtClean="0"/>
              <a:t>пам'ятних</a:t>
            </a:r>
            <a:r>
              <a:rPr lang="ru-RU" sz="1700" dirty="0" smtClean="0"/>
              <a:t> банкнот та монет </a:t>
            </a:r>
            <a:r>
              <a:rPr lang="ru-RU" sz="1700" dirty="0" err="1" smtClean="0"/>
              <a:t>тощо</a:t>
            </a:r>
            <a:r>
              <a:rPr lang="ru-RU" sz="1700" dirty="0" smtClean="0"/>
              <a:t>), вид, </a:t>
            </a:r>
            <a:r>
              <a:rPr lang="ru-RU" sz="1700" dirty="0" err="1" smtClean="0"/>
              <a:t>назву</a:t>
            </a:r>
            <a:r>
              <a:rPr lang="ru-RU" sz="1700" dirty="0" smtClean="0"/>
              <a:t>, </a:t>
            </a:r>
            <a:r>
              <a:rPr lang="ru-RU" sz="1700" dirty="0" err="1" smtClean="0"/>
              <a:t>рік</a:t>
            </a:r>
            <a:r>
              <a:rPr lang="ru-RU" sz="1700" dirty="0" smtClean="0"/>
              <a:t> </a:t>
            </a:r>
            <a:r>
              <a:rPr lang="ru-RU" sz="1700" dirty="0" err="1" smtClean="0"/>
              <a:t>виробництва</a:t>
            </a:r>
            <a:r>
              <a:rPr lang="ru-RU" sz="1700" dirty="0" smtClean="0"/>
              <a:t> (</a:t>
            </a:r>
            <a:r>
              <a:rPr lang="ru-RU" sz="1700" dirty="0" err="1" smtClean="0"/>
              <a:t>випуску</a:t>
            </a:r>
            <a:r>
              <a:rPr lang="ru-RU" sz="1700" dirty="0" smtClean="0"/>
              <a:t>) </a:t>
            </a:r>
            <a:r>
              <a:rPr lang="ru-RU" sz="1700" dirty="0" err="1" smtClean="0"/>
              <a:t>тощо</a:t>
            </a:r>
            <a:r>
              <a:rPr lang="ru-RU" sz="1700" dirty="0" smtClean="0"/>
              <a:t>;</a:t>
            </a: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1400" dirty="0" smtClean="0">
              <a:latin typeface="e-Ukraine Light" pitchFamily="50" charset="-52"/>
            </a:endParaRP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uk-UA" sz="1400" dirty="0" smtClean="0">
              <a:latin typeface="e-Ukraine Light" pitchFamily="50" charset="-52"/>
            </a:endParaRPr>
          </a:p>
          <a:p>
            <a:pPr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e-Ukraine Light" pitchFamily="50" charset="-52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5133974" y="259245"/>
            <a:ext cx="4524375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buFont typeface="Wingdings" pitchFamily="2" charset="2"/>
              <a:buChar char="§"/>
            </a:pPr>
            <a:r>
              <a:rPr lang="ru-RU" sz="1700" dirty="0" smtClean="0"/>
              <a:t>	</a:t>
            </a:r>
            <a:r>
              <a:rPr lang="ru-RU" sz="1700" dirty="0" err="1" smtClean="0"/>
              <a:t>самостійно</a:t>
            </a:r>
            <a:r>
              <a:rPr lang="ru-RU" sz="1700" dirty="0" smtClean="0"/>
              <a:t> </a:t>
            </a:r>
            <a:r>
              <a:rPr lang="ru-RU" sz="1700" dirty="0" err="1" smtClean="0"/>
              <a:t>визначена</a:t>
            </a:r>
            <a:r>
              <a:rPr lang="ru-RU" sz="1700" dirty="0" smtClean="0"/>
              <a:t> декларантом у </a:t>
            </a:r>
            <a:r>
              <a:rPr lang="ru-RU" sz="1700" dirty="0" err="1" smtClean="0"/>
              <a:t>національній</a:t>
            </a:r>
            <a:r>
              <a:rPr lang="ru-RU" sz="1700" dirty="0" smtClean="0"/>
              <a:t> </a:t>
            </a:r>
            <a:r>
              <a:rPr lang="ru-RU" sz="1700" dirty="0" err="1" smtClean="0"/>
              <a:t>валюті</a:t>
            </a:r>
            <a:r>
              <a:rPr lang="ru-RU" sz="1700" dirty="0" smtClean="0"/>
              <a:t> база для </a:t>
            </a:r>
            <a:r>
              <a:rPr lang="ru-RU" sz="1700" dirty="0" err="1" smtClean="0"/>
              <a:t>нарахування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збору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одноразового (</a:t>
            </a:r>
            <a:r>
              <a:rPr lang="ru-RU" sz="1700" dirty="0" err="1" smtClean="0"/>
              <a:t>спеціального</a:t>
            </a:r>
            <a:r>
              <a:rPr lang="ru-RU" sz="1700" dirty="0" smtClean="0"/>
              <a:t>) </a:t>
            </a:r>
            <a:r>
              <a:rPr lang="ru-RU" sz="1700" dirty="0" err="1" smtClean="0"/>
              <a:t>добровільного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. До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декларант </a:t>
            </a:r>
            <a:r>
              <a:rPr lang="ru-RU" sz="1700" dirty="0" err="1" smtClean="0"/>
              <a:t>зобов'язаний</a:t>
            </a:r>
            <a:r>
              <a:rPr lang="ru-RU" sz="1700" dirty="0" smtClean="0"/>
              <a:t> </a:t>
            </a:r>
            <a:r>
              <a:rPr lang="ru-RU" sz="1700" dirty="0" err="1" smtClean="0"/>
              <a:t>додати</a:t>
            </a:r>
            <a:r>
              <a:rPr lang="ru-RU" sz="1700" dirty="0" smtClean="0"/>
              <a:t> </a:t>
            </a:r>
            <a:r>
              <a:rPr lang="ru-RU" sz="1700" dirty="0" err="1" smtClean="0"/>
              <a:t>копії</a:t>
            </a:r>
            <a:r>
              <a:rPr lang="ru-RU" sz="1700" dirty="0" smtClean="0"/>
              <a:t> </a:t>
            </a:r>
            <a:r>
              <a:rPr lang="ru-RU" sz="1700" dirty="0" err="1" smtClean="0"/>
              <a:t>документів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підтверджують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вартість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об'єктів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, у </a:t>
            </a:r>
            <a:r>
              <a:rPr lang="ru-RU" sz="1700" dirty="0" err="1" smtClean="0"/>
              <a:t>разі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місцезнаходження</a:t>
            </a:r>
            <a:r>
              <a:rPr lang="ru-RU" sz="1700" dirty="0" smtClean="0"/>
              <a:t> (</a:t>
            </a:r>
            <a:r>
              <a:rPr lang="ru-RU" sz="1700" dirty="0" err="1" smtClean="0"/>
              <a:t>реєстрації</a:t>
            </a:r>
            <a:r>
              <a:rPr lang="ru-RU" sz="1700" dirty="0" smtClean="0"/>
              <a:t>) активу </a:t>
            </a:r>
            <a:r>
              <a:rPr lang="ru-RU" sz="1700" dirty="0" err="1" smtClean="0"/>
              <a:t>фізичної</a:t>
            </a:r>
            <a:r>
              <a:rPr lang="ru-RU" sz="1700" dirty="0" smtClean="0"/>
              <a:t> особи за межами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 та/</a:t>
            </a:r>
            <a:r>
              <a:rPr lang="ru-RU" sz="1700" dirty="0" err="1" smtClean="0"/>
              <a:t>або</a:t>
            </a:r>
            <a:r>
              <a:rPr lang="ru-RU" sz="1700" dirty="0" smtClean="0"/>
              <a:t> у </a:t>
            </a:r>
            <a:r>
              <a:rPr lang="ru-RU" sz="1700" dirty="0" err="1" smtClean="0"/>
              <a:t>разі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валютних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цінностей</a:t>
            </a:r>
            <a:r>
              <a:rPr lang="ru-RU" sz="1700" dirty="0" smtClean="0"/>
              <a:t>, </a:t>
            </a:r>
            <a:r>
              <a:rPr lang="ru-RU" sz="1700" dirty="0" err="1" smtClean="0"/>
              <a:t>розміщених</a:t>
            </a:r>
            <a:r>
              <a:rPr lang="ru-RU" sz="1700" dirty="0" smtClean="0"/>
              <a:t> на </a:t>
            </a:r>
            <a:r>
              <a:rPr lang="ru-RU" sz="1700" dirty="0" err="1" smtClean="0"/>
              <a:t>рахунках</a:t>
            </a:r>
            <a:r>
              <a:rPr lang="ru-RU" sz="1700" dirty="0" smtClean="0"/>
              <a:t> у банках в </a:t>
            </a:r>
            <a:r>
              <a:rPr lang="ru-RU" sz="1700" dirty="0" err="1" smtClean="0"/>
              <a:t>Україні</a:t>
            </a:r>
            <a:r>
              <a:rPr lang="ru-RU" sz="1700" dirty="0" smtClean="0"/>
              <a:t>, та прав </a:t>
            </a:r>
            <a:r>
              <a:rPr lang="ru-RU" sz="1700" dirty="0" err="1" smtClean="0"/>
              <a:t>грошової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вимоги</a:t>
            </a:r>
            <a:r>
              <a:rPr lang="ru-RU" sz="1700" dirty="0" smtClean="0"/>
              <a:t>, </a:t>
            </a:r>
            <a:r>
              <a:rPr lang="ru-RU" sz="1700" dirty="0" err="1" smtClean="0"/>
              <a:t>визначених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підпунктом</a:t>
            </a:r>
            <a:r>
              <a:rPr lang="ru-RU" sz="1700" dirty="0" smtClean="0"/>
              <a:t> «а» п. 4 </a:t>
            </a:r>
            <a:r>
              <a:rPr lang="ru-RU" sz="1700" dirty="0" err="1" smtClean="0"/>
              <a:t>підрозд</a:t>
            </a:r>
            <a:r>
              <a:rPr lang="ru-RU" sz="1700" dirty="0" smtClean="0"/>
              <a:t>. 9</a:t>
            </a:r>
            <a:r>
              <a:rPr lang="ru-RU" sz="1700" baseline="30000" dirty="0" smtClean="0"/>
              <a:t>4</a:t>
            </a:r>
            <a:r>
              <a:rPr lang="ru-RU" sz="1700" dirty="0" smtClean="0"/>
              <a:t> </a:t>
            </a:r>
            <a:r>
              <a:rPr lang="ru-RU" sz="1700" dirty="0" err="1" smtClean="0"/>
              <a:t>розд</a:t>
            </a:r>
            <a:r>
              <a:rPr lang="ru-RU" sz="1700" dirty="0" smtClean="0"/>
              <a:t>. ХХ ПКУ. У </a:t>
            </a:r>
            <a:r>
              <a:rPr lang="ru-RU" sz="1700" dirty="0" err="1" smtClean="0"/>
              <a:t>разі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місцезнаходження</a:t>
            </a:r>
            <a:r>
              <a:rPr lang="ru-RU" sz="1700" dirty="0" smtClean="0"/>
              <a:t> (</a:t>
            </a:r>
            <a:r>
              <a:rPr lang="ru-RU" sz="1700" dirty="0" err="1" smtClean="0"/>
              <a:t>реєстрації</a:t>
            </a:r>
            <a:r>
              <a:rPr lang="ru-RU" sz="1700" dirty="0" smtClean="0"/>
              <a:t>) </a:t>
            </a:r>
            <a:r>
              <a:rPr lang="ru-RU" sz="1700" dirty="0" err="1" smtClean="0"/>
              <a:t>інших</a:t>
            </a:r>
            <a:r>
              <a:rPr lang="ru-RU" sz="1700" dirty="0" smtClean="0"/>
              <a:t> </a:t>
            </a:r>
            <a:r>
              <a:rPr lang="ru-RU" sz="1700" dirty="0" err="1" smtClean="0"/>
              <a:t>активів</a:t>
            </a:r>
            <a:r>
              <a:rPr lang="ru-RU" sz="1700" dirty="0" smtClean="0"/>
              <a:t> </a:t>
            </a:r>
            <a:r>
              <a:rPr lang="ru-RU" sz="1700" dirty="0" err="1" smtClean="0"/>
              <a:t>фізичної</a:t>
            </a:r>
            <a:r>
              <a:rPr lang="ru-RU" sz="1700" dirty="0" smtClean="0"/>
              <a:t> особи в </a:t>
            </a:r>
            <a:r>
              <a:rPr lang="ru-RU" sz="1700" dirty="0" err="1" smtClean="0"/>
              <a:t>Україні</a:t>
            </a:r>
            <a:r>
              <a:rPr lang="ru-RU" sz="1700" dirty="0" smtClean="0"/>
              <a:t> декларант </a:t>
            </a:r>
            <a:r>
              <a:rPr lang="ru-RU" sz="1700" dirty="0" err="1" smtClean="0"/>
              <a:t>може</a:t>
            </a:r>
            <a:r>
              <a:rPr lang="ru-RU" sz="1700" dirty="0" smtClean="0"/>
              <a:t> </a:t>
            </a:r>
            <a:r>
              <a:rPr lang="ru-RU" sz="1700" dirty="0" err="1" smtClean="0"/>
              <a:t>додати</a:t>
            </a:r>
            <a:r>
              <a:rPr lang="ru-RU" sz="1700" dirty="0" smtClean="0"/>
              <a:t> </a:t>
            </a:r>
            <a:r>
              <a:rPr lang="ru-RU" sz="1700" dirty="0" err="1" smtClean="0"/>
              <a:t>копії</a:t>
            </a:r>
            <a:r>
              <a:rPr lang="ru-RU" sz="1700" dirty="0" smtClean="0"/>
              <a:t> </a:t>
            </a:r>
            <a:r>
              <a:rPr lang="ru-RU" sz="1700" dirty="0" err="1" smtClean="0"/>
              <a:t>документів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підтверджують</a:t>
            </a:r>
            <a:r>
              <a:rPr lang="ru-RU" sz="1700" dirty="0" smtClean="0"/>
              <a:t> </a:t>
            </a:r>
            <a:r>
              <a:rPr lang="ru-RU" sz="1700" dirty="0" err="1" smtClean="0"/>
              <a:t>вартість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об'єктів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;</a:t>
            </a:r>
          </a:p>
          <a:p>
            <a:pPr algn="just" fontAlgn="base">
              <a:buFont typeface="Wingdings" pitchFamily="2" charset="2"/>
              <a:buChar char="§"/>
            </a:pPr>
            <a:r>
              <a:rPr lang="ru-RU" sz="1700" dirty="0" smtClean="0"/>
              <a:t>	ставка </a:t>
            </a:r>
            <a:r>
              <a:rPr lang="ru-RU" sz="1700" dirty="0" smtClean="0"/>
              <a:t>та сума </a:t>
            </a:r>
            <a:r>
              <a:rPr lang="ru-RU" sz="1700" dirty="0" err="1" smtClean="0"/>
              <a:t>збору</a:t>
            </a:r>
            <a:r>
              <a:rPr lang="ru-RU" sz="1700" dirty="0" smtClean="0"/>
              <a:t> </a:t>
            </a:r>
            <a:r>
              <a:rPr lang="ru-RU" sz="1700" dirty="0" err="1" smtClean="0"/>
              <a:t>з</a:t>
            </a:r>
            <a:r>
              <a:rPr lang="ru-RU" sz="1700" dirty="0" smtClean="0"/>
              <a:t> одноразового (</a:t>
            </a:r>
            <a:r>
              <a:rPr lang="ru-RU" sz="1700" dirty="0" err="1" smtClean="0"/>
              <a:t>спеціального</a:t>
            </a:r>
            <a:r>
              <a:rPr lang="ru-RU" sz="1700" dirty="0" smtClean="0"/>
              <a:t>) </a:t>
            </a:r>
            <a:r>
              <a:rPr lang="ru-RU" sz="1700" dirty="0" err="1" smtClean="0"/>
              <a:t>добровільного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.</a:t>
            </a:r>
          </a:p>
          <a:p>
            <a:pPr algn="just" fontAlgn="base"/>
            <a:r>
              <a:rPr lang="ru-RU" sz="1700" dirty="0" smtClean="0"/>
              <a:t>	В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не </a:t>
            </a:r>
            <a:r>
              <a:rPr lang="ru-RU" sz="1700" dirty="0" err="1" smtClean="0"/>
              <a:t>зазначається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інформація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джерела</a:t>
            </a:r>
            <a:r>
              <a:rPr lang="ru-RU" sz="1700" dirty="0" smtClean="0"/>
              <a:t> </a:t>
            </a:r>
            <a:r>
              <a:rPr lang="ru-RU" sz="1700" dirty="0" err="1" smtClean="0"/>
              <a:t>одержання</a:t>
            </a:r>
            <a:r>
              <a:rPr lang="ru-RU" sz="1700" dirty="0" smtClean="0"/>
              <a:t> (</a:t>
            </a:r>
            <a:r>
              <a:rPr lang="ru-RU" sz="1700" dirty="0" err="1" smtClean="0"/>
              <a:t>набуття</a:t>
            </a:r>
            <a:r>
              <a:rPr lang="ru-RU" sz="1700" dirty="0" smtClean="0"/>
              <a:t>) декларантом </a:t>
            </a:r>
            <a:r>
              <a:rPr lang="ru-RU" sz="1700" dirty="0" err="1" smtClean="0"/>
              <a:t>об'єктів</a:t>
            </a:r>
            <a:r>
              <a:rPr lang="ru-RU" sz="1700" dirty="0" smtClean="0"/>
              <a:t> </a:t>
            </a:r>
            <a:r>
              <a:rPr lang="ru-RU" sz="1700" dirty="0" err="1" smtClean="0"/>
              <a:t>декларування</a:t>
            </a:r>
            <a:r>
              <a:rPr lang="ru-RU" sz="1700" dirty="0" smtClean="0"/>
              <a:t>. </a:t>
            </a:r>
            <a:r>
              <a:rPr lang="ru-RU" sz="1700" dirty="0" err="1" smtClean="0"/>
              <a:t>Контролюючому</a:t>
            </a:r>
            <a:r>
              <a:rPr lang="ru-RU" sz="1700" dirty="0" smtClean="0"/>
              <a:t> органу </a:t>
            </a:r>
            <a:r>
              <a:rPr lang="ru-RU" sz="1700" dirty="0" err="1" smtClean="0"/>
              <a:t>забороняється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вимагати</a:t>
            </a:r>
            <a:r>
              <a:rPr lang="ru-RU" sz="1700" dirty="0" smtClean="0"/>
              <a:t> </a:t>
            </a:r>
            <a:r>
              <a:rPr lang="ru-RU" sz="1700" dirty="0" err="1" smtClean="0"/>
              <a:t>додаткові</a:t>
            </a:r>
            <a:endParaRPr lang="ru-RU" sz="1700" dirty="0" smtClean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7636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83820" y="68581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5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25570" y="68581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AF92371-AAAD-4CE7-9946-D3225F950A0A}"/>
              </a:ext>
            </a:extLst>
          </p:cNvPr>
          <p:cNvSpPr/>
          <p:nvPr/>
        </p:nvSpPr>
        <p:spPr>
          <a:xfrm>
            <a:off x="200024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E3BEA56-B2F6-43C2-8AE0-D93D94EA7E9A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95874" y="438150"/>
            <a:ext cx="4495801" cy="6029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 smtClean="0"/>
              <a:t>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зазначається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найменування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інші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відомості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банківську</a:t>
            </a:r>
            <a:r>
              <a:rPr lang="ru-RU" sz="1700" dirty="0" smtClean="0"/>
              <a:t>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</a:t>
            </a:r>
            <a:r>
              <a:rPr lang="ru-RU" sz="1700" dirty="0" err="1" smtClean="0"/>
              <a:t>небанківську</a:t>
            </a:r>
            <a:r>
              <a:rPr lang="ru-RU" sz="1700" dirty="0" smtClean="0"/>
              <a:t> </a:t>
            </a:r>
            <a:r>
              <a:rPr lang="ru-RU" sz="1700" dirty="0" err="1" smtClean="0"/>
              <a:t>фінансову</a:t>
            </a:r>
            <a:r>
              <a:rPr lang="ru-RU" sz="1700" dirty="0" smtClean="0"/>
              <a:t> </a:t>
            </a:r>
            <a:r>
              <a:rPr lang="ru-RU" sz="1700" dirty="0" err="1" smtClean="0"/>
              <a:t>установу</a:t>
            </a:r>
            <a:r>
              <a:rPr lang="ru-RU" sz="1700" dirty="0" smtClean="0"/>
              <a:t> (код за </a:t>
            </a:r>
            <a:r>
              <a:rPr lang="ru-RU" sz="1700" dirty="0" err="1" smtClean="0"/>
              <a:t>Єдиним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державним</a:t>
            </a:r>
            <a:r>
              <a:rPr lang="ru-RU" sz="1700" dirty="0" smtClean="0"/>
              <a:t> </a:t>
            </a:r>
            <a:r>
              <a:rPr lang="ru-RU" sz="1700" dirty="0" err="1" smtClean="0"/>
              <a:t>реєстром</a:t>
            </a:r>
            <a:r>
              <a:rPr lang="ru-RU" sz="1700" dirty="0" smtClean="0"/>
              <a:t> </a:t>
            </a:r>
            <a:r>
              <a:rPr lang="ru-RU" sz="1700" dirty="0" err="1" smtClean="0"/>
              <a:t>підприємств</a:t>
            </a:r>
            <a:r>
              <a:rPr lang="ru-RU" sz="1700" dirty="0" smtClean="0"/>
              <a:t> та </a:t>
            </a:r>
            <a:r>
              <a:rPr lang="ru-RU" sz="1700" dirty="0" err="1" smtClean="0"/>
              <a:t>організацій</a:t>
            </a:r>
            <a:r>
              <a:rPr lang="ru-RU" sz="1700" dirty="0" smtClean="0"/>
              <a:t> 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; </a:t>
            </a:r>
            <a:r>
              <a:rPr lang="ru-RU" sz="1700" dirty="0" err="1" smtClean="0"/>
              <a:t>якщо</a:t>
            </a:r>
            <a:r>
              <a:rPr lang="ru-RU" sz="1700" dirty="0" smtClean="0"/>
              <a:t> </a:t>
            </a:r>
            <a:r>
              <a:rPr lang="ru-RU" sz="1700" dirty="0" err="1" smtClean="0"/>
              <a:t>така</a:t>
            </a:r>
            <a:r>
              <a:rPr lang="ru-RU" sz="1700" dirty="0" smtClean="0"/>
              <a:t> </a:t>
            </a:r>
            <a:r>
              <a:rPr lang="ru-RU" sz="1700" dirty="0" err="1" smtClean="0"/>
              <a:t>установа</a:t>
            </a:r>
            <a:r>
              <a:rPr lang="ru-RU" sz="1700" dirty="0" smtClean="0"/>
              <a:t> </a:t>
            </a:r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іноземною</a:t>
            </a:r>
            <a:r>
              <a:rPr lang="ru-RU" sz="1700" dirty="0" smtClean="0"/>
              <a:t> </a:t>
            </a:r>
            <a:r>
              <a:rPr lang="ru-RU" sz="1700" dirty="0" err="1" smtClean="0"/>
              <a:t>юридичною</a:t>
            </a:r>
            <a:r>
              <a:rPr lang="ru-RU" sz="1700" dirty="0" smtClean="0"/>
              <a:t> особою – </a:t>
            </a:r>
            <a:r>
              <a:rPr lang="ru-RU" sz="1700" dirty="0" err="1" smtClean="0"/>
              <a:t>зазначається</a:t>
            </a:r>
            <a:r>
              <a:rPr lang="ru-RU" sz="1700" dirty="0" smtClean="0"/>
              <a:t> код, </a:t>
            </a:r>
            <a:r>
              <a:rPr lang="ru-RU" sz="1700" dirty="0" err="1" smtClean="0"/>
              <a:t>присвоєний</a:t>
            </a:r>
            <a:r>
              <a:rPr lang="ru-RU" sz="1700" dirty="0" smtClean="0"/>
              <a:t> органом </a:t>
            </a:r>
            <a:r>
              <a:rPr lang="ru-RU" sz="1700" dirty="0" err="1" smtClean="0"/>
              <a:t>реєстрації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юридичних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осіб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відповідної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держави</a:t>
            </a:r>
            <a:r>
              <a:rPr lang="ru-RU" sz="1700" dirty="0" smtClean="0"/>
              <a:t>), в </a:t>
            </a:r>
            <a:r>
              <a:rPr lang="ru-RU" sz="1700" dirty="0" err="1" smtClean="0"/>
              <a:t>якій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відкриті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відповідні</a:t>
            </a:r>
            <a:r>
              <a:rPr lang="ru-RU" sz="1700" dirty="0" smtClean="0"/>
              <a:t> </a:t>
            </a:r>
            <a:r>
              <a:rPr lang="ru-RU" sz="1700" dirty="0" err="1" smtClean="0"/>
              <a:t>рахунки</a:t>
            </a:r>
            <a:r>
              <a:rPr lang="ru-RU" sz="1700" dirty="0" smtClean="0"/>
              <a:t>, на </a:t>
            </a:r>
            <a:r>
              <a:rPr lang="ru-RU" sz="1700" dirty="0" err="1" smtClean="0"/>
              <a:t>яких</a:t>
            </a:r>
            <a:r>
              <a:rPr lang="ru-RU" sz="1700" dirty="0" smtClean="0"/>
              <a:t> </a:t>
            </a:r>
            <a:r>
              <a:rPr lang="ru-RU" sz="1700" dirty="0" err="1" smtClean="0"/>
              <a:t>зберігаються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валютні</a:t>
            </a:r>
            <a:r>
              <a:rPr lang="ru-RU" sz="1700" dirty="0" smtClean="0"/>
              <a:t> </a:t>
            </a:r>
            <a:r>
              <a:rPr lang="ru-RU" sz="1700" dirty="0" err="1" smtClean="0"/>
              <a:t>цінності</a:t>
            </a:r>
            <a:r>
              <a:rPr lang="ru-RU" sz="1700" dirty="0" smtClean="0"/>
              <a:t>, </a:t>
            </a:r>
            <a:r>
              <a:rPr lang="ru-RU" sz="1700" dirty="0" err="1" smtClean="0"/>
              <a:t>або</a:t>
            </a:r>
            <a:r>
              <a:rPr lang="ru-RU" sz="1700" dirty="0" smtClean="0"/>
              <a:t> до </a:t>
            </a:r>
            <a:r>
              <a:rPr lang="ru-RU" sz="1700" dirty="0" err="1" smtClean="0"/>
              <a:t>якої</a:t>
            </a:r>
            <a:r>
              <a:rPr lang="ru-RU" sz="1700" dirty="0" smtClean="0"/>
              <a:t> </a:t>
            </a:r>
            <a:r>
              <a:rPr lang="ru-RU" sz="1700" dirty="0" err="1" smtClean="0"/>
              <a:t>зроблені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відповідні</a:t>
            </a:r>
            <a:r>
              <a:rPr lang="ru-RU" sz="1700" dirty="0" smtClean="0"/>
              <a:t> </a:t>
            </a:r>
            <a:r>
              <a:rPr lang="ru-RU" sz="1700" dirty="0" err="1" smtClean="0"/>
              <a:t>внески</a:t>
            </a:r>
            <a:r>
              <a:rPr lang="ru-RU" sz="1700" dirty="0" smtClean="0"/>
              <a:t>, та </a:t>
            </a:r>
            <a:r>
              <a:rPr lang="ru-RU" sz="1700" dirty="0" err="1" smtClean="0"/>
              <a:t>відповідно</a:t>
            </a:r>
            <a:r>
              <a:rPr lang="ru-RU" sz="1700" dirty="0" smtClean="0"/>
              <a:t> до </a:t>
            </a:r>
            <a:r>
              <a:rPr lang="ru-RU" sz="1700" dirty="0" err="1" smtClean="0"/>
              <a:t>законодавства</a:t>
            </a:r>
            <a:r>
              <a:rPr lang="ru-RU" sz="1700" dirty="0" smtClean="0"/>
              <a:t> </a:t>
            </a:r>
            <a:r>
              <a:rPr lang="ru-RU" sz="1700" dirty="0" err="1" smtClean="0"/>
              <a:t>засвідчений</a:t>
            </a:r>
            <a:r>
              <a:rPr lang="ru-RU" sz="1700" dirty="0" smtClean="0"/>
              <a:t> документ,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підтверджує</a:t>
            </a:r>
            <a:r>
              <a:rPr lang="ru-RU" sz="1700" dirty="0" smtClean="0"/>
              <a:t> </a:t>
            </a:r>
            <a:r>
              <a:rPr lang="ru-RU" sz="1700" dirty="0" err="1" smtClean="0"/>
              <a:t>наявність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задекларованих</a:t>
            </a:r>
            <a:r>
              <a:rPr lang="ru-RU" sz="1700" dirty="0" smtClean="0"/>
              <a:t> </a:t>
            </a:r>
            <a:r>
              <a:rPr lang="ru-RU" sz="1700" dirty="0" err="1" smtClean="0"/>
              <a:t>грошових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активів</a:t>
            </a:r>
            <a:r>
              <a:rPr lang="ru-RU" sz="1700" dirty="0" smtClean="0"/>
              <a:t> </a:t>
            </a:r>
            <a:r>
              <a:rPr lang="ru-RU" sz="1700" dirty="0" err="1" smtClean="0"/>
              <a:t>фізичної</a:t>
            </a:r>
            <a:r>
              <a:rPr lang="ru-RU" sz="1700" dirty="0" smtClean="0"/>
              <a:t> особи на </a:t>
            </a:r>
            <a:r>
              <a:rPr lang="ru-RU" sz="1700" dirty="0" err="1" smtClean="0"/>
              <a:t>відповідному</a:t>
            </a:r>
            <a:r>
              <a:rPr lang="ru-RU" sz="1700" dirty="0" smtClean="0"/>
              <a:t> </a:t>
            </a:r>
            <a:r>
              <a:rPr lang="ru-RU" sz="1700" dirty="0" err="1" smtClean="0"/>
              <a:t>рахунку</a:t>
            </a:r>
            <a:r>
              <a:rPr lang="ru-RU" sz="1700" dirty="0" smtClean="0"/>
              <a:t>.</a:t>
            </a:r>
          </a:p>
          <a:p>
            <a:pPr algn="just" fontAlgn="base"/>
            <a:r>
              <a:rPr lang="en-US" sz="1700" dirty="0" smtClean="0"/>
              <a:t>	</a:t>
            </a:r>
            <a:r>
              <a:rPr lang="ru-RU" sz="1700" dirty="0" smtClean="0"/>
              <a:t>Для </a:t>
            </a:r>
            <a:r>
              <a:rPr lang="ru-RU" sz="1700" dirty="0" smtClean="0"/>
              <a:t>прав </a:t>
            </a:r>
            <a:r>
              <a:rPr lang="ru-RU" sz="1700" dirty="0" err="1" smtClean="0"/>
              <a:t>грошової</a:t>
            </a:r>
            <a:r>
              <a:rPr lang="ru-RU" sz="1700" dirty="0" smtClean="0"/>
              <a:t> </a:t>
            </a:r>
            <a:r>
              <a:rPr lang="ru-RU" sz="1700" dirty="0" err="1" smtClean="0"/>
              <a:t>вимоги</a:t>
            </a:r>
            <a:r>
              <a:rPr lang="ru-RU" sz="1700" dirty="0" smtClean="0"/>
              <a:t> (у тому </a:t>
            </a:r>
            <a:r>
              <a:rPr lang="ru-RU" sz="1700" dirty="0" err="1" smtClean="0"/>
              <a:t>числі</a:t>
            </a:r>
            <a:r>
              <a:rPr lang="ru-RU" sz="1700" dirty="0" smtClean="0"/>
              <a:t> </a:t>
            </a:r>
            <a:r>
              <a:rPr lang="ru-RU" sz="1700" dirty="0" err="1" smtClean="0"/>
              <a:t>грошових</a:t>
            </a:r>
            <a:r>
              <a:rPr lang="ru-RU" sz="1700" dirty="0" smtClean="0"/>
              <a:t> </a:t>
            </a:r>
            <a:r>
              <a:rPr lang="ru-RU" sz="1700" dirty="0" err="1" smtClean="0"/>
              <a:t>коштів</a:t>
            </a:r>
            <a:r>
              <a:rPr lang="ru-RU" sz="1700" dirty="0" smtClean="0"/>
              <a:t>, </a:t>
            </a:r>
            <a:r>
              <a:rPr lang="ru-RU" sz="1700" dirty="0" err="1" smtClean="0"/>
              <a:t>позичених</a:t>
            </a:r>
            <a:r>
              <a:rPr lang="ru-RU" sz="1700" dirty="0" smtClean="0"/>
              <a:t> декларантом </a:t>
            </a:r>
            <a:r>
              <a:rPr lang="ru-RU" sz="1700" dirty="0" err="1" smtClean="0"/>
              <a:t>третім</a:t>
            </a:r>
            <a:r>
              <a:rPr lang="ru-RU" sz="1700" dirty="0" smtClean="0"/>
              <a:t> особам за договором </a:t>
            </a:r>
            <a:r>
              <a:rPr lang="ru-RU" sz="1700" dirty="0" err="1" smtClean="0"/>
              <a:t>позики</a:t>
            </a:r>
            <a:r>
              <a:rPr lang="ru-RU" sz="1700" dirty="0" smtClean="0"/>
              <a:t>) в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 </a:t>
            </a:r>
            <a:r>
              <a:rPr lang="ru-RU" sz="1700" dirty="0" err="1" smtClean="0"/>
              <a:t>зазначається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найменування</a:t>
            </a:r>
            <a:r>
              <a:rPr lang="ru-RU" sz="1700" dirty="0" smtClean="0"/>
              <a:t> та </a:t>
            </a:r>
            <a:r>
              <a:rPr lang="ru-RU" sz="1700" dirty="0" err="1" smtClean="0"/>
              <a:t>інші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відомості</a:t>
            </a:r>
            <a:r>
              <a:rPr lang="ru-RU" sz="1700" dirty="0" smtClean="0"/>
              <a:t> про </a:t>
            </a:r>
            <a:r>
              <a:rPr lang="ru-RU" sz="1700" dirty="0" err="1" smtClean="0"/>
              <a:t>юридичну</a:t>
            </a:r>
            <a:r>
              <a:rPr lang="ru-RU" sz="1700" dirty="0" smtClean="0"/>
              <a:t> особу – </a:t>
            </a:r>
            <a:r>
              <a:rPr lang="ru-RU" sz="1700" dirty="0" err="1" smtClean="0"/>
              <a:t>боржника</a:t>
            </a:r>
            <a:r>
              <a:rPr lang="ru-RU" sz="1700" dirty="0" smtClean="0"/>
              <a:t> (код за </a:t>
            </a:r>
            <a:r>
              <a:rPr lang="ru-RU" sz="1700" dirty="0" err="1" smtClean="0"/>
              <a:t>Єдиним</a:t>
            </a:r>
            <a:r>
              <a:rPr lang="ru-RU" sz="1700" dirty="0" smtClean="0"/>
              <a:t> </a:t>
            </a:r>
            <a:r>
              <a:rPr lang="ru-RU" sz="1700" dirty="0" err="1" smtClean="0"/>
              <a:t>державним</a:t>
            </a:r>
            <a:r>
              <a:rPr lang="ru-RU" sz="1700" dirty="0" smtClean="0"/>
              <a:t> </a:t>
            </a:r>
            <a:r>
              <a:rPr lang="ru-RU" sz="1700" dirty="0" err="1" smtClean="0"/>
              <a:t>реєстром</a:t>
            </a:r>
            <a:r>
              <a:rPr lang="ru-RU" sz="1700" dirty="0" smtClean="0"/>
              <a:t> </a:t>
            </a:r>
            <a:r>
              <a:rPr lang="ru-RU" sz="1700" dirty="0" err="1" smtClean="0"/>
              <a:t>підприємств</a:t>
            </a:r>
            <a:r>
              <a:rPr lang="ru-RU" sz="1700" dirty="0" smtClean="0"/>
              <a:t> та </a:t>
            </a:r>
            <a:r>
              <a:rPr lang="ru-RU" sz="1700" dirty="0" err="1" smtClean="0"/>
              <a:t>організацій</a:t>
            </a:r>
            <a:r>
              <a:rPr lang="ru-RU" sz="1700" dirty="0" smtClean="0"/>
              <a:t>  </a:t>
            </a:r>
            <a:r>
              <a:rPr lang="ru-RU" sz="1700" dirty="0" err="1" smtClean="0"/>
              <a:t>України</a:t>
            </a:r>
            <a:r>
              <a:rPr lang="ru-RU" sz="1700" dirty="0" smtClean="0"/>
              <a:t>;  </a:t>
            </a:r>
            <a:endParaRPr lang="ru-RU" sz="1700" dirty="0">
              <a:latin typeface="e-Ukraine Light" pitchFamily="50" charset="-52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372851"/>
            <a:ext cx="451485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/>
            <a:r>
              <a:rPr lang="ru-RU" sz="1700" dirty="0" err="1" smtClean="0"/>
              <a:t>документи</a:t>
            </a:r>
            <a:r>
              <a:rPr lang="ru-RU" sz="1700" dirty="0" smtClean="0"/>
              <a:t>, </a:t>
            </a:r>
            <a:r>
              <a:rPr lang="ru-RU" sz="1700" dirty="0" err="1" smtClean="0"/>
              <a:t>крім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передбачених</a:t>
            </a:r>
            <a:r>
              <a:rPr lang="ru-RU" sz="1700" dirty="0" smtClean="0"/>
              <a:t> </a:t>
            </a:r>
            <a:r>
              <a:rPr lang="ru-RU" sz="1700" dirty="0" err="1" smtClean="0"/>
              <a:t>цим</a:t>
            </a:r>
            <a:r>
              <a:rPr lang="ru-RU" sz="1700" dirty="0" smtClean="0"/>
              <a:t> пунктом.</a:t>
            </a:r>
          </a:p>
          <a:p>
            <a:pPr algn="just" fontAlgn="base"/>
            <a:r>
              <a:rPr lang="ru-RU" sz="1700" dirty="0" smtClean="0"/>
              <a:t>	</a:t>
            </a:r>
            <a:r>
              <a:rPr lang="ru-RU" sz="1700" dirty="0" err="1" smtClean="0"/>
              <a:t>Інформація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міститься</a:t>
            </a:r>
            <a:r>
              <a:rPr lang="ru-RU" sz="1700" dirty="0" smtClean="0"/>
              <a:t> в </a:t>
            </a:r>
            <a:r>
              <a:rPr lang="ru-RU" sz="1700" dirty="0" err="1" smtClean="0"/>
              <a:t>Декларації</a:t>
            </a:r>
            <a:r>
              <a:rPr lang="ru-RU" sz="1700" dirty="0" smtClean="0"/>
              <a:t>, </a:t>
            </a:r>
            <a:r>
              <a:rPr lang="ru-RU" sz="1700" dirty="0" err="1" smtClean="0"/>
              <a:t>є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податковою</a:t>
            </a:r>
            <a:r>
              <a:rPr lang="ru-RU" sz="1700" dirty="0" smtClean="0"/>
              <a:t> </a:t>
            </a:r>
            <a:r>
              <a:rPr lang="ru-RU" sz="1700" dirty="0" err="1" smtClean="0"/>
              <a:t>інформацією</a:t>
            </a:r>
            <a:r>
              <a:rPr lang="ru-RU" sz="1700" dirty="0" smtClean="0"/>
              <a:t>.</a:t>
            </a:r>
            <a:endParaRPr kumimoji="0" lang="uk-UA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173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203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85</cp:revision>
  <dcterms:created xsi:type="dcterms:W3CDTF">2021-05-27T05:23:05Z</dcterms:created>
  <dcterms:modified xsi:type="dcterms:W3CDTF">2021-12-16T09:39:23Z</dcterms:modified>
</cp:coreProperties>
</file>