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82" d="100"/>
          <a:sy n="82" d="100"/>
        </p:scale>
        <p:origin x="-2640" y="-8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97423" y="1260061"/>
            <a:ext cx="3371850" cy="14850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 fontAlgn="base"/>
            <a:r>
              <a:rPr lang="ru-RU" sz="1600" b="1" dirty="0" smtClean="0">
                <a:latin typeface="e-Ukraine Light" pitchFamily="50" charset="-52"/>
              </a:rPr>
              <a:t>Як та в </a:t>
            </a:r>
            <a:r>
              <a:rPr lang="ru-RU" sz="1600" b="1" dirty="0" err="1" smtClean="0">
                <a:latin typeface="e-Ukraine Light" pitchFamily="50" charset="-52"/>
              </a:rPr>
              <a:t>які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терміни</a:t>
            </a:r>
            <a:r>
              <a:rPr lang="ru-RU" sz="1600" b="1" dirty="0" smtClean="0">
                <a:latin typeface="e-Ukraine Light" pitchFamily="50" charset="-52"/>
              </a:rPr>
              <a:t> проводиться </a:t>
            </a:r>
            <a:r>
              <a:rPr lang="ru-RU" sz="1600" b="1" dirty="0" err="1" smtClean="0">
                <a:latin typeface="e-Ukraine Light" pitchFamily="50" charset="-52"/>
              </a:rPr>
              <a:t>інвентаризація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каси</a:t>
            </a:r>
            <a:r>
              <a:rPr lang="ru-RU" sz="1600" b="1" dirty="0" smtClean="0">
                <a:latin typeface="e-Ukraine Light" pitchFamily="50" charset="-52"/>
              </a:rPr>
              <a:t>?</a:t>
            </a: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80974" y="114300"/>
            <a:ext cx="4819649" cy="67437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5" y="95245"/>
            <a:ext cx="4589924" cy="6994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uk-UA" sz="1500" dirty="0" smtClean="0">
                <a:latin typeface="e-Ukraine" pitchFamily="2" charset="-52"/>
              </a:rPr>
              <a:t> </a:t>
            </a:r>
            <a:r>
              <a:rPr lang="uk-UA" sz="1500" dirty="0" smtClean="0">
                <a:latin typeface="e-Ukraine" pitchFamily="2" charset="-52"/>
              </a:rPr>
              <a:t> 	</a:t>
            </a:r>
            <a:r>
              <a:rPr lang="ru-RU" sz="1550" dirty="0" smtClean="0">
                <a:latin typeface="e-Ukraine Light" pitchFamily="50" charset="-52"/>
              </a:rPr>
              <a:t>Головне </a:t>
            </a:r>
            <a:r>
              <a:rPr lang="ru-RU" sz="1550" dirty="0" err="1" smtClean="0">
                <a:latin typeface="e-Ukraine Light" pitchFamily="50" charset="-52"/>
              </a:rPr>
              <a:t>управління</a:t>
            </a:r>
            <a:r>
              <a:rPr lang="ru-RU" sz="1550" dirty="0" smtClean="0">
                <a:latin typeface="e-Ukraine Light" pitchFamily="50" charset="-52"/>
              </a:rPr>
              <a:t> ДПС  у          м.</a:t>
            </a:r>
            <a:br>
              <a:rPr lang="ru-RU" sz="1550" dirty="0" smtClean="0">
                <a:latin typeface="e-Ukraine Light" pitchFamily="50" charset="-52"/>
              </a:rPr>
            </a:b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Києві</a:t>
            </a:r>
            <a:r>
              <a:rPr lang="ru-RU" sz="1550" dirty="0" smtClean="0">
                <a:latin typeface="e-Ukraine Light" pitchFamily="50" charset="-52"/>
              </a:rPr>
              <a:t>  </a:t>
            </a:r>
            <a:r>
              <a:rPr lang="ru-RU" sz="1550" dirty="0" err="1" smtClean="0">
                <a:latin typeface="e-Ukraine Light" pitchFamily="50" charset="-52"/>
              </a:rPr>
              <a:t>звертає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увагу</a:t>
            </a:r>
            <a:r>
              <a:rPr lang="ru-RU" sz="1550" dirty="0" smtClean="0">
                <a:latin typeface="e-Ukraine Light" pitchFamily="50" charset="-52"/>
              </a:rPr>
              <a:t>, </a:t>
            </a:r>
            <a:r>
              <a:rPr lang="ru-RU" sz="1550" dirty="0" err="1" smtClean="0">
                <a:latin typeface="e-Ukraine Light" pitchFamily="50" charset="-52"/>
              </a:rPr>
              <a:t>що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інвентаризація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кас</a:t>
            </a:r>
            <a:r>
              <a:rPr lang="ru-RU" sz="1550" dirty="0" smtClean="0">
                <a:latin typeface="e-Ukraine Light" pitchFamily="50" charset="-52"/>
              </a:rPr>
              <a:t> проводиться в/на </a:t>
            </a:r>
            <a:r>
              <a:rPr lang="ru-RU" sz="1550" dirty="0" err="1" smtClean="0">
                <a:latin typeface="e-Ukraine Light" pitchFamily="50" charset="-52"/>
              </a:rPr>
              <a:t>кожній</a:t>
            </a:r>
            <a:r>
              <a:rPr lang="ru-RU" sz="1550" dirty="0" smtClean="0">
                <a:latin typeface="e-Ukraine Light" pitchFamily="50" charset="-52"/>
              </a:rPr>
              <a:t>/кожному </a:t>
            </a:r>
            <a:r>
              <a:rPr lang="ru-RU" sz="1550" dirty="0" err="1" smtClean="0">
                <a:latin typeface="e-Ukraine Light" pitchFamily="50" charset="-52"/>
              </a:rPr>
              <a:t>установі</a:t>
            </a:r>
            <a:r>
              <a:rPr lang="ru-RU" sz="1550" dirty="0" smtClean="0">
                <a:latin typeface="e-Ukraine Light" pitchFamily="50" charset="-52"/>
              </a:rPr>
              <a:t>/</a:t>
            </a:r>
            <a:r>
              <a:rPr lang="ru-RU" sz="1550" dirty="0" err="1" smtClean="0">
                <a:latin typeface="e-Ukraine Light" pitchFamily="50" charset="-52"/>
              </a:rPr>
              <a:t>підприємстві</a:t>
            </a:r>
            <a:r>
              <a:rPr lang="ru-RU" sz="1550" dirty="0" smtClean="0">
                <a:latin typeface="e-Ukraine Light" pitchFamily="50" charset="-52"/>
              </a:rPr>
              <a:t> в строки, </a:t>
            </a:r>
            <a:r>
              <a:rPr lang="ru-RU" sz="1550" dirty="0" err="1" smtClean="0">
                <a:latin typeface="e-Ukraine Light" pitchFamily="50" charset="-52"/>
              </a:rPr>
              <a:t>установлені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керівником</a:t>
            </a:r>
            <a:r>
              <a:rPr lang="ru-RU" sz="1550" dirty="0" smtClean="0">
                <a:latin typeface="e-Ukraine Light" pitchFamily="50" charset="-52"/>
              </a:rPr>
              <a:t>, </a:t>
            </a:r>
            <a:r>
              <a:rPr lang="ru-RU" sz="1550" dirty="0" err="1" smtClean="0">
                <a:latin typeface="e-Ukraine Light" pitchFamily="50" charset="-52"/>
              </a:rPr>
              <a:t>з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перерахуванням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усієї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готівки</a:t>
            </a:r>
            <a:r>
              <a:rPr lang="ru-RU" sz="1550" dirty="0" smtClean="0">
                <a:latin typeface="e-Ukraine Light" pitchFamily="50" charset="-52"/>
              </a:rPr>
              <a:t> та </a:t>
            </a:r>
            <a:r>
              <a:rPr lang="ru-RU" sz="1550" dirty="0" err="1" smtClean="0">
                <a:latin typeface="e-Ukraine Light" pitchFamily="50" charset="-52"/>
              </a:rPr>
              <a:t>перевіркою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інших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цінностей</a:t>
            </a:r>
            <a:r>
              <a:rPr lang="ru-RU" sz="1550" dirty="0" smtClean="0">
                <a:latin typeface="e-Ukraine Light" pitchFamily="50" charset="-52"/>
              </a:rPr>
              <a:t>, </a:t>
            </a:r>
            <a:r>
              <a:rPr lang="ru-RU" sz="1550" dirty="0" err="1" smtClean="0">
                <a:latin typeface="e-Ukraine Light" pitchFamily="50" charset="-52"/>
              </a:rPr>
              <a:t>що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зберігаються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касі</a:t>
            </a:r>
            <a:r>
              <a:rPr lang="ru-RU" sz="155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550" dirty="0" smtClean="0">
                <a:latin typeface="e-Ukraine Light" pitchFamily="50" charset="-52"/>
              </a:rPr>
              <a:t>	</a:t>
            </a:r>
            <a:r>
              <a:rPr lang="ru-RU" sz="1550" dirty="0" err="1" smtClean="0">
                <a:latin typeface="e-Ukraine Light" pitchFamily="50" charset="-52"/>
              </a:rPr>
              <a:t>Залишок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готівки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касі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звіряється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даними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обліку</a:t>
            </a:r>
            <a:r>
              <a:rPr lang="ru-RU" sz="1550" dirty="0" smtClean="0">
                <a:latin typeface="e-Ukraine Light" pitchFamily="50" charset="-52"/>
              </a:rPr>
              <a:t> за книгами </a:t>
            </a:r>
            <a:r>
              <a:rPr lang="ru-RU" sz="1550" dirty="0" err="1" smtClean="0">
                <a:latin typeface="e-Ukraine Light" pitchFamily="50" charset="-52"/>
              </a:rPr>
              <a:t>обліку</a:t>
            </a:r>
            <a:r>
              <a:rPr lang="ru-RU" sz="1550" dirty="0" smtClean="0">
                <a:latin typeface="e-Ukraine Light" pitchFamily="50" charset="-52"/>
              </a:rPr>
              <a:t>. </a:t>
            </a:r>
            <a:r>
              <a:rPr lang="ru-RU" sz="1550" dirty="0" err="1" smtClean="0">
                <a:latin typeface="e-Ukraine Light" pitchFamily="50" charset="-52"/>
              </a:rPr>
              <a:t>Готівка</a:t>
            </a:r>
            <a:r>
              <a:rPr lang="ru-RU" sz="1550" dirty="0" smtClean="0">
                <a:latin typeface="e-Ukraine Light" pitchFamily="50" charset="-52"/>
              </a:rPr>
              <a:t>, </a:t>
            </a:r>
            <a:r>
              <a:rPr lang="ru-RU" sz="1550" dirty="0" err="1" smtClean="0">
                <a:latin typeface="e-Ukraine Light" pitchFamily="50" charset="-52"/>
              </a:rPr>
              <a:t>що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зберігається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касі</a:t>
            </a:r>
            <a:r>
              <a:rPr lang="ru-RU" sz="1550" dirty="0" smtClean="0">
                <a:latin typeface="e-Ukraine Light" pitchFamily="50" charset="-52"/>
              </a:rPr>
              <a:t>, </a:t>
            </a:r>
            <a:r>
              <a:rPr lang="ru-RU" sz="1550" dirty="0" err="1" smtClean="0">
                <a:latin typeface="e-Ukraine Light" pitchFamily="50" charset="-52"/>
              </a:rPr>
              <a:t>але</a:t>
            </a:r>
            <a:r>
              <a:rPr lang="ru-RU" sz="1550" dirty="0" smtClean="0">
                <a:latin typeface="e-Ukraine Light" pitchFamily="50" charset="-52"/>
              </a:rPr>
              <a:t> не </a:t>
            </a:r>
            <a:r>
              <a:rPr lang="ru-RU" sz="1550" dirty="0" err="1" smtClean="0">
                <a:latin typeface="e-Ukraine Light" pitchFamily="50" charset="-52"/>
              </a:rPr>
              <a:t>підтверджена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касовими</a:t>
            </a:r>
            <a:r>
              <a:rPr lang="ru-RU" sz="1550" dirty="0" smtClean="0">
                <a:latin typeface="e-Ukraine Light" pitchFamily="50" charset="-52"/>
              </a:rPr>
              <a:t> документами, </a:t>
            </a:r>
            <a:r>
              <a:rPr lang="ru-RU" sz="1550" dirty="0" err="1" smtClean="0">
                <a:latin typeface="e-Ukraine Light" pitchFamily="50" charset="-52"/>
              </a:rPr>
              <a:t>уважається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надлишком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готівки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касі</a:t>
            </a:r>
            <a:r>
              <a:rPr lang="ru-RU" sz="155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550" dirty="0" smtClean="0">
                <a:latin typeface="e-Ukraine Light" pitchFamily="50" charset="-52"/>
              </a:rPr>
              <a:t>У </a:t>
            </a:r>
            <a:r>
              <a:rPr lang="ru-RU" sz="1550" dirty="0" err="1" smtClean="0">
                <a:latin typeface="e-Ukraine Light" pitchFamily="50" charset="-52"/>
              </a:rPr>
              <a:t>разі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застосування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підприємством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у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розрахунках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реєстраторів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розрахункових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операцій</a:t>
            </a:r>
            <a:r>
              <a:rPr lang="ru-RU" sz="1550" dirty="0" smtClean="0">
                <a:latin typeface="e-Ukraine Light" pitchFamily="50" charset="-52"/>
              </a:rPr>
              <a:t> (</a:t>
            </a:r>
            <a:r>
              <a:rPr lang="ru-RU" sz="1550" dirty="0" err="1" smtClean="0">
                <a:latin typeface="e-Ukraine Light" pitchFamily="50" charset="-52"/>
              </a:rPr>
              <a:t>далі</a:t>
            </a:r>
            <a:r>
              <a:rPr lang="ru-RU" sz="1550" dirty="0" smtClean="0">
                <a:latin typeface="e-Ukraine Light" pitchFamily="50" charset="-52"/>
              </a:rPr>
              <a:t> – РРО) </a:t>
            </a:r>
            <a:r>
              <a:rPr lang="ru-RU" sz="1550" dirty="0" err="1" smtClean="0">
                <a:latin typeface="e-Ukraine Light" pitchFamily="50" charset="-52"/>
              </a:rPr>
              <a:t>звіряється</a:t>
            </a:r>
            <a:r>
              <a:rPr lang="ru-RU" sz="1550" dirty="0" smtClean="0">
                <a:latin typeface="e-Ukraine Light" pitchFamily="50" charset="-52"/>
              </a:rPr>
              <a:t> сума </a:t>
            </a:r>
            <a:r>
              <a:rPr lang="ru-RU" sz="1550" dirty="0" err="1" smtClean="0">
                <a:latin typeface="e-Ukraine Light" pitchFamily="50" charset="-52"/>
              </a:rPr>
              <a:t>наявної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готівки</a:t>
            </a:r>
            <a:r>
              <a:rPr lang="ru-RU" sz="1550" dirty="0" smtClean="0">
                <a:latin typeface="e-Ukraine Light" pitchFamily="50" charset="-52"/>
              </a:rPr>
              <a:t> на </a:t>
            </a:r>
            <a:r>
              <a:rPr lang="ru-RU" sz="1550" dirty="0" err="1" smtClean="0">
                <a:latin typeface="e-Ukraine Light" pitchFamily="50" charset="-52"/>
              </a:rPr>
              <a:t>місці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проведення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касиром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розрахунку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із</a:t>
            </a:r>
            <a:r>
              <a:rPr lang="ru-RU" sz="1550" dirty="0" smtClean="0">
                <a:latin typeface="e-Ukraine Light" pitchFamily="50" charset="-52"/>
              </a:rPr>
              <a:t> сумою, </a:t>
            </a:r>
            <a:r>
              <a:rPr lang="ru-RU" sz="1550" dirty="0" err="1" smtClean="0">
                <a:latin typeface="e-Ukraine Light" pitchFamily="50" charset="-52"/>
              </a:rPr>
              <a:t>зазначеною</a:t>
            </a:r>
            <a:r>
              <a:rPr lang="ru-RU" sz="1550" dirty="0" smtClean="0">
                <a:latin typeface="e-Ukraine Light" pitchFamily="50" charset="-52"/>
              </a:rPr>
              <a:t> у </a:t>
            </a:r>
            <a:r>
              <a:rPr lang="ru-RU" sz="1550" dirty="0" err="1" smtClean="0">
                <a:latin typeface="e-Ukraine Light" pitchFamily="50" charset="-52"/>
              </a:rPr>
              <a:t>звіті</a:t>
            </a:r>
            <a:r>
              <a:rPr lang="ru-RU" sz="1550" dirty="0" smtClean="0">
                <a:latin typeface="e-Ukraine Light" pitchFamily="50" charset="-52"/>
              </a:rPr>
              <a:t> РРО (у </a:t>
            </a:r>
            <a:r>
              <a:rPr lang="ru-RU" sz="1550" dirty="0" err="1" smtClean="0">
                <a:latin typeface="e-Ukraine Light" pitchFamily="50" charset="-52"/>
              </a:rPr>
              <a:t>розрахункових</a:t>
            </a:r>
            <a:r>
              <a:rPr lang="ru-RU" sz="1550" dirty="0" smtClean="0">
                <a:latin typeface="e-Ukraine Light" pitchFamily="50" charset="-52"/>
              </a:rPr>
              <a:t> книжках та </a:t>
            </a:r>
            <a:r>
              <a:rPr lang="ru-RU" sz="1550" dirty="0" err="1" smtClean="0">
                <a:latin typeface="e-Ukraine Light" pitchFamily="50" charset="-52"/>
              </a:rPr>
              <a:t>книзі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обліку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розрахункових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операцій</a:t>
            </a:r>
            <a:r>
              <a:rPr lang="ru-RU" sz="1550" dirty="0" smtClean="0">
                <a:latin typeface="e-Ukraine Light" pitchFamily="50" charset="-52"/>
              </a:rPr>
              <a:t>).</a:t>
            </a:r>
          </a:p>
          <a:p>
            <a:pPr algn="just" fontAlgn="base"/>
            <a:r>
              <a:rPr lang="ru-RU" sz="1550" dirty="0" smtClean="0">
                <a:latin typeface="e-Ukraine Light" pitchFamily="50" charset="-52"/>
              </a:rPr>
              <a:t>	У </a:t>
            </a:r>
            <a:r>
              <a:rPr lang="ru-RU" sz="1550" dirty="0" err="1" smtClean="0">
                <a:latin typeface="e-Ukraine Light" pitchFamily="50" charset="-52"/>
              </a:rPr>
              <a:t>разі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виявлення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під</a:t>
            </a:r>
            <a:r>
              <a:rPr lang="ru-RU" sz="1550" dirty="0" smtClean="0">
                <a:latin typeface="e-Ukraine Light" pitchFamily="50" charset="-52"/>
              </a:rPr>
              <a:t> час </a:t>
            </a:r>
            <a:r>
              <a:rPr lang="ru-RU" sz="1550" dirty="0" err="1" smtClean="0">
                <a:latin typeface="e-Ukraine Light" pitchFamily="50" charset="-52"/>
              </a:rPr>
              <a:t>інвентаризації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нестачі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або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надлишку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цінностей</a:t>
            </a:r>
            <a:r>
              <a:rPr lang="ru-RU" sz="1550" dirty="0" smtClean="0">
                <a:latin typeface="e-Ukraine Light" pitchFamily="50" charset="-52"/>
              </a:rPr>
              <a:t> у </a:t>
            </a:r>
            <a:r>
              <a:rPr lang="ru-RU" sz="1550" dirty="0" err="1" smtClean="0">
                <a:latin typeface="e-Ukraine Light" pitchFamily="50" charset="-52"/>
              </a:rPr>
              <a:t>касі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акті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зазначається</a:t>
            </a:r>
            <a:r>
              <a:rPr lang="ru-RU" sz="1550" dirty="0" smtClean="0">
                <a:latin typeface="e-Ukraine Light" pitchFamily="50" charset="-52"/>
              </a:rPr>
              <a:t> сума</a:t>
            </a:r>
            <a:endParaRPr lang="ru-RU" sz="1550" dirty="0" smtClean="0">
              <a:latin typeface="e-Ukraine Light" pitchFamily="50" charset="-52"/>
            </a:endParaRPr>
          </a:p>
          <a:p>
            <a:pPr algn="just"/>
            <a:endParaRPr lang="ru-RU" sz="15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29223" y="114300"/>
            <a:ext cx="439200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ru-RU" sz="1550" dirty="0" err="1" smtClean="0">
                <a:latin typeface="e-Ukraine Light" pitchFamily="50" charset="-52"/>
              </a:rPr>
              <a:t>нестачі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або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надлишку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з’ясовуються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обставини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їх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виникнення</a:t>
            </a:r>
            <a:r>
              <a:rPr lang="ru-RU" sz="155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550" dirty="0" smtClean="0">
                <a:latin typeface="e-Ukraine Light" pitchFamily="50" charset="-52"/>
              </a:rPr>
              <a:t>	Сума </a:t>
            </a:r>
            <a:r>
              <a:rPr lang="ru-RU" sz="1550" dirty="0" err="1" smtClean="0">
                <a:latin typeface="e-Ukraine Light" pitchFamily="50" charset="-52"/>
              </a:rPr>
              <a:t>нестачі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відшкодовується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відповідно</a:t>
            </a:r>
            <a:r>
              <a:rPr lang="ru-RU" sz="1550" dirty="0" smtClean="0">
                <a:latin typeface="e-Ukraine Light" pitchFamily="50" charset="-52"/>
              </a:rPr>
              <a:t> до </a:t>
            </a:r>
            <a:r>
              <a:rPr lang="ru-RU" sz="1550" dirty="0" err="1" smtClean="0">
                <a:latin typeface="e-Ukraine Light" pitchFamily="50" charset="-52"/>
              </a:rPr>
              <a:t>законодавства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України</a:t>
            </a:r>
            <a:r>
              <a:rPr lang="ru-RU" sz="1550" dirty="0" smtClean="0">
                <a:latin typeface="e-Ukraine Light" pitchFamily="50" charset="-52"/>
              </a:rPr>
              <a:t>, а </a:t>
            </a:r>
            <a:r>
              <a:rPr lang="ru-RU" sz="1550" dirty="0" err="1" smtClean="0">
                <a:latin typeface="e-Ukraine Light" pitchFamily="50" charset="-52"/>
              </a:rPr>
              <a:t>надлишок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оприбутковується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касі</a:t>
            </a:r>
            <a:r>
              <a:rPr lang="ru-RU" sz="1550" dirty="0" smtClean="0">
                <a:latin typeface="e-Ukraine Light" pitchFamily="50" charset="-52"/>
              </a:rPr>
              <a:t> та </a:t>
            </a:r>
            <a:r>
              <a:rPr lang="ru-RU" sz="1550" dirty="0" err="1" smtClean="0">
                <a:latin typeface="e-Ukraine Light" pitchFamily="50" charset="-52"/>
              </a:rPr>
              <a:t>зараховується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дохід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відповідної</a:t>
            </a:r>
            <a:r>
              <a:rPr lang="ru-RU" sz="1550" dirty="0" smtClean="0">
                <a:latin typeface="e-Ukraine Light" pitchFamily="50" charset="-52"/>
              </a:rPr>
              <a:t>/</a:t>
            </a:r>
            <a:r>
              <a:rPr lang="ru-RU" sz="1550" dirty="0" err="1" smtClean="0">
                <a:latin typeface="e-Ukraine Light" pitchFamily="50" charset="-52"/>
              </a:rPr>
              <a:t>відповідного</a:t>
            </a:r>
            <a:r>
              <a:rPr lang="ru-RU" sz="1550" dirty="0" smtClean="0">
                <a:latin typeface="e-Ukraine Light" pitchFamily="50" charset="-52"/>
              </a:rPr>
              <a:t> установи/</a:t>
            </a:r>
            <a:r>
              <a:rPr lang="ru-RU" sz="1550" dirty="0" err="1" smtClean="0">
                <a:latin typeface="e-Ukraine Light" pitchFamily="50" charset="-52"/>
              </a:rPr>
              <a:t>підприємства</a:t>
            </a:r>
            <a:r>
              <a:rPr lang="ru-RU" sz="1550" dirty="0" smtClean="0">
                <a:latin typeface="e-Ukraine Light" pitchFamily="50" charset="-52"/>
              </a:rPr>
              <a:t>.</a:t>
            </a:r>
          </a:p>
          <a:p>
            <a:pPr algn="just" fontAlgn="base"/>
            <a:endParaRPr lang="ru-RU" sz="1550" dirty="0" smtClean="0">
              <a:latin typeface="e-Ukraine Light" pitchFamily="50" charset="-52"/>
            </a:endParaRPr>
          </a:p>
          <a:p>
            <a:pPr algn="just" fontAlgn="base"/>
            <a:r>
              <a:rPr lang="ru-RU" sz="1550" dirty="0" smtClean="0">
                <a:latin typeface="e-Ukraine Light" pitchFamily="50" charset="-52"/>
              </a:rPr>
              <a:t>	</a:t>
            </a:r>
            <a:r>
              <a:rPr lang="ru-RU" sz="1550" dirty="0" err="1" smtClean="0">
                <a:latin typeface="e-Ukraine Light" pitchFamily="50" charset="-52"/>
              </a:rPr>
              <a:t>Довідково</a:t>
            </a:r>
            <a:r>
              <a:rPr lang="ru-RU" sz="1550" dirty="0" smtClean="0">
                <a:latin typeface="e-Ukraine Light" pitchFamily="50" charset="-52"/>
              </a:rPr>
              <a:t>: </a:t>
            </a:r>
            <a:r>
              <a:rPr lang="ru-RU" sz="1550" dirty="0" err="1" smtClean="0">
                <a:latin typeface="e-Ukraine Light" pitchFamily="50" charset="-52"/>
              </a:rPr>
              <a:t>згідно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</a:t>
            </a:r>
            <a:r>
              <a:rPr lang="ru-RU" sz="1550" dirty="0" smtClean="0">
                <a:latin typeface="e-Ukraine Light" pitchFamily="50" charset="-52"/>
              </a:rPr>
              <a:t> п. 46 </a:t>
            </a:r>
            <a:r>
              <a:rPr lang="ru-RU" sz="1550" dirty="0" err="1" smtClean="0">
                <a:latin typeface="e-Ukraine Light" pitchFamily="50" charset="-52"/>
              </a:rPr>
              <a:t>розд</a:t>
            </a:r>
            <a:r>
              <a:rPr lang="ru-RU" sz="1550" dirty="0" smtClean="0">
                <a:latin typeface="e-Ukraine Light" pitchFamily="50" charset="-52"/>
              </a:rPr>
              <a:t>. ІV </a:t>
            </a:r>
            <a:r>
              <a:rPr lang="ru-RU" sz="1550" dirty="0" err="1" smtClean="0">
                <a:latin typeface="e-Ukraine Light" pitchFamily="50" charset="-52"/>
              </a:rPr>
              <a:t>Положення</a:t>
            </a:r>
            <a:r>
              <a:rPr lang="ru-RU" sz="1550" dirty="0" smtClean="0">
                <a:latin typeface="e-Ukraine Light" pitchFamily="50" charset="-52"/>
              </a:rPr>
              <a:t> про </a:t>
            </a:r>
            <a:r>
              <a:rPr lang="ru-RU" sz="1550" dirty="0" err="1" smtClean="0">
                <a:latin typeface="e-Ukraine Light" pitchFamily="50" charset="-52"/>
              </a:rPr>
              <a:t>ведення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касових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операцій</a:t>
            </a:r>
            <a:r>
              <a:rPr lang="ru-RU" sz="1550" dirty="0" smtClean="0">
                <a:latin typeface="e-Ukraine Light" pitchFamily="50" charset="-52"/>
              </a:rPr>
              <a:t> у </a:t>
            </a:r>
            <a:r>
              <a:rPr lang="ru-RU" sz="1550" dirty="0" err="1" smtClean="0">
                <a:latin typeface="e-Ukraine Light" pitchFamily="50" charset="-52"/>
              </a:rPr>
              <a:t>національній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валюті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Україні</a:t>
            </a:r>
            <a:r>
              <a:rPr lang="ru-RU" sz="1550" dirty="0" smtClean="0">
                <a:latin typeface="e-Ukraine Light" pitchFamily="50" charset="-52"/>
              </a:rPr>
              <a:t>, </a:t>
            </a:r>
            <a:r>
              <a:rPr lang="ru-RU" sz="1550" dirty="0" err="1" smtClean="0">
                <a:latin typeface="e-Ukraine Light" pitchFamily="50" charset="-52"/>
              </a:rPr>
              <a:t>затвердженого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постановою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Правління</a:t>
            </a:r>
            <a:r>
              <a:rPr lang="ru-RU" sz="1550" dirty="0" smtClean="0">
                <a:latin typeface="e-Ukraine Light" pitchFamily="50" charset="-52"/>
              </a:rPr>
              <a:t>  </a:t>
            </a:r>
            <a:r>
              <a:rPr lang="ru-RU" sz="1550" dirty="0" err="1" smtClean="0">
                <a:latin typeface="e-Ukraine Light" pitchFamily="50" charset="-52"/>
              </a:rPr>
              <a:t>Національного</a:t>
            </a:r>
            <a:r>
              <a:rPr lang="ru-RU" sz="1550" dirty="0" smtClean="0">
                <a:latin typeface="e-Ukraine Light" pitchFamily="50" charset="-52"/>
              </a:rPr>
              <a:t>  банку  </a:t>
            </a:r>
            <a:r>
              <a:rPr lang="ru-RU" sz="1550" dirty="0" err="1" smtClean="0">
                <a:latin typeface="e-Ukraine Light" pitchFamily="50" charset="-52"/>
              </a:rPr>
              <a:t>України</a:t>
            </a:r>
            <a:r>
              <a:rPr lang="ru-RU" sz="1550" dirty="0" smtClean="0">
                <a:latin typeface="e-Ukraine Light" pitchFamily="50" charset="-52"/>
              </a:rPr>
              <a:t>  </a:t>
            </a:r>
            <a:r>
              <a:rPr lang="ru-RU" sz="1550" dirty="0" err="1" smtClean="0">
                <a:latin typeface="e-Ukraine Light" pitchFamily="50" charset="-52"/>
              </a:rPr>
              <a:t>від</a:t>
            </a:r>
            <a:r>
              <a:rPr lang="ru-RU" sz="1550" dirty="0" smtClean="0">
                <a:latin typeface="e-Ukraine Light" pitchFamily="50" charset="-52"/>
              </a:rPr>
              <a:t>  29 </a:t>
            </a:r>
            <a:r>
              <a:rPr lang="ru-RU" sz="1550" dirty="0" err="1" smtClean="0">
                <a:latin typeface="e-Ukraine Light" pitchFamily="50" charset="-52"/>
              </a:rPr>
              <a:t>грудня</a:t>
            </a:r>
            <a:r>
              <a:rPr lang="ru-RU" sz="1550" dirty="0" smtClean="0">
                <a:latin typeface="e-Ukraine Light" pitchFamily="50" charset="-52"/>
              </a:rPr>
              <a:t> 2017 року № 148 (</a:t>
            </a:r>
            <a:r>
              <a:rPr lang="ru-RU" sz="1550" dirty="0" err="1" smtClean="0">
                <a:latin typeface="e-Ukraine Light" pitchFamily="50" charset="-52"/>
              </a:rPr>
              <a:t>далі</a:t>
            </a:r>
            <a:r>
              <a:rPr lang="ru-RU" sz="1550" dirty="0" smtClean="0">
                <a:latin typeface="e-Ukraine Light" pitchFamily="50" charset="-52"/>
              </a:rPr>
              <a:t> – </a:t>
            </a:r>
            <a:r>
              <a:rPr lang="ru-RU" sz="1550" dirty="0" err="1" smtClean="0">
                <a:latin typeface="e-Ukraine Light" pitchFamily="50" charset="-52"/>
              </a:rPr>
              <a:t>Положення</a:t>
            </a:r>
            <a:r>
              <a:rPr lang="ru-RU" sz="1550" dirty="0" smtClean="0">
                <a:latin typeface="e-Ukraine Light" pitchFamily="50" charset="-52"/>
              </a:rPr>
              <a:t> № 148) установи/</a:t>
            </a:r>
            <a:r>
              <a:rPr lang="ru-RU" sz="1550" dirty="0" err="1" smtClean="0">
                <a:latin typeface="e-Ukraine Light" pitchFamily="50" charset="-52"/>
              </a:rPr>
              <a:t>підприємства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зобов’язані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проводити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інвентаризацію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каси</a:t>
            </a:r>
            <a:r>
              <a:rPr lang="ru-RU" sz="1550" dirty="0" smtClean="0">
                <a:latin typeface="e-Ukraine Light" pitchFamily="50" charset="-52"/>
              </a:rPr>
              <a:t>. </a:t>
            </a:r>
            <a:r>
              <a:rPr lang="ru-RU" sz="1550" dirty="0" err="1" smtClean="0">
                <a:latin typeface="e-Ukraine Light" pitchFamily="50" charset="-52"/>
              </a:rPr>
              <a:t>Матеріально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відповідальні</a:t>
            </a:r>
            <a:r>
              <a:rPr lang="ru-RU" sz="1550" dirty="0" smtClean="0">
                <a:latin typeface="e-Ukraine Light" pitchFamily="50" charset="-52"/>
              </a:rPr>
              <a:t> особи до початку </a:t>
            </a:r>
            <a:r>
              <a:rPr lang="ru-RU" sz="1550" dirty="0" err="1" smtClean="0">
                <a:latin typeface="e-Ukraine Light" pitchFamily="50" charset="-52"/>
              </a:rPr>
              <a:t>проведення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інвентаризації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дають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розписку</a:t>
            </a:r>
            <a:r>
              <a:rPr lang="ru-RU" sz="1550" dirty="0" smtClean="0">
                <a:latin typeface="e-Ukraine Light" pitchFamily="50" charset="-52"/>
              </a:rPr>
              <a:t>, форма </a:t>
            </a:r>
            <a:r>
              <a:rPr lang="ru-RU" sz="1550" dirty="0" err="1" smtClean="0">
                <a:latin typeface="e-Ukraine Light" pitchFamily="50" charset="-52"/>
              </a:rPr>
              <a:t>якої</a:t>
            </a:r>
            <a:r>
              <a:rPr lang="ru-RU" sz="1550" dirty="0" smtClean="0">
                <a:latin typeface="e-Ukraine Light" pitchFamily="50" charset="-52"/>
              </a:rPr>
              <a:t> </a:t>
            </a:r>
            <a:r>
              <a:rPr lang="ru-RU" sz="1550" dirty="0" err="1" smtClean="0">
                <a:latin typeface="e-Ukraine Light" pitchFamily="50" charset="-52"/>
              </a:rPr>
              <a:t>визначена</a:t>
            </a:r>
            <a:r>
              <a:rPr lang="ru-RU" sz="1550" dirty="0" smtClean="0">
                <a:latin typeface="e-Ukraine Light" pitchFamily="50" charset="-52"/>
              </a:rPr>
              <a:t> в </a:t>
            </a:r>
            <a:r>
              <a:rPr lang="ru-RU" sz="1550" dirty="0" err="1" smtClean="0">
                <a:latin typeface="e-Ukraine Light" pitchFamily="50" charset="-52"/>
              </a:rPr>
              <a:t>додатку</a:t>
            </a:r>
            <a:r>
              <a:rPr lang="ru-RU" sz="1550" dirty="0" smtClean="0">
                <a:latin typeface="e-Ukraine Light" pitchFamily="50" charset="-52"/>
              </a:rPr>
              <a:t> 7 до </a:t>
            </a:r>
            <a:r>
              <a:rPr lang="ru-RU" sz="1550" dirty="0" err="1" smtClean="0">
                <a:latin typeface="e-Ukraine Light" pitchFamily="50" charset="-52"/>
              </a:rPr>
              <a:t>Положення</a:t>
            </a:r>
            <a:r>
              <a:rPr lang="ru-RU" sz="1550" dirty="0" smtClean="0">
                <a:latin typeface="e-Ukraine Light" pitchFamily="50" charset="-52"/>
              </a:rPr>
              <a:t> № 148.</a:t>
            </a:r>
            <a:endParaRPr lang="ru-RU" sz="155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1262</TotalTime>
  <Words>122</Words>
  <Application>Microsoft Office PowerPoint</Application>
  <PresentationFormat>Лист A4 (210x297 мм)</PresentationFormat>
  <Paragraphs>28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172</cp:revision>
  <dcterms:created xsi:type="dcterms:W3CDTF">2021-05-27T05:23:05Z</dcterms:created>
  <dcterms:modified xsi:type="dcterms:W3CDTF">2021-12-14T09:22:07Z</dcterms:modified>
</cp:coreProperties>
</file>