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906000" cy="6858000" type="A4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A87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12" autoAdjust="0"/>
    <p:restoredTop sz="94660"/>
  </p:normalViewPr>
  <p:slideViewPr>
    <p:cSldViewPr snapToGrid="0">
      <p:cViewPr>
        <p:scale>
          <a:sx n="100" d="100"/>
          <a:sy n="100" d="100"/>
        </p:scale>
        <p:origin x="-2088" y="-45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16.12.2021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00837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16.12.2021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19468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16.12.2021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22444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16.12.2021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87806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16.12.2021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10265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16.12.2021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28008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16.12.2021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59363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16.12.2021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28486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16.12.2021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47845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16.12.2021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95185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16.12.2021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10861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5A8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CE06E-CD33-4E8D-BB2D-3C537C4FAFB6}" type="datetimeFigureOut">
              <a:rPr lang="ru-RU" smtClean="0"/>
              <a:pPr/>
              <a:t>16.12.2021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78233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B2AE1F56-FA4C-456D-AD17-F597535BE98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8247" y="0"/>
            <a:ext cx="4877753" cy="6858000"/>
          </a:xfrm>
          <a:prstGeom prst="rect">
            <a:avLst/>
          </a:prstGeom>
        </p:spPr>
      </p:pic>
      <p:sp>
        <p:nvSpPr>
          <p:cNvPr id="11" name="Rectangle 6">
            <a:extLst>
              <a:ext uri="{FF2B5EF4-FFF2-40B4-BE49-F238E27FC236}">
                <a16:creationId xmlns="" xmlns:a16="http://schemas.microsoft.com/office/drawing/2014/main" id="{AAE0BDE6-D7B9-4FD3-A01F-F489C68E00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762125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pSp>
        <p:nvGrpSpPr>
          <p:cNvPr id="18" name="Группа 17">
            <a:extLst>
              <a:ext uri="{FF2B5EF4-FFF2-40B4-BE49-F238E27FC236}">
                <a16:creationId xmlns="" xmlns:a16="http://schemas.microsoft.com/office/drawing/2014/main" id="{5B1F3CBD-8D08-499F-BE54-1DF3C9FE8E21}"/>
              </a:ext>
            </a:extLst>
          </p:cNvPr>
          <p:cNvGrpSpPr/>
          <p:nvPr/>
        </p:nvGrpSpPr>
        <p:grpSpPr>
          <a:xfrm>
            <a:off x="106282" y="114300"/>
            <a:ext cx="4820999" cy="6743700"/>
            <a:chOff x="64808" y="106681"/>
            <a:chExt cx="4811442" cy="6743700"/>
          </a:xfrm>
        </p:grpSpPr>
        <p:grpSp>
          <p:nvGrpSpPr>
            <p:cNvPr id="9" name="Группа 8">
              <a:extLst>
                <a:ext uri="{FF2B5EF4-FFF2-40B4-BE49-F238E27FC236}">
                  <a16:creationId xmlns="" xmlns:a16="http://schemas.microsoft.com/office/drawing/2014/main" id="{4A6F6DA5-6ACE-429E-B52A-AC44102F0184}"/>
                </a:ext>
              </a:extLst>
            </p:cNvPr>
            <p:cNvGrpSpPr/>
            <p:nvPr/>
          </p:nvGrpSpPr>
          <p:grpSpPr>
            <a:xfrm>
              <a:off x="64808" y="106681"/>
              <a:ext cx="4793934" cy="6743700"/>
              <a:chOff x="64808" y="106681"/>
              <a:chExt cx="4793934" cy="6743700"/>
            </a:xfrm>
          </p:grpSpPr>
          <p:sp>
            <p:nvSpPr>
              <p:cNvPr id="7" name="Прямоугольник 6">
                <a:extLst>
                  <a:ext uri="{FF2B5EF4-FFF2-40B4-BE49-F238E27FC236}">
                    <a16:creationId xmlns="" xmlns:a16="http://schemas.microsoft.com/office/drawing/2014/main" id="{09A0A77F-376C-47B9-BB79-353299E74E74}"/>
                  </a:ext>
                </a:extLst>
              </p:cNvPr>
              <p:cNvSpPr/>
              <p:nvPr/>
            </p:nvSpPr>
            <p:spPr>
              <a:xfrm>
                <a:off x="64808" y="106681"/>
                <a:ext cx="4793934" cy="65913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8" name="Овал 7">
                <a:extLst>
                  <a:ext uri="{FF2B5EF4-FFF2-40B4-BE49-F238E27FC236}">
                    <a16:creationId xmlns="" xmlns:a16="http://schemas.microsoft.com/office/drawing/2014/main" id="{DCA030F4-92F2-48AB-8BB4-77C584043B72}"/>
                  </a:ext>
                </a:extLst>
              </p:cNvPr>
              <p:cNvSpPr/>
              <p:nvPr/>
            </p:nvSpPr>
            <p:spPr>
              <a:xfrm>
                <a:off x="2328387" y="6545581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25A87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uk-UA" sz="1100" dirty="0" smtClean="0">
                    <a:solidFill>
                      <a:srgbClr val="25A872"/>
                    </a:solidFill>
                    <a:latin typeface="e-Ukraine" panose="00000500000000000000" pitchFamily="50" charset="-52"/>
                  </a:rPr>
                  <a:t>3</a:t>
                </a:r>
                <a:endParaRPr lang="ru-RU" sz="1400" dirty="0">
                  <a:solidFill>
                    <a:srgbClr val="25A872"/>
                  </a:solidFill>
                  <a:latin typeface="e-Ukraine" panose="00000500000000000000" pitchFamily="50" charset="-52"/>
                </a:endParaRPr>
              </a:p>
            </p:txBody>
          </p:sp>
        </p:grpSp>
        <p:pic>
          <p:nvPicPr>
            <p:cNvPr id="4100" name="Рисунок 10" descr="https://chart.googleapis.com/chart?cht=qr&amp;chl=https%3A%2F%2Ft.me%2FinfoTAXbot&amp;chld=L|0&amp;chs=150">
              <a:extLst>
                <a:ext uri="{FF2B5EF4-FFF2-40B4-BE49-F238E27FC236}">
                  <a16:creationId xmlns="" xmlns:a16="http://schemas.microsoft.com/office/drawing/2014/main" id="{C10BBAFE-2D79-49E5-868B-A0FDCC9F8BD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89161" y="1990344"/>
              <a:ext cx="1304925" cy="1304925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9" name="Рисунок 1" descr="https://chart.googleapis.com/chart?cht=qr&amp;chl=https%3A%2F%2Ft.me%2Ftax_gov_ua&amp;chld=L|0&amp;chs=150">
              <a:extLst>
                <a:ext uri="{FF2B5EF4-FFF2-40B4-BE49-F238E27FC236}">
                  <a16:creationId xmlns="" xmlns:a16="http://schemas.microsoft.com/office/drawing/2014/main" id="{AB68234D-4D6E-4D60-B461-52334D70C22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3465338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8" name="Рисунок 7" descr="https://chart.googleapis.com/chart?cht=qr&amp;chl=https%3A%2F%2Fwww.youtube.com%2FTaxUkraine&amp;chld=L|0&amp;chs=150">
              <a:extLst>
                <a:ext uri="{FF2B5EF4-FFF2-40B4-BE49-F238E27FC236}">
                  <a16:creationId xmlns="" xmlns:a16="http://schemas.microsoft.com/office/drawing/2014/main" id="{B988640C-7F4D-43BB-8D2B-B0AB4B4AD40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4329384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7" name="Рисунок 13" descr="https://chart.googleapis.com/chart?cht=qr&amp;chl=https%3A%2F%2Fwww.facebook.com%2FTaxUkraine%2F&amp;chld=L|0&amp;chs=150">
              <a:extLst>
                <a:ext uri="{FF2B5EF4-FFF2-40B4-BE49-F238E27FC236}">
                  <a16:creationId xmlns="" xmlns:a16="http://schemas.microsoft.com/office/drawing/2014/main" id="{48F62E71-1AA9-48BD-99B8-0430C4FAB90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5193430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Rectangle 5">
              <a:extLst>
                <a:ext uri="{FF2B5EF4-FFF2-40B4-BE49-F238E27FC236}">
                  <a16:creationId xmlns="" xmlns:a16="http://schemas.microsoft.com/office/drawing/2014/main" id="{5E53E4E3-62F3-4903-B665-45BF57FD77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316" y="203687"/>
              <a:ext cx="4793934" cy="1754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Друзі, підписуйтеся на офіційні сторінки Державної податкової служби України у соціальних мережах, де ви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зможе</a:t>
              </a:r>
              <a:r>
                <a:rPr lang="uk-UA" altLang="ru-RU" sz="1200" dirty="0" smtClean="0">
                  <a:solidFill>
                    <a:srgbClr val="333333"/>
                  </a:solidFill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те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переглянути новини, актуальні роз'яснення податкових новацій, а також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інфографіки,</a:t>
              </a:r>
              <a:r>
                <a:rPr kumimoji="0" lang="uk-UA" altLang="ru-RU" sz="1200" b="0" i="0" u="none" strike="noStrike" cap="none" normalizeH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коментарі керівництва,</a:t>
              </a:r>
              <a:r>
                <a:rPr kumimoji="0" lang="uk-UA" altLang="ru-RU" sz="1200" b="0" i="0" u="none" strike="noStrike" cap="none" normalizeH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фахівців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служби! Буде корисно та цікаво!</a:t>
              </a: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Спілкуйтеся з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податковою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службою дистанційно за допомогою сервісу  «InfoTAX»:</a:t>
              </a: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2" name="Rectangle 7">
              <a:extLst>
                <a:ext uri="{FF2B5EF4-FFF2-40B4-BE49-F238E27FC236}">
                  <a16:creationId xmlns="" xmlns:a16="http://schemas.microsoft.com/office/drawing/2014/main" id="{7BCFA5DF-C4AC-4DCE-AA03-DBDC47E12D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3500673"/>
              <a:ext cx="2077686" cy="800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канал ДПС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Telegram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 </a:t>
              </a:r>
              <a:endParaRPr kumimoji="0" lang="ru-RU" altLang="ru-RU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3" name="Rectangle 8">
              <a:extLst>
                <a:ext uri="{FF2B5EF4-FFF2-40B4-BE49-F238E27FC236}">
                  <a16:creationId xmlns="" xmlns:a16="http://schemas.microsoft.com/office/drawing/2014/main" id="{911FB1A9-ED1C-4532-A3E7-013A57BBC1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4465058"/>
              <a:ext cx="271059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сторінка на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Youtube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 каналі ДПС </a:t>
              </a: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4" name="Rectangle 9">
              <a:extLst>
                <a:ext uri="{FF2B5EF4-FFF2-40B4-BE49-F238E27FC236}">
                  <a16:creationId xmlns="" xmlns:a16="http://schemas.microsoft.com/office/drawing/2014/main" id="{D4E2B7F5-5D62-456B-A005-E3F8F8A4BC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5273743"/>
              <a:ext cx="271059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4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сторінка 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ДПС на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Fac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е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book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</a:t>
              </a:r>
              <a:endParaRPr kumimoji="0" lang="uk-UA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5" name="Прямоугольник 14">
              <a:extLst>
                <a:ext uri="{FF2B5EF4-FFF2-40B4-BE49-F238E27FC236}">
                  <a16:creationId xmlns="" xmlns:a16="http://schemas.microsoft.com/office/drawing/2014/main" id="{14F01F8F-7640-48D6-B1C7-915AD6E76DDF}"/>
                </a:ext>
              </a:extLst>
            </p:cNvPr>
            <p:cNvSpPr/>
            <p:nvPr/>
          </p:nvSpPr>
          <p:spPr>
            <a:xfrm>
              <a:off x="82316" y="6057476"/>
              <a:ext cx="4793934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Офіційний веб-портал  Державної </a:t>
              </a:r>
              <a:r>
                <a:rPr lang="uk-UA" sz="800" b="1" spc="-20" dirty="0" err="1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податков</a:t>
              </a:r>
              <a:r>
                <a:rPr lang="en-US" sz="800" b="1" spc="-20" dirty="0" err="1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ої</a:t>
              </a: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  служби України: </a:t>
              </a:r>
              <a:r>
                <a:rPr lang="en-US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tax</a:t>
              </a:r>
              <a:r>
                <a:rPr lang="uk-UA" sz="800" u="sng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.</a:t>
              </a:r>
              <a:r>
                <a:rPr lang="uk-UA" sz="800" b="1" u="sng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gov.ua</a:t>
              </a:r>
              <a:endParaRPr lang="ru-RU" sz="3600" b="1" dirty="0">
                <a:latin typeface="e-Ukraine" panose="00000500000000000000" pitchFamily="50" charset="-52"/>
                <a:ea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Інформаційно-довідковий департамент ДПС: </a:t>
              </a:r>
              <a:r>
                <a:rPr lang="uk-UA" sz="800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0-800-501-007</a:t>
              </a:r>
              <a:endParaRPr lang="ru-RU" sz="3200" dirty="0">
                <a:effectLst/>
                <a:latin typeface="e-Ukraine" panose="000005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7" name="Прямая соединительная линия 16">
              <a:extLst>
                <a:ext uri="{FF2B5EF4-FFF2-40B4-BE49-F238E27FC236}">
                  <a16:creationId xmlns="" xmlns:a16="http://schemas.microsoft.com/office/drawing/2014/main" id="{BC9780A8-D912-46DD-A0E0-2400220A2B6E}"/>
                </a:ext>
              </a:extLst>
            </p:cNvPr>
            <p:cNvCxnSpPr/>
            <p:nvPr/>
          </p:nvCxnSpPr>
          <p:spPr>
            <a:xfrm>
              <a:off x="228600" y="6010275"/>
              <a:ext cx="4557713" cy="0"/>
            </a:xfrm>
            <a:prstGeom prst="line">
              <a:avLst/>
            </a:prstGeom>
            <a:ln w="28575">
              <a:solidFill>
                <a:srgbClr val="25A87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743575" y="660648"/>
            <a:ext cx="3600000" cy="250068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endParaRPr lang="ru-RU" sz="1600" b="1" dirty="0" smtClean="0">
              <a:latin typeface="e-Ukraine" pitchFamily="2" charset="-52"/>
            </a:endParaRPr>
          </a:p>
          <a:p>
            <a:pPr algn="ctr"/>
            <a:endParaRPr lang="ru-RU" sz="1600" b="1" dirty="0" smtClean="0">
              <a:latin typeface="e-Ukraine" pitchFamily="2" charset="-52"/>
            </a:endParaRPr>
          </a:p>
          <a:p>
            <a:pPr algn="ctr" fontAlgn="base"/>
            <a:r>
              <a:rPr lang="ru-RU" sz="1200" b="1" dirty="0" smtClean="0">
                <a:latin typeface="e-Ukraine Light" pitchFamily="50" charset="-52"/>
              </a:rPr>
              <a:t>З </a:t>
            </a:r>
            <a:r>
              <a:rPr lang="ru-RU" sz="1200" b="1" dirty="0" err="1" smtClean="0">
                <a:latin typeface="e-Ukraine Light" pitchFamily="50" charset="-52"/>
              </a:rPr>
              <a:t>якого</a:t>
            </a:r>
            <a:r>
              <a:rPr lang="ru-RU" sz="1200" b="1" dirty="0" smtClean="0">
                <a:latin typeface="e-Ukraine Light" pitchFamily="50" charset="-52"/>
              </a:rPr>
              <a:t> </a:t>
            </a:r>
            <a:r>
              <a:rPr lang="ru-RU" sz="1200" b="1" dirty="0" err="1" smtClean="0">
                <a:latin typeface="e-Ukraine Light" pitchFamily="50" charset="-52"/>
              </a:rPr>
              <a:t>звітного</a:t>
            </a:r>
            <a:r>
              <a:rPr lang="ru-RU" sz="1200" b="1" dirty="0" smtClean="0">
                <a:latin typeface="e-Ukraine Light" pitchFamily="50" charset="-52"/>
              </a:rPr>
              <a:t> </a:t>
            </a:r>
            <a:r>
              <a:rPr lang="ru-RU" sz="1200" b="1" dirty="0" err="1" smtClean="0">
                <a:latin typeface="e-Ukraine Light" pitchFamily="50" charset="-52"/>
              </a:rPr>
              <a:t>періоду</a:t>
            </a:r>
            <a:r>
              <a:rPr lang="ru-RU" sz="1200" b="1" dirty="0" smtClean="0">
                <a:latin typeface="e-Ukraine Light" pitchFamily="50" charset="-52"/>
              </a:rPr>
              <a:t> ФОП – </a:t>
            </a:r>
            <a:r>
              <a:rPr lang="ru-RU" sz="1200" b="1" dirty="0" err="1" smtClean="0">
                <a:latin typeface="e-Ukraine Light" pitchFamily="50" charset="-52"/>
              </a:rPr>
              <a:t>платник</a:t>
            </a:r>
            <a:r>
              <a:rPr lang="ru-RU" sz="1200" b="1" dirty="0" smtClean="0">
                <a:latin typeface="e-Ukraine Light" pitchFamily="50" charset="-52"/>
              </a:rPr>
              <a:t> </a:t>
            </a:r>
            <a:r>
              <a:rPr lang="ru-RU" sz="1200" b="1" dirty="0" err="1" smtClean="0">
                <a:latin typeface="e-Ukraine Light" pitchFamily="50" charset="-52"/>
              </a:rPr>
              <a:t>єдиного</a:t>
            </a:r>
            <a:r>
              <a:rPr lang="ru-RU" sz="1200" b="1" dirty="0" smtClean="0">
                <a:latin typeface="e-Ukraine Light" pitchFamily="50" charset="-52"/>
              </a:rPr>
              <a:t> </a:t>
            </a:r>
            <a:r>
              <a:rPr lang="ru-RU" sz="1200" b="1" dirty="0" err="1" smtClean="0">
                <a:latin typeface="e-Ukraine Light" pitchFamily="50" charset="-52"/>
              </a:rPr>
              <a:t>податку</a:t>
            </a:r>
            <a:r>
              <a:rPr lang="ru-RU" sz="1200" b="1" dirty="0" smtClean="0">
                <a:latin typeface="e-Ukraine Light" pitchFamily="50" charset="-52"/>
              </a:rPr>
              <a:t> І </a:t>
            </a:r>
            <a:r>
              <a:rPr lang="ru-RU" sz="1200" b="1" dirty="0" err="1" smtClean="0">
                <a:latin typeface="e-Ukraine Light" pitchFamily="50" charset="-52"/>
              </a:rPr>
              <a:t>або</a:t>
            </a:r>
            <a:r>
              <a:rPr lang="ru-RU" sz="1200" b="1" dirty="0" smtClean="0">
                <a:latin typeface="e-Ukraine Light" pitchFamily="50" charset="-52"/>
              </a:rPr>
              <a:t> ІІ </a:t>
            </a:r>
            <a:r>
              <a:rPr lang="ru-RU" sz="1200" b="1" dirty="0" err="1" smtClean="0">
                <a:latin typeface="e-Ukraine Light" pitchFamily="50" charset="-52"/>
              </a:rPr>
              <a:t>групи</a:t>
            </a:r>
            <a:r>
              <a:rPr lang="ru-RU" sz="1200" b="1" dirty="0" smtClean="0">
                <a:latin typeface="e-Ukraine Light" pitchFamily="50" charset="-52"/>
              </a:rPr>
              <a:t> повинен </a:t>
            </a:r>
            <a:r>
              <a:rPr lang="ru-RU" sz="1200" b="1" dirty="0" err="1" smtClean="0">
                <a:latin typeface="e-Ukraine Light" pitchFamily="50" charset="-52"/>
              </a:rPr>
              <a:t>сплачувати</a:t>
            </a:r>
            <a:r>
              <a:rPr lang="ru-RU" sz="1200" b="1" dirty="0" smtClean="0">
                <a:latin typeface="e-Ukraine Light" pitchFamily="50" charset="-52"/>
              </a:rPr>
              <a:t> </a:t>
            </a:r>
            <a:r>
              <a:rPr lang="ru-RU" sz="1200" b="1" dirty="0" err="1" smtClean="0">
                <a:latin typeface="e-Ukraine Light" pitchFamily="50" charset="-52"/>
              </a:rPr>
              <a:t>єдиний</a:t>
            </a:r>
            <a:r>
              <a:rPr lang="ru-RU" sz="1200" b="1" dirty="0" smtClean="0">
                <a:latin typeface="e-Ukraine Light" pitchFamily="50" charset="-52"/>
              </a:rPr>
              <a:t> </a:t>
            </a:r>
            <a:r>
              <a:rPr lang="ru-RU" sz="1200" b="1" dirty="0" err="1" smtClean="0">
                <a:latin typeface="e-Ukraine Light" pitchFamily="50" charset="-52"/>
              </a:rPr>
              <a:t>податок</a:t>
            </a:r>
            <a:r>
              <a:rPr lang="ru-RU" sz="1200" b="1" dirty="0" smtClean="0">
                <a:latin typeface="e-Ukraine Light" pitchFamily="50" charset="-52"/>
              </a:rPr>
              <a:t> за новою ставкою у </a:t>
            </a:r>
            <a:r>
              <a:rPr lang="ru-RU" sz="1200" b="1" dirty="0" err="1" smtClean="0">
                <a:latin typeface="e-Ukraine Light" pitchFamily="50" charset="-52"/>
              </a:rPr>
              <a:t>разі</a:t>
            </a:r>
            <a:r>
              <a:rPr lang="ru-RU" sz="1200" b="1" dirty="0" smtClean="0">
                <a:latin typeface="e-Ukraine Light" pitchFamily="50" charset="-52"/>
              </a:rPr>
              <a:t> </a:t>
            </a:r>
            <a:r>
              <a:rPr lang="ru-RU" sz="1200" b="1" dirty="0" err="1" smtClean="0">
                <a:latin typeface="e-Ukraine Light" pitchFamily="50" charset="-52"/>
              </a:rPr>
              <a:t>зміни</a:t>
            </a:r>
            <a:r>
              <a:rPr lang="ru-RU" sz="1200" b="1" dirty="0" smtClean="0">
                <a:latin typeface="e-Ukraine Light" pitchFamily="50" charset="-52"/>
              </a:rPr>
              <a:t> </a:t>
            </a:r>
            <a:r>
              <a:rPr lang="ru-RU" sz="1200" b="1" dirty="0" err="1" smtClean="0">
                <a:latin typeface="e-Ukraine Light" pitchFamily="50" charset="-52"/>
              </a:rPr>
              <a:t>місця</a:t>
            </a:r>
            <a:r>
              <a:rPr lang="ru-RU" sz="1200" b="1" dirty="0" smtClean="0">
                <a:latin typeface="e-Ukraine Light" pitchFamily="50" charset="-52"/>
              </a:rPr>
              <a:t> </a:t>
            </a:r>
            <a:r>
              <a:rPr lang="ru-RU" sz="1200" b="1" dirty="0" err="1" smtClean="0">
                <a:latin typeface="e-Ukraine Light" pitchFamily="50" charset="-52"/>
              </a:rPr>
              <a:t>провадження</a:t>
            </a:r>
            <a:r>
              <a:rPr lang="ru-RU" sz="1200" b="1" dirty="0" smtClean="0">
                <a:latin typeface="e-Ukraine Light" pitchFamily="50" charset="-52"/>
              </a:rPr>
              <a:t> </a:t>
            </a:r>
            <a:r>
              <a:rPr lang="ru-RU" sz="1200" b="1" dirty="0" err="1" smtClean="0">
                <a:latin typeface="e-Ukraine Light" pitchFamily="50" charset="-52"/>
              </a:rPr>
              <a:t>господарської</a:t>
            </a:r>
            <a:r>
              <a:rPr lang="ru-RU" sz="1200" b="1" dirty="0" smtClean="0">
                <a:latin typeface="e-Ukraine Light" pitchFamily="50" charset="-52"/>
              </a:rPr>
              <a:t> </a:t>
            </a:r>
            <a:r>
              <a:rPr lang="ru-RU" sz="1200" b="1" dirty="0" err="1" smtClean="0">
                <a:latin typeface="e-Ukraine Light" pitchFamily="50" charset="-52"/>
              </a:rPr>
              <a:t>діяльності</a:t>
            </a:r>
            <a:r>
              <a:rPr lang="ru-RU" sz="1200" b="1" dirty="0" smtClean="0">
                <a:latin typeface="e-Ukraine Light" pitchFamily="50" charset="-52"/>
              </a:rPr>
              <a:t> та/</a:t>
            </a:r>
            <a:r>
              <a:rPr lang="ru-RU" sz="1200" b="1" dirty="0" err="1" smtClean="0">
                <a:latin typeface="e-Ukraine Light" pitchFamily="50" charset="-52"/>
              </a:rPr>
              <a:t>або</a:t>
            </a:r>
            <a:r>
              <a:rPr lang="ru-RU" sz="1200" b="1" dirty="0" smtClean="0">
                <a:latin typeface="e-Ukraine Light" pitchFamily="50" charset="-52"/>
              </a:rPr>
              <a:t> </a:t>
            </a:r>
            <a:r>
              <a:rPr lang="ru-RU" sz="1200" b="1" dirty="0" err="1" smtClean="0">
                <a:latin typeface="e-Ukraine Light" pitchFamily="50" charset="-52"/>
              </a:rPr>
              <a:t>видів</a:t>
            </a:r>
            <a:r>
              <a:rPr lang="ru-RU" sz="1200" b="1" dirty="0" smtClean="0">
                <a:latin typeface="e-Ukraine Light" pitchFamily="50" charset="-52"/>
              </a:rPr>
              <a:t> </a:t>
            </a:r>
            <a:r>
              <a:rPr lang="ru-RU" sz="1200" b="1" dirty="0" err="1" smtClean="0">
                <a:latin typeface="e-Ukraine Light" pitchFamily="50" charset="-52"/>
              </a:rPr>
              <a:t>господарської</a:t>
            </a:r>
            <a:r>
              <a:rPr lang="ru-RU" sz="1200" b="1" dirty="0" smtClean="0">
                <a:latin typeface="e-Ukraine Light" pitchFamily="50" charset="-52"/>
              </a:rPr>
              <a:t> </a:t>
            </a:r>
            <a:r>
              <a:rPr lang="ru-RU" sz="1200" b="1" dirty="0" err="1" smtClean="0">
                <a:latin typeface="e-Ukraine Light" pitchFamily="50" charset="-52"/>
              </a:rPr>
              <a:t>діяльності</a:t>
            </a:r>
            <a:r>
              <a:rPr lang="ru-RU" sz="1200" b="1" dirty="0" smtClean="0">
                <a:latin typeface="e-Ukraine Light" pitchFamily="50" charset="-52"/>
              </a:rPr>
              <a:t>?</a:t>
            </a:r>
          </a:p>
          <a:p>
            <a:pPr algn="ctr"/>
            <a:endParaRPr lang="uk-UA" sz="1400" b="1" dirty="0" smtClean="0">
              <a:latin typeface="e-Ukraine" pitchFamily="2" charset="-52"/>
            </a:endParaRPr>
          </a:p>
          <a:p>
            <a:pPr algn="ctr"/>
            <a:endParaRPr lang="uk-UA" sz="1600" b="1" dirty="0" smtClean="0">
              <a:latin typeface="e-Ukraine" pitchFamily="2" charset="-52"/>
            </a:endParaRPr>
          </a:p>
          <a:p>
            <a:pPr algn="ctr"/>
            <a:endParaRPr lang="uk-UA" sz="1050" b="1" dirty="0">
              <a:latin typeface="e-Ukraine" pitchFamily="2" charset="-52"/>
            </a:endParaRPr>
          </a:p>
        </p:txBody>
      </p: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5048251" y="6461285"/>
            <a:ext cx="962024" cy="21544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80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e-Ukraine Light" pitchFamily="50" charset="-52"/>
                <a:ea typeface="Times New Roman" pitchFamily="18" charset="0"/>
                <a:cs typeface="Times New Roman" pitchFamily="18" charset="0"/>
              </a:rPr>
              <a:t>Грудень 2021</a:t>
            </a:r>
            <a:endParaRPr kumimoji="0" lang="uk-UA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-Ukraine Light" pitchFamily="50" charset="-52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029325" y="180977"/>
            <a:ext cx="31242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uk-UA" sz="1000" dirty="0" smtClean="0">
                <a:latin typeface="e-Ukraine Light" pitchFamily="50" charset="-52"/>
                <a:cs typeface="Arial" pitchFamily="34" charset="0"/>
              </a:rPr>
              <a:t>Головне </a:t>
            </a:r>
            <a:r>
              <a:rPr lang="uk-UA" sz="1050" dirty="0" smtClean="0">
                <a:latin typeface="e-Ukraine Light" pitchFamily="50" charset="-52"/>
                <a:cs typeface="Arial" pitchFamily="34" charset="0"/>
              </a:rPr>
              <a:t>управління</a:t>
            </a:r>
            <a:r>
              <a:rPr lang="uk-UA" sz="1000" dirty="0" smtClean="0">
                <a:latin typeface="e-Ukraine Light" pitchFamily="50" charset="-52"/>
                <a:cs typeface="Arial" pitchFamily="34" charset="0"/>
              </a:rPr>
              <a:t> ДПС у м. Києві </a:t>
            </a:r>
          </a:p>
        </p:txBody>
      </p:sp>
    </p:spTree>
    <p:extLst>
      <p:ext uri="{BB962C8B-B14F-4D97-AF65-F5344CB8AC3E}">
        <p14:creationId xmlns="" xmlns:p14="http://schemas.microsoft.com/office/powerpoint/2010/main" val="3382142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="" xmlns:a16="http://schemas.microsoft.com/office/drawing/2014/main" id="{77BE1E3B-BB62-4FEA-84E6-53708639754F}"/>
              </a:ext>
            </a:extLst>
          </p:cNvPr>
          <p:cNvGrpSpPr/>
          <p:nvPr/>
        </p:nvGrpSpPr>
        <p:grpSpPr>
          <a:xfrm>
            <a:off x="93345" y="85725"/>
            <a:ext cx="4850130" cy="6781800"/>
            <a:chOff x="83820" y="68581"/>
            <a:chExt cx="4793934" cy="6781800"/>
          </a:xfrm>
        </p:grpSpPr>
        <p:sp>
          <p:nvSpPr>
            <p:cNvPr id="4" name="Прямоугольник 3">
              <a:extLst>
                <a:ext uri="{FF2B5EF4-FFF2-40B4-BE49-F238E27FC236}">
                  <a16:creationId xmlns="" xmlns:a16="http://schemas.microsoft.com/office/drawing/2014/main" id="{63EC6337-995B-4F4C-BFBF-1A1915547AE5}"/>
                </a:ext>
              </a:extLst>
            </p:cNvPr>
            <p:cNvSpPr/>
            <p:nvPr/>
          </p:nvSpPr>
          <p:spPr>
            <a:xfrm>
              <a:off x="83820" y="68581"/>
              <a:ext cx="4793934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6" name="Овал 5">
              <a:extLst>
                <a:ext uri="{FF2B5EF4-FFF2-40B4-BE49-F238E27FC236}">
                  <a16:creationId xmlns="" xmlns:a16="http://schemas.microsoft.com/office/drawing/2014/main" id="{BD827EDD-702C-4BE7-8040-21D8CC6FF8C0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100" smtClean="0">
                  <a:solidFill>
                    <a:srgbClr val="25A872"/>
                  </a:solidFill>
                  <a:latin typeface="e-Ukraine" panose="00000500000000000000" pitchFamily="50" charset="-52"/>
                </a:rPr>
                <a:t>1</a:t>
              </a:r>
              <a:endParaRPr lang="uk-UA" sz="140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grpSp>
        <p:nvGrpSpPr>
          <p:cNvPr id="7" name="Группа 6">
            <a:extLst>
              <a:ext uri="{FF2B5EF4-FFF2-40B4-BE49-F238E27FC236}">
                <a16:creationId xmlns="" xmlns:a16="http://schemas.microsoft.com/office/drawing/2014/main" id="{192DF1A1-DE05-4849-B565-0A68A4DD5458}"/>
              </a:ext>
            </a:extLst>
          </p:cNvPr>
          <p:cNvGrpSpPr/>
          <p:nvPr/>
        </p:nvGrpSpPr>
        <p:grpSpPr>
          <a:xfrm>
            <a:off x="5025570" y="78106"/>
            <a:ext cx="4793934" cy="6781800"/>
            <a:chOff x="83820" y="68581"/>
            <a:chExt cx="4793934" cy="6781800"/>
          </a:xfrm>
        </p:grpSpPr>
        <p:sp>
          <p:nvSpPr>
            <p:cNvPr id="8" name="Прямоугольник 7">
              <a:extLst>
                <a:ext uri="{FF2B5EF4-FFF2-40B4-BE49-F238E27FC236}">
                  <a16:creationId xmlns="" xmlns:a16="http://schemas.microsoft.com/office/drawing/2014/main" id="{98C4D4A9-1179-41C5-BA9A-90E6A97494E2}"/>
                </a:ext>
              </a:extLst>
            </p:cNvPr>
            <p:cNvSpPr/>
            <p:nvPr/>
          </p:nvSpPr>
          <p:spPr>
            <a:xfrm>
              <a:off x="83820" y="68581"/>
              <a:ext cx="4793934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mtClean="0"/>
                <a:t>тРАВ</a:t>
              </a:r>
              <a:endParaRPr lang="uk-UA"/>
            </a:p>
          </p:txBody>
        </p:sp>
        <p:sp>
          <p:nvSpPr>
            <p:cNvPr id="9" name="Овал 8">
              <a:extLst>
                <a:ext uri="{FF2B5EF4-FFF2-40B4-BE49-F238E27FC236}">
                  <a16:creationId xmlns="" xmlns:a16="http://schemas.microsoft.com/office/drawing/2014/main" id="{72F46394-038E-4BE7-991A-5920F8DE961D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100" dirty="0" smtClean="0">
                  <a:solidFill>
                    <a:srgbClr val="25A872"/>
                  </a:solidFill>
                  <a:latin typeface="e-Ukraine" panose="00000500000000000000" pitchFamily="50" charset="-52"/>
                </a:rPr>
                <a:t>2</a:t>
              </a:r>
              <a:endParaRPr lang="uk-UA" sz="1100" dirty="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AB020ADF-A26B-4DB1-A8F3-01CE965CB04E}"/>
              </a:ext>
            </a:extLst>
          </p:cNvPr>
          <p:cNvSpPr/>
          <p:nvPr/>
        </p:nvSpPr>
        <p:spPr>
          <a:xfrm>
            <a:off x="228599" y="180974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spcAft>
                <a:spcPts val="0"/>
              </a:spcAft>
            </a:pPr>
            <a:endParaRPr lang="uk-UA" sz="120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A93320C9-B67C-4431-A6A6-D9A5DA9531D3}"/>
              </a:ext>
            </a:extLst>
          </p:cNvPr>
          <p:cNvSpPr/>
          <p:nvPr/>
        </p:nvSpPr>
        <p:spPr>
          <a:xfrm>
            <a:off x="5127011" y="209549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spcAft>
                <a:spcPts val="0"/>
              </a:spcAft>
            </a:pPr>
            <a:endParaRPr lang="uk-UA" sz="120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71450" y="3068210"/>
            <a:ext cx="464819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uk-UA" sz="140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uk-UA" sz="1300" smtClean="0">
              <a:latin typeface="e-Ukraine Light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38126" y="86916"/>
            <a:ext cx="4543424" cy="3154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sz="1450" smtClean="0"/>
              <a:t>    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14300" y="1"/>
            <a:ext cx="478154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endParaRPr lang="uk-UA" sz="1200" smtClean="0">
              <a:latin typeface="e-Ukraine" pitchFamily="2" charset="-52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010150" y="66675"/>
            <a:ext cx="4800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endParaRPr lang="uk-UA" sz="1000" smtClean="0">
              <a:latin typeface="e-Ukraine" pitchFamily="2" charset="-52"/>
            </a:endParaRPr>
          </a:p>
          <a:p>
            <a:pPr indent="457200" algn="just"/>
            <a:endParaRPr lang="uk-UA" sz="1000" smtClean="0">
              <a:latin typeface="e-Ukraine" pitchFamily="2" charset="-52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57174" y="0"/>
            <a:ext cx="4572000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600" dirty="0" smtClean="0">
                <a:latin typeface="e-Ukraine Light" pitchFamily="50" charset="-52"/>
              </a:rPr>
              <a:t>	</a:t>
            </a:r>
          </a:p>
          <a:p>
            <a:pPr algn="just" fontAlgn="base"/>
            <a:r>
              <a:rPr lang="uk-UA" sz="1600" dirty="0" smtClean="0">
                <a:latin typeface="e-Ukraine Light" pitchFamily="50" charset="-52"/>
              </a:rPr>
              <a:t>	</a:t>
            </a:r>
            <a:r>
              <a:rPr lang="ru-RU" sz="1200" dirty="0" smtClean="0">
                <a:latin typeface="e-Ukraine Light" pitchFamily="50" charset="-52"/>
              </a:rPr>
              <a:t>Головне </a:t>
            </a:r>
            <a:r>
              <a:rPr lang="ru-RU" sz="1200" dirty="0" err="1" smtClean="0">
                <a:latin typeface="e-Ukraine Light" pitchFamily="50" charset="-52"/>
              </a:rPr>
              <a:t>управління</a:t>
            </a:r>
            <a:r>
              <a:rPr lang="ru-RU" sz="1200" dirty="0" smtClean="0">
                <a:latin typeface="e-Ukraine Light" pitchFamily="50" charset="-52"/>
              </a:rPr>
              <a:t> ДПС у м. </a:t>
            </a:r>
            <a:r>
              <a:rPr lang="ru-RU" sz="1200" dirty="0" err="1" smtClean="0">
                <a:latin typeface="e-Ukraine Light" pitchFamily="50" charset="-52"/>
              </a:rPr>
              <a:t>Києві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повідомляє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що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фіксовані</a:t>
            </a:r>
            <a:r>
              <a:rPr lang="ru-RU" sz="1200" dirty="0" smtClean="0">
                <a:latin typeface="e-Ukraine Light" pitchFamily="50" charset="-52"/>
              </a:rPr>
              <a:t> ставки </a:t>
            </a:r>
            <a:r>
              <a:rPr lang="ru-RU" sz="1200" dirty="0" err="1" smtClean="0">
                <a:latin typeface="e-Ukraine Light" pitchFamily="50" charset="-52"/>
              </a:rPr>
              <a:t>єдиного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податку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встановлюються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сільськими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селищними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міськими</a:t>
            </a:r>
            <a:r>
              <a:rPr lang="ru-RU" sz="1200" dirty="0" smtClean="0">
                <a:latin typeface="e-Ukraine Light" pitchFamily="50" charset="-52"/>
              </a:rPr>
              <a:t> радами </a:t>
            </a:r>
            <a:r>
              <a:rPr lang="ru-RU" sz="1200" dirty="0" err="1" smtClean="0">
                <a:latin typeface="e-Ukraine Light" pitchFamily="50" charset="-52"/>
              </a:rPr>
              <a:t>або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радами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об’єднаних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територіальних</a:t>
            </a:r>
            <a:r>
              <a:rPr lang="ru-RU" sz="1200" dirty="0" smtClean="0">
                <a:latin typeface="e-Ukraine Light" pitchFamily="50" charset="-52"/>
              </a:rPr>
              <a:t> громад, </a:t>
            </a:r>
            <a:r>
              <a:rPr lang="ru-RU" sz="1200" dirty="0" err="1" smtClean="0">
                <a:latin typeface="e-Ukraine Light" pitchFamily="50" charset="-52"/>
              </a:rPr>
              <a:t>що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створені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згідно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із</a:t>
            </a:r>
            <a:r>
              <a:rPr lang="ru-RU" sz="1200" dirty="0" smtClean="0">
                <a:latin typeface="e-Ukraine Light" pitchFamily="50" charset="-52"/>
              </a:rPr>
              <a:t> законом та </a:t>
            </a:r>
            <a:r>
              <a:rPr lang="ru-RU" sz="1200" dirty="0" err="1" smtClean="0">
                <a:latin typeface="e-Ukraine Light" pitchFamily="50" charset="-52"/>
              </a:rPr>
              <a:t>перспективним</a:t>
            </a:r>
            <a:r>
              <a:rPr lang="ru-RU" sz="1200" dirty="0" smtClean="0">
                <a:latin typeface="e-Ukraine Light" pitchFamily="50" charset="-52"/>
              </a:rPr>
              <a:t> планом </a:t>
            </a:r>
            <a:r>
              <a:rPr lang="ru-RU" sz="1200" dirty="0" err="1" smtClean="0">
                <a:latin typeface="e-Ukraine Light" pitchFamily="50" charset="-52"/>
              </a:rPr>
              <a:t>формування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територій</a:t>
            </a:r>
            <a:r>
              <a:rPr lang="ru-RU" sz="1200" dirty="0" smtClean="0">
                <a:latin typeface="e-Ukraine Light" pitchFamily="50" charset="-52"/>
              </a:rPr>
              <a:t> громад, для </a:t>
            </a:r>
            <a:r>
              <a:rPr lang="ru-RU" sz="1200" dirty="0" err="1" smtClean="0">
                <a:latin typeface="e-Ukraine Light" pitchFamily="50" charset="-52"/>
              </a:rPr>
              <a:t>фізичних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осіб</a:t>
            </a:r>
            <a:r>
              <a:rPr lang="ru-RU" sz="1200" dirty="0" smtClean="0">
                <a:latin typeface="e-Ukraine Light" pitchFamily="50" charset="-52"/>
              </a:rPr>
              <a:t> – </a:t>
            </a:r>
            <a:r>
              <a:rPr lang="ru-RU" sz="1200" dirty="0" err="1" smtClean="0">
                <a:latin typeface="e-Ukraine Light" pitchFamily="50" charset="-52"/>
              </a:rPr>
              <a:t>підприємців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які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здійснюють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господарську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діяльність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залежно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від</a:t>
            </a:r>
            <a:r>
              <a:rPr lang="ru-RU" sz="1200" dirty="0" smtClean="0">
                <a:latin typeface="e-Ukraine Light" pitchFamily="50" charset="-52"/>
              </a:rPr>
              <a:t> виду </a:t>
            </a:r>
            <a:r>
              <a:rPr lang="ru-RU" sz="1200" dirty="0" err="1" smtClean="0">
                <a:latin typeface="e-Ukraine Light" pitchFamily="50" charset="-52"/>
              </a:rPr>
              <a:t>господарської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діяльності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з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розрахунку</a:t>
            </a:r>
            <a:r>
              <a:rPr lang="ru-RU" sz="1200" dirty="0" smtClean="0">
                <a:latin typeface="e-Ukraine Light" pitchFamily="50" charset="-52"/>
              </a:rPr>
              <a:t> на </a:t>
            </a:r>
            <a:r>
              <a:rPr lang="ru-RU" sz="1200" dirty="0" err="1" smtClean="0">
                <a:latin typeface="e-Ukraine Light" pitchFamily="50" charset="-52"/>
              </a:rPr>
              <a:t>календарний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місяць</a:t>
            </a:r>
            <a:r>
              <a:rPr lang="ru-RU" sz="1200" dirty="0" smtClean="0">
                <a:latin typeface="e-Ukraine Light" pitchFamily="50" charset="-52"/>
              </a:rPr>
              <a:t>:</a:t>
            </a:r>
          </a:p>
          <a:p>
            <a:pPr algn="just" fontAlgn="base"/>
            <a:r>
              <a:rPr lang="ru-RU" sz="1200" dirty="0" smtClean="0">
                <a:latin typeface="e-Ukraine Light" pitchFamily="50" charset="-52"/>
              </a:rPr>
              <a:t>для І </a:t>
            </a:r>
            <a:r>
              <a:rPr lang="ru-RU" sz="1200" dirty="0" err="1" smtClean="0">
                <a:latin typeface="e-Ukraine Light" pitchFamily="50" charset="-52"/>
              </a:rPr>
              <a:t>групи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платників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єдиного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податку</a:t>
            </a:r>
            <a:r>
              <a:rPr lang="ru-RU" sz="1200" dirty="0" smtClean="0">
                <a:latin typeface="e-Ukraine Light" pitchFamily="50" charset="-52"/>
              </a:rPr>
              <a:t> – не </a:t>
            </a:r>
            <a:r>
              <a:rPr lang="ru-RU" sz="1200" dirty="0" err="1" smtClean="0">
                <a:latin typeface="e-Ukraine Light" pitchFamily="50" charset="-52"/>
              </a:rPr>
              <a:t>більше</a:t>
            </a:r>
            <a:r>
              <a:rPr lang="ru-RU" sz="1200" dirty="0" smtClean="0">
                <a:latin typeface="e-Ukraine Light" pitchFamily="50" charset="-52"/>
              </a:rPr>
              <a:t> 10 </a:t>
            </a:r>
            <a:r>
              <a:rPr lang="ru-RU" sz="1200" dirty="0" err="1" smtClean="0">
                <a:latin typeface="e-Ukraine Light" pitchFamily="50" charset="-52"/>
              </a:rPr>
              <a:t>відсотків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розміру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прожиткового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мінімуму</a:t>
            </a:r>
            <a:r>
              <a:rPr lang="ru-RU" sz="1200" dirty="0" smtClean="0">
                <a:latin typeface="e-Ukraine Light" pitchFamily="50" charset="-52"/>
              </a:rPr>
              <a:t> для </a:t>
            </a:r>
            <a:r>
              <a:rPr lang="ru-RU" sz="1200" dirty="0" err="1" smtClean="0">
                <a:latin typeface="e-Ukraine Light" pitchFamily="50" charset="-52"/>
              </a:rPr>
              <a:t>працездатних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осіб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встановленого</a:t>
            </a:r>
            <a:r>
              <a:rPr lang="ru-RU" sz="1200" dirty="0" smtClean="0">
                <a:latin typeface="e-Ukraine Light" pitchFamily="50" charset="-52"/>
              </a:rPr>
              <a:t> законом на 01 </a:t>
            </a:r>
            <a:r>
              <a:rPr lang="ru-RU" sz="1200" dirty="0" err="1" smtClean="0">
                <a:latin typeface="e-Ukraine Light" pitchFamily="50" charset="-52"/>
              </a:rPr>
              <a:t>січня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податкового</a:t>
            </a:r>
            <a:r>
              <a:rPr lang="ru-RU" sz="1200" dirty="0" smtClean="0">
                <a:latin typeface="e-Ukraine Light" pitchFamily="50" charset="-52"/>
              </a:rPr>
              <a:t> (</a:t>
            </a:r>
            <a:r>
              <a:rPr lang="ru-RU" sz="1200" dirty="0" err="1" smtClean="0">
                <a:latin typeface="e-Ukraine Light" pitchFamily="50" charset="-52"/>
              </a:rPr>
              <a:t>звітного</a:t>
            </a:r>
            <a:r>
              <a:rPr lang="ru-RU" sz="1200" dirty="0" smtClean="0">
                <a:latin typeface="e-Ukraine Light" pitchFamily="50" charset="-52"/>
              </a:rPr>
              <a:t>) року;</a:t>
            </a:r>
          </a:p>
          <a:p>
            <a:pPr algn="just" fontAlgn="base"/>
            <a:r>
              <a:rPr lang="ru-RU" sz="1200" dirty="0" smtClean="0">
                <a:latin typeface="e-Ukraine Light" pitchFamily="50" charset="-52"/>
              </a:rPr>
              <a:t>для ІІ </a:t>
            </a:r>
            <a:r>
              <a:rPr lang="ru-RU" sz="1200" dirty="0" err="1" smtClean="0">
                <a:latin typeface="e-Ukraine Light" pitchFamily="50" charset="-52"/>
              </a:rPr>
              <a:t>групи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платників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єдиного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податку</a:t>
            </a:r>
            <a:r>
              <a:rPr lang="ru-RU" sz="1200" dirty="0" smtClean="0">
                <a:latin typeface="e-Ukraine Light" pitchFamily="50" charset="-52"/>
              </a:rPr>
              <a:t> – не </a:t>
            </a:r>
            <a:r>
              <a:rPr lang="ru-RU" sz="1200" dirty="0" err="1" smtClean="0">
                <a:latin typeface="e-Ukraine Light" pitchFamily="50" charset="-52"/>
              </a:rPr>
              <a:t>більше</a:t>
            </a:r>
            <a:r>
              <a:rPr lang="ru-RU" sz="1200" dirty="0" smtClean="0">
                <a:latin typeface="e-Ukraine Light" pitchFamily="50" charset="-52"/>
              </a:rPr>
              <a:t> 20 </a:t>
            </a:r>
            <a:r>
              <a:rPr lang="ru-RU" sz="1200" dirty="0" err="1" smtClean="0">
                <a:latin typeface="e-Ukraine Light" pitchFamily="50" charset="-52"/>
              </a:rPr>
              <a:t>відсотків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розміру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мінімальної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заробітної</a:t>
            </a:r>
            <a:r>
              <a:rPr lang="ru-RU" sz="1200" dirty="0" smtClean="0">
                <a:latin typeface="e-Ukraine Light" pitchFamily="50" charset="-52"/>
              </a:rPr>
              <a:t> плати, </a:t>
            </a:r>
            <a:r>
              <a:rPr lang="ru-RU" sz="1200" dirty="0" err="1" smtClean="0">
                <a:latin typeface="e-Ukraine Light" pitchFamily="50" charset="-52"/>
              </a:rPr>
              <a:t>встановленої</a:t>
            </a:r>
            <a:r>
              <a:rPr lang="ru-RU" sz="1200" dirty="0" smtClean="0">
                <a:latin typeface="e-Ukraine Light" pitchFamily="50" charset="-52"/>
              </a:rPr>
              <a:t> законом на 01 </a:t>
            </a:r>
            <a:r>
              <a:rPr lang="ru-RU" sz="1200" dirty="0" err="1" smtClean="0">
                <a:latin typeface="e-Ukraine Light" pitchFamily="50" charset="-52"/>
              </a:rPr>
              <a:t>січня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податкового</a:t>
            </a:r>
            <a:r>
              <a:rPr lang="ru-RU" sz="1200" dirty="0" smtClean="0">
                <a:latin typeface="e-Ukraine Light" pitchFamily="50" charset="-52"/>
              </a:rPr>
              <a:t> (</a:t>
            </a:r>
            <a:r>
              <a:rPr lang="ru-RU" sz="1200" dirty="0" err="1" smtClean="0">
                <a:latin typeface="e-Ukraine Light" pitchFamily="50" charset="-52"/>
              </a:rPr>
              <a:t>звітного</a:t>
            </a:r>
            <a:r>
              <a:rPr lang="ru-RU" sz="1200" dirty="0" smtClean="0">
                <a:latin typeface="e-Ukraine Light" pitchFamily="50" charset="-52"/>
              </a:rPr>
              <a:t>) року.</a:t>
            </a:r>
          </a:p>
          <a:p>
            <a:pPr algn="just" fontAlgn="base"/>
            <a:r>
              <a:rPr lang="ru-RU" sz="1200" dirty="0" smtClean="0">
                <a:latin typeface="e-Ukraine Light" pitchFamily="50" charset="-52"/>
              </a:rPr>
              <a:t>	У </a:t>
            </a:r>
            <a:r>
              <a:rPr lang="ru-RU" sz="1200" dirty="0" err="1" smtClean="0">
                <a:latin typeface="e-Ukraine Light" pitchFamily="50" charset="-52"/>
              </a:rPr>
              <a:t>разі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здійснення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платниками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єдиного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податку</a:t>
            </a:r>
            <a:r>
              <a:rPr lang="ru-RU" sz="1200" dirty="0" smtClean="0">
                <a:latin typeface="e-Ukraine Light" pitchFamily="50" charset="-52"/>
              </a:rPr>
              <a:t> І та ІІ </a:t>
            </a:r>
            <a:r>
              <a:rPr lang="ru-RU" sz="1200" dirty="0" err="1" smtClean="0">
                <a:latin typeface="e-Ukraine Light" pitchFamily="50" charset="-52"/>
              </a:rPr>
              <a:t>груп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кількох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видів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господарської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діяльності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застосовується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максимальний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розмір</a:t>
            </a:r>
            <a:r>
              <a:rPr lang="ru-RU" sz="1200" dirty="0" smtClean="0">
                <a:latin typeface="e-Ukraine Light" pitchFamily="50" charset="-52"/>
              </a:rPr>
              <a:t> ставки </a:t>
            </a:r>
            <a:r>
              <a:rPr lang="ru-RU" sz="1200" dirty="0" err="1" smtClean="0">
                <a:latin typeface="e-Ukraine Light" pitchFamily="50" charset="-52"/>
              </a:rPr>
              <a:t>єдиного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податку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встановлений</a:t>
            </a:r>
            <a:r>
              <a:rPr lang="ru-RU" sz="1200" dirty="0" smtClean="0">
                <a:latin typeface="e-Ukraine Light" pitchFamily="50" charset="-52"/>
              </a:rPr>
              <a:t> для таких </a:t>
            </a:r>
            <a:r>
              <a:rPr lang="ru-RU" sz="1200" dirty="0" err="1" smtClean="0">
                <a:latin typeface="e-Ukraine Light" pitchFamily="50" charset="-52"/>
              </a:rPr>
              <a:t>видів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господарської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діяльності</a:t>
            </a:r>
            <a:r>
              <a:rPr lang="ru-RU" sz="1200" dirty="0" smtClean="0">
                <a:latin typeface="e-Ukraine Light" pitchFamily="50" charset="-52"/>
              </a:rPr>
              <a:t> (п. 293.6 ст. 293 </a:t>
            </a:r>
            <a:r>
              <a:rPr lang="ru-RU" sz="1200" dirty="0" err="1" smtClean="0">
                <a:latin typeface="e-Ukraine Light" pitchFamily="50" charset="-52"/>
              </a:rPr>
              <a:t>Податкового</a:t>
            </a:r>
            <a:r>
              <a:rPr lang="ru-RU" sz="1200" dirty="0" smtClean="0">
                <a:latin typeface="e-Ukraine Light" pitchFamily="50" charset="-52"/>
              </a:rPr>
              <a:t> кодексу </a:t>
            </a:r>
            <a:r>
              <a:rPr lang="ru-RU" sz="1200" dirty="0" err="1" smtClean="0">
                <a:latin typeface="e-Ukraine Light" pitchFamily="50" charset="-52"/>
              </a:rPr>
              <a:t>України</a:t>
            </a:r>
            <a:r>
              <a:rPr lang="ru-RU" sz="1200" dirty="0" smtClean="0">
                <a:latin typeface="e-Ukraine Light" pitchFamily="50" charset="-52"/>
              </a:rPr>
              <a:t> (</a:t>
            </a:r>
            <a:r>
              <a:rPr lang="ru-RU" sz="1200" dirty="0" err="1" smtClean="0">
                <a:latin typeface="e-Ukraine Light" pitchFamily="50" charset="-52"/>
              </a:rPr>
              <a:t>далі</a:t>
            </a:r>
            <a:r>
              <a:rPr lang="ru-RU" sz="1200" dirty="0" smtClean="0">
                <a:latin typeface="e-Ukraine Light" pitchFamily="50" charset="-52"/>
              </a:rPr>
              <a:t> – ПКУ)).</a:t>
            </a:r>
          </a:p>
          <a:p>
            <a:pPr algn="just" fontAlgn="base"/>
            <a:r>
              <a:rPr lang="ru-RU" sz="1200" dirty="0" smtClean="0">
                <a:latin typeface="e-Ukraine Light" pitchFamily="50" charset="-52"/>
              </a:rPr>
              <a:t>	</a:t>
            </a:r>
            <a:r>
              <a:rPr lang="ru-RU" sz="1200" dirty="0" err="1" smtClean="0">
                <a:latin typeface="e-Ukraine Light" pitchFamily="50" charset="-52"/>
              </a:rPr>
              <a:t>Також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smtClean="0">
                <a:latin typeface="e-Ukraine Light" pitchFamily="50" charset="-52"/>
              </a:rPr>
              <a:t>при </a:t>
            </a:r>
            <a:r>
              <a:rPr lang="ru-RU" sz="1200" dirty="0" err="1" smtClean="0">
                <a:latin typeface="e-Ukraine Light" pitchFamily="50" charset="-52"/>
              </a:rPr>
              <a:t>здійсненні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платниками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єдиного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податку</a:t>
            </a:r>
            <a:r>
              <a:rPr lang="ru-RU" sz="1200" dirty="0" smtClean="0">
                <a:latin typeface="e-Ukraine Light" pitchFamily="50" charset="-52"/>
              </a:rPr>
              <a:t> І та ІІ </a:t>
            </a:r>
            <a:r>
              <a:rPr lang="ru-RU" sz="1200" dirty="0" err="1" smtClean="0">
                <a:latin typeface="e-Ukraine Light" pitchFamily="50" charset="-52"/>
              </a:rPr>
              <a:t>груп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господарської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діяльності</a:t>
            </a:r>
            <a:r>
              <a:rPr lang="ru-RU" sz="1200" dirty="0" smtClean="0">
                <a:latin typeface="e-Ukraine Light" pitchFamily="50" charset="-52"/>
              </a:rPr>
              <a:t> на </a:t>
            </a:r>
            <a:r>
              <a:rPr lang="ru-RU" sz="1200" dirty="0" err="1" smtClean="0">
                <a:latin typeface="e-Ukraine Light" pitchFamily="50" charset="-52"/>
              </a:rPr>
              <a:t>територіях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більш</a:t>
            </a:r>
            <a:r>
              <a:rPr lang="ru-RU" sz="1200" dirty="0" smtClean="0">
                <a:latin typeface="e-Ukraine Light" pitchFamily="50" charset="-52"/>
              </a:rPr>
              <a:t> як </a:t>
            </a:r>
            <a:r>
              <a:rPr lang="ru-RU" sz="1200" dirty="0" err="1" smtClean="0">
                <a:latin typeface="e-Ukraine Light" pitchFamily="50" charset="-52"/>
              </a:rPr>
              <a:t>однієї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сільської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селищної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міської</a:t>
            </a:r>
            <a:r>
              <a:rPr lang="ru-RU" sz="1200" dirty="0" smtClean="0">
                <a:latin typeface="e-Ukraine Light" pitchFamily="50" charset="-52"/>
              </a:rPr>
              <a:t> ради </a:t>
            </a:r>
            <a:r>
              <a:rPr lang="ru-RU" sz="1200" dirty="0" err="1" smtClean="0">
                <a:latin typeface="e-Ukraine Light" pitchFamily="50" charset="-52"/>
              </a:rPr>
              <a:t>або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ради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об’єднаних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територіальних</a:t>
            </a:r>
            <a:r>
              <a:rPr lang="ru-RU" sz="1200" dirty="0" smtClean="0">
                <a:latin typeface="e-Ukraine Light" pitchFamily="50" charset="-52"/>
              </a:rPr>
              <a:t> громад, </a:t>
            </a:r>
            <a:r>
              <a:rPr lang="ru-RU" sz="1200" dirty="0" err="1" smtClean="0">
                <a:latin typeface="e-Ukraine Light" pitchFamily="50" charset="-52"/>
              </a:rPr>
              <a:t>що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створені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згідно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із</a:t>
            </a:r>
            <a:r>
              <a:rPr lang="ru-RU" sz="1200" dirty="0" smtClean="0">
                <a:latin typeface="e-Ukraine Light" pitchFamily="50" charset="-52"/>
              </a:rPr>
              <a:t> законом та </a:t>
            </a:r>
            <a:r>
              <a:rPr lang="ru-RU" sz="1200" dirty="0" err="1" smtClean="0">
                <a:latin typeface="e-Ukraine Light" pitchFamily="50" charset="-52"/>
              </a:rPr>
              <a:t>перспективним</a:t>
            </a:r>
            <a:r>
              <a:rPr lang="ru-RU" sz="1200" dirty="0" smtClean="0">
                <a:latin typeface="e-Ukraine Light" pitchFamily="50" charset="-52"/>
              </a:rPr>
              <a:t> планом </a:t>
            </a:r>
            <a:r>
              <a:rPr lang="ru-RU" sz="1200" dirty="0" err="1" smtClean="0">
                <a:latin typeface="e-Ukraine Light" pitchFamily="50" charset="-52"/>
              </a:rPr>
              <a:t>формування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територій</a:t>
            </a:r>
            <a:r>
              <a:rPr lang="ru-RU" sz="1200" dirty="0" smtClean="0">
                <a:latin typeface="e-Ukraine Light" pitchFamily="50" charset="-52"/>
              </a:rPr>
              <a:t> громад, </a:t>
            </a:r>
            <a:r>
              <a:rPr lang="ru-RU" sz="1200" dirty="0" err="1" smtClean="0">
                <a:latin typeface="e-Ukraine Light" pitchFamily="50" charset="-52"/>
              </a:rPr>
              <a:t>застосовується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максимальний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розмір</a:t>
            </a:r>
            <a:r>
              <a:rPr lang="ru-RU" sz="1200" dirty="0" smtClean="0">
                <a:latin typeface="e-Ukraine Light" pitchFamily="50" charset="-52"/>
              </a:rPr>
              <a:t> ставки </a:t>
            </a:r>
            <a:r>
              <a:rPr lang="ru-RU" sz="1200" dirty="0" err="1" smtClean="0">
                <a:latin typeface="e-Ukraine Light" pitchFamily="50" charset="-52"/>
              </a:rPr>
              <a:t>єдиного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податку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встановлений</a:t>
            </a:r>
            <a:r>
              <a:rPr lang="ru-RU" sz="1200" dirty="0" smtClean="0">
                <a:latin typeface="e-Ukraine Light" pitchFamily="50" charset="-52"/>
              </a:rPr>
              <a:t> ст. 293 ПКУ для </a:t>
            </a:r>
            <a:r>
              <a:rPr lang="ru-RU" sz="1200" dirty="0" err="1" smtClean="0">
                <a:latin typeface="e-Ukraine Light" pitchFamily="50" charset="-52"/>
              </a:rPr>
              <a:t>відповідної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групи</a:t>
            </a:r>
            <a:r>
              <a:rPr lang="ru-RU" sz="1200" dirty="0" smtClean="0">
                <a:latin typeface="e-Ukraine Light" pitchFamily="50" charset="-52"/>
              </a:rPr>
              <a:t>  таких   </a:t>
            </a:r>
            <a:r>
              <a:rPr lang="ru-RU" sz="1200" dirty="0" err="1" smtClean="0">
                <a:latin typeface="e-Ukraine Light" pitchFamily="50" charset="-52"/>
              </a:rPr>
              <a:t>платників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smtClean="0">
                <a:latin typeface="e-Ukraine Light" pitchFamily="50" charset="-52"/>
              </a:rPr>
              <a:t>   </a:t>
            </a:r>
            <a:r>
              <a:rPr lang="ru-RU" sz="1200" dirty="0" err="1" smtClean="0">
                <a:latin typeface="e-Ukraine Light" pitchFamily="50" charset="-52"/>
              </a:rPr>
              <a:t>єдиного</a:t>
            </a:r>
            <a:endParaRPr lang="ru-RU" sz="1200" dirty="0" smtClean="0">
              <a:latin typeface="e-Ukraine Light" pitchFamily="50" charset="-52"/>
            </a:endParaRPr>
          </a:p>
          <a:p>
            <a:pPr algn="just"/>
            <a:endParaRPr lang="uk-UA" sz="1200" dirty="0">
              <a:latin typeface="e-Ukraine Light" pitchFamily="50" charset="-52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124448" y="133350"/>
            <a:ext cx="4572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uk-UA" sz="1600" dirty="0" smtClean="0">
              <a:latin typeface="e-Ukraine Light" pitchFamily="50" charset="-52"/>
            </a:endParaRPr>
          </a:p>
          <a:p>
            <a:pPr algn="just" fontAlgn="base"/>
            <a:r>
              <a:rPr lang="ru-RU" sz="1200" dirty="0" err="1" smtClean="0">
                <a:latin typeface="e-Ukraine Light" pitchFamily="50" charset="-52"/>
              </a:rPr>
              <a:t>податку</a:t>
            </a:r>
            <a:r>
              <a:rPr lang="ru-RU" sz="1200" dirty="0" smtClean="0">
                <a:latin typeface="e-Ukraine Light" pitchFamily="50" charset="-52"/>
              </a:rPr>
              <a:t> (п. 293.7 ст. 293 ПКУ). </a:t>
            </a:r>
            <a:r>
              <a:rPr lang="ru-RU" sz="1200" dirty="0" smtClean="0">
                <a:latin typeface="e-Ukraine Light" pitchFamily="50" charset="-52"/>
              </a:rPr>
              <a:t>	</a:t>
            </a:r>
          </a:p>
          <a:p>
            <a:pPr algn="just" fontAlgn="base"/>
            <a:r>
              <a:rPr lang="ru-RU" sz="1200" dirty="0" smtClean="0">
                <a:latin typeface="e-Ukraine Light" pitchFamily="50" charset="-52"/>
              </a:rPr>
              <a:t>	Пунктом </a:t>
            </a:r>
            <a:r>
              <a:rPr lang="ru-RU" sz="1200" dirty="0" smtClean="0">
                <a:latin typeface="e-Ukraine Light" pitchFamily="50" charset="-52"/>
              </a:rPr>
              <a:t>298.5 ст. 298 ПКУ </a:t>
            </a:r>
            <a:r>
              <a:rPr lang="ru-RU" sz="1200" dirty="0" err="1" smtClean="0">
                <a:latin typeface="e-Ukraine Light" pitchFamily="50" charset="-52"/>
              </a:rPr>
              <a:t>визначено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що</a:t>
            </a:r>
            <a:r>
              <a:rPr lang="ru-RU" sz="1200" dirty="0" smtClean="0">
                <a:latin typeface="e-Ukraine Light" pitchFamily="50" charset="-52"/>
              </a:rPr>
              <a:t> у </a:t>
            </a:r>
            <a:r>
              <a:rPr lang="ru-RU" sz="1200" dirty="0" err="1" smtClean="0">
                <a:latin typeface="e-Ukraine Light" pitchFamily="50" charset="-52"/>
              </a:rPr>
              <a:t>разі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зміни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податкової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адреси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суб’єкта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господарювання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місця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провадження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господарської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діяльності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видів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господарської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діяльності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заява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подається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платниками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єдиного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податку</a:t>
            </a:r>
            <a:r>
              <a:rPr lang="ru-RU" sz="1200" dirty="0" smtClean="0">
                <a:latin typeface="e-Ukraine Light" pitchFamily="50" charset="-52"/>
              </a:rPr>
              <a:t> І та ІІ </a:t>
            </a:r>
            <a:r>
              <a:rPr lang="ru-RU" sz="1200" dirty="0" err="1" smtClean="0">
                <a:latin typeface="e-Ukraine Light" pitchFamily="50" charset="-52"/>
              </a:rPr>
              <a:t>груп</a:t>
            </a:r>
            <a:r>
              <a:rPr lang="ru-RU" sz="1200" dirty="0" smtClean="0">
                <a:latin typeface="e-Ukraine Light" pitchFamily="50" charset="-52"/>
              </a:rPr>
              <a:t> не </a:t>
            </a:r>
            <a:r>
              <a:rPr lang="ru-RU" sz="1200" dirty="0" err="1" smtClean="0">
                <a:latin typeface="e-Ukraine Light" pitchFamily="50" charset="-52"/>
              </a:rPr>
              <a:t>пізніше</a:t>
            </a:r>
            <a:r>
              <a:rPr lang="ru-RU" sz="1200" dirty="0" smtClean="0">
                <a:latin typeface="e-Ukraine Light" pitchFamily="50" charset="-52"/>
              </a:rPr>
              <a:t> 20 числа </a:t>
            </a:r>
            <a:r>
              <a:rPr lang="ru-RU" sz="1200" dirty="0" err="1" smtClean="0">
                <a:latin typeface="e-Ukraine Light" pitchFamily="50" charset="-52"/>
              </a:rPr>
              <a:t>місяця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наступного</a:t>
            </a:r>
            <a:r>
              <a:rPr lang="ru-RU" sz="1200" dirty="0" smtClean="0">
                <a:latin typeface="e-Ukraine Light" pitchFamily="50" charset="-52"/>
              </a:rPr>
              <a:t> за </a:t>
            </a:r>
            <a:r>
              <a:rPr lang="ru-RU" sz="1200" dirty="0" err="1" smtClean="0">
                <a:latin typeface="e-Ukraine Light" pitchFamily="50" charset="-52"/>
              </a:rPr>
              <a:t>місяцем</a:t>
            </a:r>
            <a:r>
              <a:rPr lang="ru-RU" sz="1200" dirty="0" smtClean="0">
                <a:latin typeface="e-Ukraine Light" pitchFamily="50" charset="-52"/>
              </a:rPr>
              <a:t>, у </a:t>
            </a:r>
            <a:r>
              <a:rPr lang="ru-RU" sz="1200" dirty="0" err="1" smtClean="0">
                <a:latin typeface="e-Ukraine Light" pitchFamily="50" charset="-52"/>
              </a:rPr>
              <a:t>якому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відбулися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такі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зміни</a:t>
            </a:r>
            <a:r>
              <a:rPr lang="ru-RU" sz="1200" dirty="0" smtClean="0">
                <a:latin typeface="e-Ukraine Light" pitchFamily="50" charset="-52"/>
              </a:rPr>
              <a:t>.</a:t>
            </a:r>
          </a:p>
          <a:p>
            <a:pPr algn="just" fontAlgn="base"/>
            <a:r>
              <a:rPr lang="ru-RU" sz="1200" dirty="0" smtClean="0">
                <a:latin typeface="e-Ukraine Light" pitchFamily="50" charset="-52"/>
              </a:rPr>
              <a:t>	</a:t>
            </a:r>
            <a:r>
              <a:rPr lang="ru-RU" sz="1200" dirty="0" err="1" smtClean="0">
                <a:latin typeface="e-Ukraine Light" pitchFamily="50" charset="-52"/>
              </a:rPr>
              <a:t>Нарахування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авансових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внесків</a:t>
            </a:r>
            <a:r>
              <a:rPr lang="ru-RU" sz="1200" dirty="0" smtClean="0">
                <a:latin typeface="e-Ukraine Light" pitchFamily="50" charset="-52"/>
              </a:rPr>
              <a:t> для </a:t>
            </a:r>
            <a:r>
              <a:rPr lang="ru-RU" sz="1200" dirty="0" err="1" smtClean="0">
                <a:latin typeface="e-Ukraine Light" pitchFamily="50" charset="-52"/>
              </a:rPr>
              <a:t>платників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єдиного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податку</a:t>
            </a:r>
            <a:r>
              <a:rPr lang="ru-RU" sz="1200" dirty="0" smtClean="0">
                <a:latin typeface="e-Ukraine Light" pitchFamily="50" charset="-52"/>
              </a:rPr>
              <a:t> І та ІІ </a:t>
            </a:r>
            <a:r>
              <a:rPr lang="ru-RU" sz="1200" dirty="0" err="1" smtClean="0">
                <a:latin typeface="e-Ukraine Light" pitchFamily="50" charset="-52"/>
              </a:rPr>
              <a:t>груп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здійснюється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контролюючими</a:t>
            </a:r>
            <a:r>
              <a:rPr lang="ru-RU" sz="1200" dirty="0" smtClean="0">
                <a:latin typeface="e-Ukraine Light" pitchFamily="50" charset="-52"/>
              </a:rPr>
              <a:t> органами на </a:t>
            </a:r>
            <a:r>
              <a:rPr lang="ru-RU" sz="1200" dirty="0" err="1" smtClean="0">
                <a:latin typeface="e-Ukraine Light" pitchFamily="50" charset="-52"/>
              </a:rPr>
              <a:t>підставі</a:t>
            </a:r>
            <a:r>
              <a:rPr lang="ru-RU" sz="1200" dirty="0" smtClean="0">
                <a:latin typeface="e-Ukraine Light" pitchFamily="50" charset="-52"/>
              </a:rPr>
              <a:t> заяви такого </a:t>
            </a:r>
            <a:r>
              <a:rPr lang="ru-RU" sz="1200" dirty="0" err="1" smtClean="0">
                <a:latin typeface="e-Ukraine Light" pitchFamily="50" charset="-52"/>
              </a:rPr>
              <a:t>платника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єдиного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податку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щодо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розміру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обраної</a:t>
            </a:r>
            <a:r>
              <a:rPr lang="ru-RU" sz="1200" dirty="0" smtClean="0">
                <a:latin typeface="e-Ukraine Light" pitchFamily="50" charset="-52"/>
              </a:rPr>
              <a:t> ставки </a:t>
            </a:r>
            <a:r>
              <a:rPr lang="ru-RU" sz="1200" dirty="0" err="1" smtClean="0">
                <a:latin typeface="e-Ukraine Light" pitchFamily="50" charset="-52"/>
              </a:rPr>
              <a:t>єдиного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податку</a:t>
            </a:r>
            <a:r>
              <a:rPr lang="ru-RU" sz="1200" dirty="0" smtClean="0">
                <a:latin typeface="e-Ukraine Light" pitchFamily="50" charset="-52"/>
              </a:rPr>
              <a:t>, заяви </a:t>
            </a:r>
            <a:r>
              <a:rPr lang="ru-RU" sz="1200" dirty="0" err="1" smtClean="0">
                <a:latin typeface="e-Ukraine Light" pitchFamily="50" charset="-52"/>
              </a:rPr>
              <a:t>щодо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періоду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щорічної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відпустки</a:t>
            </a:r>
            <a:r>
              <a:rPr lang="ru-RU" sz="1200" dirty="0" smtClean="0">
                <a:latin typeface="e-Ukraine Light" pitchFamily="50" charset="-52"/>
              </a:rPr>
              <a:t> та/</a:t>
            </a:r>
            <a:r>
              <a:rPr lang="ru-RU" sz="1200" dirty="0" err="1" smtClean="0">
                <a:latin typeface="e-Ukraine Light" pitchFamily="50" charset="-52"/>
              </a:rPr>
              <a:t>або</a:t>
            </a:r>
            <a:r>
              <a:rPr lang="ru-RU" sz="1200" dirty="0" smtClean="0">
                <a:latin typeface="e-Ukraine Light" pitchFamily="50" charset="-52"/>
              </a:rPr>
              <a:t> заяви </a:t>
            </a:r>
            <a:r>
              <a:rPr lang="ru-RU" sz="1200" dirty="0" err="1" smtClean="0">
                <a:latin typeface="e-Ukraine Light" pitchFamily="50" charset="-52"/>
              </a:rPr>
              <a:t>щодо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терміну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тимчасової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втрати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працездатності</a:t>
            </a:r>
            <a:r>
              <a:rPr lang="ru-RU" sz="1200" dirty="0" smtClean="0">
                <a:latin typeface="e-Ukraine Light" pitchFamily="50" charset="-52"/>
              </a:rPr>
              <a:t> (п.295.2</a:t>
            </a:r>
            <a:r>
              <a:rPr lang="ru-RU" sz="1200" dirty="0" smtClean="0">
                <a:latin typeface="e-Ukraine Light" pitchFamily="50" charset="-52"/>
              </a:rPr>
              <a:t/>
            </a:r>
            <a:br>
              <a:rPr lang="ru-RU" sz="1200" dirty="0" smtClean="0">
                <a:latin typeface="e-Ukraine Light" pitchFamily="50" charset="-52"/>
              </a:rPr>
            </a:br>
            <a:r>
              <a:rPr lang="ru-RU" sz="1200" dirty="0" smtClean="0">
                <a:latin typeface="e-Ukraine Light" pitchFamily="50" charset="-52"/>
              </a:rPr>
              <a:t>ст. 295 ПКУ).</a:t>
            </a:r>
          </a:p>
          <a:p>
            <a:pPr algn="just" fontAlgn="base"/>
            <a:r>
              <a:rPr lang="ru-RU" sz="1200" dirty="0" smtClean="0">
                <a:latin typeface="e-Ukraine Light" pitchFamily="50" charset="-52"/>
              </a:rPr>
              <a:t>	</a:t>
            </a:r>
            <a:r>
              <a:rPr lang="ru-RU" sz="1200" dirty="0" err="1" smtClean="0">
                <a:latin typeface="e-Ukraine Light" pitchFamily="50" charset="-52"/>
              </a:rPr>
              <a:t>Отже</a:t>
            </a:r>
            <a:r>
              <a:rPr lang="ru-RU" sz="1200" dirty="0" smtClean="0">
                <a:latin typeface="e-Ukraine Light" pitchFamily="50" charset="-52"/>
              </a:rPr>
              <a:t>, у </a:t>
            </a:r>
            <a:r>
              <a:rPr lang="ru-RU" sz="1200" dirty="0" err="1" smtClean="0">
                <a:latin typeface="e-Ukraine Light" pitchFamily="50" charset="-52"/>
              </a:rPr>
              <a:t>разі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подання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фізичною</a:t>
            </a:r>
            <a:r>
              <a:rPr lang="ru-RU" sz="1200" dirty="0" smtClean="0">
                <a:latin typeface="e-Ukraine Light" pitchFamily="50" charset="-52"/>
              </a:rPr>
              <a:t> особою – </a:t>
            </a:r>
            <a:r>
              <a:rPr lang="ru-RU" sz="1200" dirty="0" err="1" smtClean="0">
                <a:latin typeface="e-Ukraine Light" pitchFamily="50" charset="-52"/>
              </a:rPr>
              <a:t>підприємцем</a:t>
            </a:r>
            <a:r>
              <a:rPr lang="ru-RU" sz="1200" dirty="0" smtClean="0">
                <a:latin typeface="e-Ukraine Light" pitchFamily="50" charset="-52"/>
              </a:rPr>
              <a:t> – </a:t>
            </a:r>
            <a:r>
              <a:rPr lang="ru-RU" sz="1200" dirty="0" err="1" smtClean="0">
                <a:latin typeface="e-Ukraine Light" pitchFamily="50" charset="-52"/>
              </a:rPr>
              <a:t>платником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єдиного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податку</a:t>
            </a:r>
            <a:r>
              <a:rPr lang="ru-RU" sz="1200" dirty="0" smtClean="0">
                <a:latin typeface="e-Ukraine Light" pitchFamily="50" charset="-52"/>
              </a:rPr>
              <a:t> І </a:t>
            </a:r>
            <a:r>
              <a:rPr lang="ru-RU" sz="1200" dirty="0" err="1" smtClean="0">
                <a:latin typeface="e-Ukraine Light" pitchFamily="50" charset="-52"/>
              </a:rPr>
              <a:t>або</a:t>
            </a:r>
            <a:r>
              <a:rPr lang="ru-RU" sz="1200" dirty="0" smtClean="0">
                <a:latin typeface="e-Ukraine Light" pitchFamily="50" charset="-52"/>
              </a:rPr>
              <a:t> ІІ </a:t>
            </a:r>
            <a:r>
              <a:rPr lang="ru-RU" sz="1200" dirty="0" err="1" smtClean="0">
                <a:latin typeface="e-Ukraine Light" pitchFamily="50" charset="-52"/>
              </a:rPr>
              <a:t>групи</a:t>
            </a:r>
            <a:r>
              <a:rPr lang="ru-RU" sz="1200" dirty="0" smtClean="0">
                <a:latin typeface="e-Ukraine Light" pitchFamily="50" charset="-52"/>
              </a:rPr>
              <a:t> заяви про </a:t>
            </a:r>
            <a:r>
              <a:rPr lang="ru-RU" sz="1200" dirty="0" err="1" smtClean="0">
                <a:latin typeface="e-Ukraine Light" pitchFamily="50" charset="-52"/>
              </a:rPr>
              <a:t>зміну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місця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провадження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господарської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діяльності</a:t>
            </a:r>
            <a:r>
              <a:rPr lang="ru-RU" sz="1200" dirty="0" smtClean="0">
                <a:latin typeface="e-Ukraine Light" pitchFamily="50" charset="-52"/>
              </a:rPr>
              <a:t> та/</a:t>
            </a:r>
            <a:r>
              <a:rPr lang="ru-RU" sz="1200" dirty="0" err="1" smtClean="0">
                <a:latin typeface="e-Ukraine Light" pitchFamily="50" charset="-52"/>
              </a:rPr>
              <a:t>або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видів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господарської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діяльності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внаслідок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чого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змінюється</a:t>
            </a:r>
            <a:r>
              <a:rPr lang="ru-RU" sz="1200" dirty="0" smtClean="0">
                <a:latin typeface="e-Ukraine Light" pitchFamily="50" charset="-52"/>
              </a:rPr>
              <a:t> ставка </a:t>
            </a:r>
            <a:r>
              <a:rPr lang="ru-RU" sz="1200" dirty="0" err="1" smtClean="0">
                <a:latin typeface="e-Ukraine Light" pitchFamily="50" charset="-52"/>
              </a:rPr>
              <a:t>єдиного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податку</a:t>
            </a:r>
            <a:r>
              <a:rPr lang="ru-RU" sz="1200" dirty="0" smtClean="0">
                <a:latin typeface="e-Ukraine Light" pitchFamily="50" charset="-52"/>
              </a:rPr>
              <a:t>, нова ставка </a:t>
            </a:r>
            <a:r>
              <a:rPr lang="ru-RU" sz="1200" dirty="0" err="1" smtClean="0">
                <a:latin typeface="e-Ukraine Light" pitchFamily="50" charset="-52"/>
              </a:rPr>
              <a:t>застосовується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починаючи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місяця</a:t>
            </a:r>
            <a:r>
              <a:rPr lang="ru-RU" sz="1200" dirty="0" smtClean="0">
                <a:latin typeface="e-Ukraine Light" pitchFamily="50" charset="-52"/>
              </a:rPr>
              <a:t>, у </a:t>
            </a:r>
            <a:r>
              <a:rPr lang="ru-RU" sz="1200" dirty="0" err="1" smtClean="0">
                <a:latin typeface="e-Ukraine Light" pitchFamily="50" charset="-52"/>
              </a:rPr>
              <a:t>якому</a:t>
            </a:r>
            <a:r>
              <a:rPr lang="ru-RU" sz="1200" dirty="0" smtClean="0">
                <a:latin typeface="e-Ukraine Light" pitchFamily="50" charset="-52"/>
              </a:rPr>
              <a:t> подано </a:t>
            </a:r>
            <a:r>
              <a:rPr lang="ru-RU" sz="1200" dirty="0" err="1" smtClean="0">
                <a:latin typeface="e-Ukraine Light" pitchFamily="50" charset="-52"/>
              </a:rPr>
              <a:t>заяву</a:t>
            </a:r>
            <a:r>
              <a:rPr lang="ru-RU" sz="1200" dirty="0" smtClean="0">
                <a:latin typeface="e-Ukraine Light" pitchFamily="50" charset="-52"/>
              </a:rPr>
              <a:t> про </a:t>
            </a:r>
            <a:r>
              <a:rPr lang="ru-RU" sz="1200" dirty="0" err="1" smtClean="0">
                <a:latin typeface="e-Ukraine Light" pitchFamily="50" charset="-52"/>
              </a:rPr>
              <a:t>відповідні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зміни</a:t>
            </a:r>
            <a:r>
              <a:rPr lang="ru-RU" sz="1200" dirty="0" smtClean="0">
                <a:latin typeface="e-Ukraine Light" pitchFamily="50" charset="-52"/>
              </a:rPr>
              <a:t>.</a:t>
            </a:r>
          </a:p>
          <a:p>
            <a:pPr algn="just" fontAlgn="base"/>
            <a:r>
              <a:rPr lang="ru-RU" sz="1200" dirty="0" smtClean="0">
                <a:latin typeface="e-Ukraine Light" pitchFamily="50" charset="-52"/>
              </a:rPr>
              <a:t>	</a:t>
            </a:r>
            <a:r>
              <a:rPr lang="ru-RU" sz="1200" dirty="0" err="1" smtClean="0">
                <a:latin typeface="e-Ukraine Light" pitchFamily="50" charset="-52"/>
              </a:rPr>
              <a:t>Слід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зазначити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що</a:t>
            </a:r>
            <a:r>
              <a:rPr lang="ru-RU" sz="1200" dirty="0" smtClean="0">
                <a:latin typeface="e-Ukraine Light" pitchFamily="50" charset="-52"/>
              </a:rPr>
              <a:t> до </a:t>
            </a:r>
            <a:r>
              <a:rPr lang="ru-RU" sz="1200" dirty="0" err="1" smtClean="0">
                <a:latin typeface="e-Ukraine Light" pitchFamily="50" charset="-52"/>
              </a:rPr>
              <a:t>реєстру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платників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єдиного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податку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вносяться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зокрема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такі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відомості</a:t>
            </a:r>
            <a:r>
              <a:rPr lang="ru-RU" sz="1200" dirty="0" smtClean="0">
                <a:latin typeface="e-Ukraine Light" pitchFamily="50" charset="-52"/>
              </a:rPr>
              <a:t> про </a:t>
            </a:r>
            <a:r>
              <a:rPr lang="ru-RU" sz="1200" dirty="0" err="1" smtClean="0">
                <a:latin typeface="e-Ukraine Light" pitchFamily="50" charset="-52"/>
              </a:rPr>
              <a:t>платника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єдиного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податку</a:t>
            </a:r>
            <a:r>
              <a:rPr lang="ru-RU" sz="1200" dirty="0" smtClean="0">
                <a:latin typeface="e-Ukraine Light" pitchFamily="50" charset="-52"/>
              </a:rPr>
              <a:t>: </a:t>
            </a:r>
            <a:r>
              <a:rPr lang="ru-RU" sz="1200" dirty="0" err="1" smtClean="0">
                <a:latin typeface="e-Ukraine Light" pitchFamily="50" charset="-52"/>
              </a:rPr>
              <a:t>місце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провадження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господарської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діяльності</a:t>
            </a:r>
            <a:r>
              <a:rPr lang="ru-RU" sz="1200" dirty="0" smtClean="0">
                <a:latin typeface="e-Ukraine Light" pitchFamily="50" charset="-52"/>
              </a:rPr>
              <a:t> та </a:t>
            </a:r>
            <a:r>
              <a:rPr lang="ru-RU" sz="1200" dirty="0" err="1" smtClean="0">
                <a:latin typeface="e-Ukraine Light" pitchFamily="50" charset="-52"/>
              </a:rPr>
              <a:t>види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господарської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діяльності</a:t>
            </a:r>
            <a:r>
              <a:rPr lang="ru-RU" sz="1200" dirty="0" smtClean="0">
                <a:latin typeface="e-Ukraine Light" pitchFamily="50" charset="-52"/>
              </a:rPr>
              <a:t> (</a:t>
            </a:r>
            <a:r>
              <a:rPr lang="ru-RU" sz="1200" dirty="0" err="1" smtClean="0">
                <a:latin typeface="e-Ukraine Light" pitchFamily="50" charset="-52"/>
              </a:rPr>
              <a:t>пп</a:t>
            </a:r>
            <a:r>
              <a:rPr lang="ru-RU" sz="1200" dirty="0" smtClean="0">
                <a:latin typeface="e-Ukraine Light" pitchFamily="50" charset="-52"/>
              </a:rPr>
              <a:t>. 3 </a:t>
            </a:r>
            <a:r>
              <a:rPr lang="ru-RU" sz="1200" dirty="0" err="1" smtClean="0">
                <a:latin typeface="e-Ukraine Light" pitchFamily="50" charset="-52"/>
              </a:rPr>
              <a:t>і</a:t>
            </a:r>
            <a:r>
              <a:rPr lang="ru-RU" sz="1200" dirty="0" smtClean="0">
                <a:latin typeface="e-Ukraine Light" pitchFamily="50" charset="-52"/>
              </a:rPr>
              <a:t> 8 п. 299.7 ст. 299 ПКУ).</a:t>
            </a:r>
            <a:endParaRPr lang="ru-RU" sz="1200" dirty="0" smtClean="0">
              <a:latin typeface="e-Ukraine Light" pitchFamily="50" charset="-5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4221950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1100</TotalTime>
  <Words>145</Words>
  <Application>Microsoft Office PowerPoint</Application>
  <PresentationFormat>Лист A4 (210x297 мм)</PresentationFormat>
  <Paragraphs>31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</dc:creator>
  <cp:lastModifiedBy>adm</cp:lastModifiedBy>
  <cp:revision>148</cp:revision>
  <dcterms:created xsi:type="dcterms:W3CDTF">2021-05-27T05:23:05Z</dcterms:created>
  <dcterms:modified xsi:type="dcterms:W3CDTF">2021-12-16T09:47:40Z</dcterms:modified>
</cp:coreProperties>
</file>