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77" d="100"/>
          <a:sy n="77" d="100"/>
        </p:scale>
        <p:origin x="-2802" y="-9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10201" y="1580232"/>
            <a:ext cx="4267200" cy="6848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1400" b="1" dirty="0" err="1" smtClean="0">
                <a:latin typeface="e-Ukraine Light" pitchFamily="50" charset="-52"/>
              </a:rPr>
              <a:t>Особливості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ведення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касової</a:t>
            </a:r>
            <a:r>
              <a:rPr lang="ru-RU" sz="1400" b="1" dirty="0" smtClean="0">
                <a:latin typeface="e-Ukraine Light" pitchFamily="50" charset="-52"/>
              </a:rPr>
              <a:t> книги в </a:t>
            </a:r>
            <a:r>
              <a:rPr lang="ru-RU" sz="1400" b="1" dirty="0" err="1" smtClean="0">
                <a:latin typeface="e-Ukraine Light" pitchFamily="50" charset="-52"/>
              </a:rPr>
              <a:t>електронному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вигляді</a:t>
            </a:r>
            <a:endParaRPr lang="ru-RU" sz="1400" b="1" dirty="0" smtClean="0">
              <a:latin typeface="e-Ukraine Light" pitchFamily="50" charset="-52"/>
            </a:endParaRP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399730"/>
            <a:ext cx="962024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 smtClean="0">
              <a:solidFill>
                <a:srgbClr val="333333"/>
              </a:solidFill>
              <a:latin typeface="e-Ukraine Light" pitchFamily="50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" dirty="0" err="1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</a:t>
            </a:r>
            <a:r>
              <a:rPr lang="ru-RU" sz="80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80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93345" y="76200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2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1"/>
            <a:ext cx="4591051" cy="6467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33810"/>
            <a:ext cx="4648199" cy="3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51" y="86916"/>
            <a:ext cx="4543424" cy="392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521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endParaRPr lang="uk-UA" sz="1000" smtClean="0">
              <a:latin typeface="e-Ukraine" pitchFamily="2" charset="-52"/>
            </a:endParaRPr>
          </a:p>
          <a:p>
            <a:pPr indent="457200" algn="just">
              <a:lnSpc>
                <a:spcPct val="150000"/>
              </a:lnSpc>
            </a:pPr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75" y="148281"/>
            <a:ext cx="4752000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      </a:t>
            </a:r>
            <a:r>
              <a:rPr lang="ru-RU" sz="1300" dirty="0" smtClean="0">
                <a:latin typeface="e-Ukraine Light" pitchFamily="50" charset="-52"/>
              </a:rPr>
              <a:t>Головне </a:t>
            </a:r>
            <a:r>
              <a:rPr lang="ru-RU" sz="1300" dirty="0" err="1" smtClean="0">
                <a:latin typeface="e-Ukraine Light" pitchFamily="50" charset="-52"/>
              </a:rPr>
              <a:t>управління</a:t>
            </a:r>
            <a:r>
              <a:rPr lang="ru-RU" sz="1300" dirty="0" smtClean="0">
                <a:latin typeface="e-Ukraine Light" pitchFamily="50" charset="-52"/>
              </a:rPr>
              <a:t> ДПС  у </a:t>
            </a:r>
            <a:r>
              <a:rPr lang="ru-RU" sz="1300" dirty="0" smtClean="0">
                <a:latin typeface="e-Ukraine Light" pitchFamily="50" charset="-52"/>
              </a:rPr>
              <a:t/>
            </a:r>
            <a:br>
              <a:rPr lang="ru-RU" sz="1300" dirty="0" smtClean="0">
                <a:latin typeface="e-Ukraine Light" pitchFamily="50" charset="-52"/>
              </a:rPr>
            </a:br>
            <a:r>
              <a:rPr lang="ru-RU" sz="1300" dirty="0" smtClean="0">
                <a:latin typeface="e-Ukraine Light" pitchFamily="50" charset="-52"/>
              </a:rPr>
              <a:t>м</a:t>
            </a:r>
            <a:r>
              <a:rPr lang="ru-RU" sz="1300" dirty="0" smtClean="0">
                <a:latin typeface="e-Ukraine Light" pitchFamily="50" charset="-52"/>
              </a:rPr>
              <a:t>. </a:t>
            </a:r>
            <a:r>
              <a:rPr lang="ru-RU" sz="1300" dirty="0" err="1" smtClean="0">
                <a:latin typeface="e-Ukraine Light" pitchFamily="50" charset="-52"/>
              </a:rPr>
              <a:t>Києві</a:t>
            </a:r>
            <a:r>
              <a:rPr lang="ru-RU" sz="1300" dirty="0" smtClean="0">
                <a:latin typeface="e-Ukraine Light" pitchFamily="50" charset="-52"/>
              </a:rPr>
              <a:t>  </a:t>
            </a:r>
            <a:r>
              <a:rPr lang="ru-RU" sz="1300" dirty="0" err="1" smtClean="0">
                <a:latin typeface="e-Ukraine Light" pitchFamily="50" charset="-52"/>
              </a:rPr>
              <a:t>звертає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увагу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установи/</a:t>
            </a:r>
            <a:r>
              <a:rPr lang="ru-RU" sz="1300" dirty="0" err="1" smtClean="0">
                <a:latin typeface="e-Ukraine Light" pitchFamily="50" charset="-52"/>
              </a:rPr>
              <a:t>підприємства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умови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забезпечення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належного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зберігання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документів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мають</a:t>
            </a:r>
            <a:r>
              <a:rPr lang="ru-RU" sz="1300" dirty="0" smtClean="0">
                <a:latin typeface="e-Ukraine Light" pitchFamily="50" charset="-52"/>
              </a:rPr>
              <a:t> право вести </a:t>
            </a:r>
            <a:r>
              <a:rPr lang="ru-RU" sz="1300" dirty="0" err="1" smtClean="0">
                <a:latin typeface="e-Ukraine Light" pitchFamily="50" charset="-52"/>
              </a:rPr>
              <a:t>касову</a:t>
            </a:r>
            <a:r>
              <a:rPr lang="ru-RU" sz="1300" dirty="0" smtClean="0">
                <a:latin typeface="e-Ukraine Light" pitchFamily="50" charset="-52"/>
              </a:rPr>
              <a:t> книгу в </a:t>
            </a:r>
            <a:r>
              <a:rPr lang="ru-RU" sz="1300" dirty="0" err="1" smtClean="0">
                <a:latin typeface="e-Ukraine Light" pitchFamily="50" charset="-52"/>
              </a:rPr>
              <a:t>електронній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формі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допомогою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комп’ютерних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засобів</a:t>
            </a:r>
            <a:r>
              <a:rPr lang="ru-RU" sz="1300" dirty="0" smtClean="0">
                <a:latin typeface="e-Ukraine Light" pitchFamily="50" charset="-52"/>
              </a:rPr>
              <a:t>. </a:t>
            </a:r>
            <a:r>
              <a:rPr lang="ru-RU" sz="1300" dirty="0" err="1" smtClean="0">
                <a:latin typeface="e-Ukraine Light" pitchFamily="50" charset="-52"/>
              </a:rPr>
              <a:t>Програмне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забезпечення</a:t>
            </a:r>
            <a:r>
              <a:rPr lang="ru-RU" sz="1300" dirty="0" smtClean="0">
                <a:latin typeface="e-Ukraine Light" pitchFamily="50" charset="-52"/>
              </a:rPr>
              <a:t>, за </a:t>
            </a:r>
            <a:r>
              <a:rPr lang="ru-RU" sz="1300" dirty="0" err="1" smtClean="0">
                <a:latin typeface="e-Ukraine Light" pitchFamily="50" charset="-52"/>
              </a:rPr>
              <a:t>допомогою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якого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ведеться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касова</a:t>
            </a:r>
            <a:r>
              <a:rPr lang="ru-RU" sz="1300" dirty="0" smtClean="0">
                <a:latin typeface="e-Ukraine Light" pitchFamily="50" charset="-52"/>
              </a:rPr>
              <a:t> книга, </a:t>
            </a:r>
            <a:r>
              <a:rPr lang="ru-RU" sz="1300" dirty="0" err="1" smtClean="0">
                <a:latin typeface="e-Ukraine Light" pitchFamily="50" charset="-52"/>
              </a:rPr>
              <a:t>повинне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забезпечувати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візуальне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відображення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роздрукування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кожної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двох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частин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 («</a:t>
            </a:r>
            <a:r>
              <a:rPr lang="ru-RU" sz="1300" dirty="0" err="1" smtClean="0">
                <a:latin typeface="e-Ukraine Light" pitchFamily="50" charset="-52"/>
              </a:rPr>
              <a:t>Вкладний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книги</a:t>
            </a:r>
            <a:r>
              <a:rPr lang="ru-RU" sz="1300" dirty="0" smtClean="0">
                <a:latin typeface="e-Ukraine Light" pitchFamily="50" charset="-52"/>
              </a:rPr>
              <a:t>» та «</a:t>
            </a:r>
            <a:r>
              <a:rPr lang="ru-RU" sz="1300" dirty="0" err="1" smtClean="0">
                <a:latin typeface="e-Ukraine Light" pitchFamily="50" charset="-52"/>
              </a:rPr>
              <a:t>Звіт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касира</a:t>
            </a:r>
            <a:r>
              <a:rPr lang="ru-RU" sz="1300" dirty="0" smtClean="0">
                <a:latin typeface="e-Ukraine Light" pitchFamily="50" charset="-52"/>
              </a:rPr>
              <a:t>»), </a:t>
            </a:r>
            <a:r>
              <a:rPr lang="ru-RU" sz="1300" dirty="0" err="1" smtClean="0">
                <a:latin typeface="e-Ukraine Light" pitchFamily="50" charset="-52"/>
              </a:rPr>
              <a:t>які</a:t>
            </a:r>
            <a:r>
              <a:rPr lang="ru-RU" sz="1300" dirty="0" smtClean="0">
                <a:latin typeface="e-Ukraine Light" pitchFamily="50" charset="-52"/>
              </a:rPr>
              <a:t> за формою </a:t>
            </a:r>
            <a:r>
              <a:rPr lang="ru-RU" sz="1300" dirty="0" err="1" smtClean="0">
                <a:latin typeface="e-Ukraine Light" pitchFamily="50" charset="-52"/>
              </a:rPr>
              <a:t>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змістом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повинні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відтворювати</a:t>
            </a:r>
            <a:r>
              <a:rPr lang="ru-RU" sz="1300" dirty="0" smtClean="0">
                <a:latin typeface="e-Ukraine Light" pitchFamily="50" charset="-52"/>
              </a:rPr>
              <a:t> форму та </a:t>
            </a:r>
            <a:r>
              <a:rPr lang="ru-RU" sz="1300" dirty="0" err="1" smtClean="0">
                <a:latin typeface="e-Ukraine Light" pitchFamily="50" charset="-52"/>
              </a:rPr>
              <a:t>зміст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 в </a:t>
            </a:r>
            <a:r>
              <a:rPr lang="ru-RU" sz="1300" dirty="0" err="1" smtClean="0">
                <a:latin typeface="e-Ukraine Light" pitchFamily="50" charset="-52"/>
              </a:rPr>
              <a:t>паперовому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вигляді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до </a:t>
            </a:r>
            <a:r>
              <a:rPr lang="ru-RU" sz="1300" dirty="0" err="1" smtClean="0">
                <a:latin typeface="e-Ukraine Light" pitchFamily="50" charset="-52"/>
              </a:rPr>
              <a:t>пп</a:t>
            </a:r>
            <a:r>
              <a:rPr lang="ru-RU" sz="1300" dirty="0" smtClean="0">
                <a:latin typeface="e-Ukraine Light" pitchFamily="50" charset="-52"/>
              </a:rPr>
              <a:t>. 5 та 6 </a:t>
            </a:r>
            <a:r>
              <a:rPr lang="ru-RU" sz="1300" dirty="0" err="1" smtClean="0">
                <a:latin typeface="e-Ukraine Light" pitchFamily="50" charset="-52"/>
              </a:rPr>
              <a:t>Пояснення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заповнення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додатка</a:t>
            </a:r>
            <a:r>
              <a:rPr lang="ru-RU" sz="1300" dirty="0" smtClean="0">
                <a:latin typeface="e-Ukraine Light" pitchFamily="50" charset="-52"/>
              </a:rPr>
              <a:t> 5 до </a:t>
            </a:r>
            <a:r>
              <a:rPr lang="ru-RU" sz="1300" dirty="0" err="1" smtClean="0">
                <a:latin typeface="e-Ukraine Light" pitchFamily="50" charset="-52"/>
              </a:rPr>
              <a:t>Положення</a:t>
            </a:r>
            <a:r>
              <a:rPr lang="ru-RU" sz="1300" dirty="0" smtClean="0">
                <a:latin typeface="e-Ukraine Light" pitchFamily="50" charset="-52"/>
              </a:rPr>
              <a:t> про </a:t>
            </a:r>
            <a:r>
              <a:rPr lang="ru-RU" sz="1300" dirty="0" err="1" smtClean="0">
                <a:latin typeface="e-Ukraine Light" pitchFamily="50" charset="-52"/>
              </a:rPr>
              <a:t>ведення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операцій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національній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валюті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Україні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затвердженого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постановою</a:t>
            </a:r>
            <a:r>
              <a:rPr lang="ru-RU" sz="1300" dirty="0" smtClean="0">
                <a:latin typeface="e-Ukraine Light" pitchFamily="50" charset="-52"/>
              </a:rPr>
              <a:t>   </a:t>
            </a:r>
            <a:r>
              <a:rPr lang="ru-RU" sz="1300" dirty="0" err="1" smtClean="0">
                <a:latin typeface="e-Ukraine Light" pitchFamily="50" charset="-52"/>
              </a:rPr>
              <a:t>Правління</a:t>
            </a:r>
            <a:r>
              <a:rPr lang="ru-RU" sz="1300" dirty="0" smtClean="0">
                <a:latin typeface="e-Ukraine Light" pitchFamily="50" charset="-52"/>
              </a:rPr>
              <a:t>   </a:t>
            </a:r>
            <a:r>
              <a:rPr lang="ru-RU" sz="1300" dirty="0" err="1" smtClean="0">
                <a:latin typeface="e-Ukraine Light" pitchFamily="50" charset="-52"/>
              </a:rPr>
              <a:t>Національного</a:t>
            </a:r>
            <a:r>
              <a:rPr lang="ru-RU" sz="1300" dirty="0" smtClean="0">
                <a:latin typeface="e-Ukraine Light" pitchFamily="50" charset="-52"/>
              </a:rPr>
              <a:t>   банку   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 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 29 </a:t>
            </a:r>
            <a:r>
              <a:rPr lang="ru-RU" sz="1300" dirty="0" err="1" smtClean="0">
                <a:latin typeface="e-Ukraine Light" pitchFamily="50" charset="-52"/>
              </a:rPr>
              <a:t>грудня</a:t>
            </a:r>
            <a:r>
              <a:rPr lang="ru-RU" sz="1300" dirty="0" smtClean="0">
                <a:latin typeface="e-Ukraine Light" pitchFamily="50" charset="-52"/>
              </a:rPr>
              <a:t> 2017 року № 148, записи в </a:t>
            </a:r>
            <a:r>
              <a:rPr lang="ru-RU" sz="1300" dirty="0" err="1" smtClean="0">
                <a:latin typeface="e-Ukraine Light" pitchFamily="50" charset="-52"/>
              </a:rPr>
              <a:t>касовій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книзі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здійснюються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підставі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інформації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документів</a:t>
            </a:r>
            <a:r>
              <a:rPr lang="ru-RU" sz="1300" dirty="0" smtClean="0">
                <a:latin typeface="e-Ukraine Light" pitchFamily="50" charset="-52"/>
              </a:rPr>
              <a:t>. Записи в </a:t>
            </a:r>
            <a:r>
              <a:rPr lang="ru-RU" sz="1300" dirty="0" err="1" smtClean="0">
                <a:latin typeface="e-Ukraine Light" pitchFamily="50" charset="-52"/>
              </a:rPr>
              <a:t>касовій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книзі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здійснюються</a:t>
            </a:r>
            <a:r>
              <a:rPr lang="ru-RU" sz="1300" dirty="0" smtClean="0">
                <a:latin typeface="e-Ukraine Light" pitchFamily="50" charset="-52"/>
              </a:rPr>
              <a:t> до початку </a:t>
            </a:r>
            <a:r>
              <a:rPr lang="ru-RU" sz="1300" dirty="0" err="1" smtClean="0">
                <a:latin typeface="e-Ukraine Light" pitchFamily="50" charset="-52"/>
              </a:rPr>
              <a:t>наступного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робочого</a:t>
            </a:r>
            <a:r>
              <a:rPr lang="ru-RU" sz="1300" dirty="0" smtClean="0">
                <a:latin typeface="e-Ukraine Light" pitchFamily="50" charset="-52"/>
              </a:rPr>
              <a:t> дня (</a:t>
            </a:r>
            <a:r>
              <a:rPr lang="ru-RU" sz="1300" dirty="0" err="1" smtClean="0">
                <a:latin typeface="e-Ukraine Light" pitchFamily="50" charset="-52"/>
              </a:rPr>
              <a:t>тобто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залишками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кінець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попереднього</a:t>
            </a:r>
            <a:r>
              <a:rPr lang="ru-RU" sz="1300" dirty="0" smtClean="0">
                <a:latin typeface="e-Ukraine Light" pitchFamily="50" charset="-52"/>
              </a:rPr>
              <a:t> дня), а </a:t>
            </a:r>
            <a:r>
              <a:rPr lang="ru-RU" sz="1300" dirty="0" err="1" smtClean="0">
                <a:latin typeface="e-Ukraine Light" pitchFamily="50" charset="-52"/>
              </a:rPr>
              <a:t>також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містять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усі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реквізити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передбачені</a:t>
            </a:r>
            <a:r>
              <a:rPr lang="ru-RU" sz="1300" dirty="0" smtClean="0">
                <a:latin typeface="e-Ukraine Light" pitchFamily="50" charset="-52"/>
              </a:rPr>
              <a:t> формою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книги.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Сторінки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 </a:t>
            </a:r>
            <a:r>
              <a:rPr lang="ru-RU" sz="1300" dirty="0" err="1" smtClean="0">
                <a:latin typeface="e-Ukraine Light" pitchFamily="50" charset="-52"/>
              </a:rPr>
              <a:t>нумеруються</a:t>
            </a:r>
            <a:r>
              <a:rPr lang="ru-RU" sz="1300" dirty="0" smtClean="0">
                <a:latin typeface="e-Ukraine Light" pitchFamily="50" charset="-52"/>
              </a:rPr>
              <a:t>.</a:t>
            </a:r>
            <a:r>
              <a:rPr lang="ru-RU" sz="1300" dirty="0" smtClean="0">
                <a:latin typeface="e-Ukraine Light" pitchFamily="50" charset="-52"/>
              </a:rPr>
              <a:t> автоматично в порядку </a:t>
            </a:r>
            <a:r>
              <a:rPr lang="ru-RU" sz="1300" dirty="0" err="1" smtClean="0">
                <a:latin typeface="e-Ukraine Light" pitchFamily="50" charset="-52"/>
              </a:rPr>
              <a:t>зростання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початку року</a:t>
            </a:r>
            <a:r>
              <a:rPr lang="ru-RU" sz="1300" dirty="0" smtClean="0">
                <a:latin typeface="e-Ukraine Light" pitchFamily="50" charset="-52"/>
              </a:rPr>
              <a:t>.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Під</a:t>
            </a:r>
            <a:r>
              <a:rPr lang="ru-RU" sz="1300" dirty="0" smtClean="0">
                <a:latin typeface="e-Ukraine Light" pitchFamily="50" charset="-52"/>
              </a:rPr>
              <a:t> час </a:t>
            </a:r>
            <a:r>
              <a:rPr lang="ru-RU" sz="1300" dirty="0" err="1" smtClean="0">
                <a:latin typeface="e-Ukraine Light" pitchFamily="50" charset="-52"/>
              </a:rPr>
              <a:t>складання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електронного</a:t>
            </a:r>
            <a:r>
              <a:rPr lang="ru-RU" sz="1300" dirty="0" smtClean="0">
                <a:latin typeface="e-Ukraine Light" pitchFamily="50" charset="-52"/>
              </a:rPr>
              <a:t> документа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 </a:t>
            </a:r>
            <a:r>
              <a:rPr lang="ru-RU" sz="1300" dirty="0" err="1" smtClean="0">
                <a:latin typeface="e-Ukraine Light" pitchFamily="50" charset="-52"/>
              </a:rPr>
              <a:t>роздруковуються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кожна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двох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частин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книги</a:t>
            </a:r>
            <a:r>
              <a:rPr lang="ru-RU" sz="1300" dirty="0" smtClean="0">
                <a:latin typeface="e-Ukraine Light" pitchFamily="50" charset="-52"/>
              </a:rPr>
              <a:t>: «</a:t>
            </a:r>
            <a:r>
              <a:rPr lang="ru-RU" sz="1300" dirty="0" err="1" smtClean="0">
                <a:latin typeface="e-Ukraine Light" pitchFamily="50" charset="-52"/>
              </a:rPr>
              <a:t>Вкладний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книги</a:t>
            </a:r>
            <a:r>
              <a:rPr lang="ru-RU" sz="1300" dirty="0" smtClean="0">
                <a:latin typeface="e-Ukraine Light" pitchFamily="50" charset="-52"/>
              </a:rPr>
              <a:t>» та «</a:t>
            </a:r>
            <a:r>
              <a:rPr lang="ru-RU" sz="1300" dirty="0" err="1" smtClean="0">
                <a:latin typeface="e-Ukraine Light" pitchFamily="50" charset="-52"/>
              </a:rPr>
              <a:t>Звіт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касира</a:t>
            </a:r>
            <a:r>
              <a:rPr lang="ru-RU" sz="1300" dirty="0" smtClean="0">
                <a:latin typeface="e-Ukraine Light" pitchFamily="50" charset="-52"/>
              </a:rPr>
              <a:t>». </a:t>
            </a:r>
            <a:endParaRPr lang="ru-RU" sz="1300" dirty="0" smtClean="0">
              <a:latin typeface="e-Ukraine Light" pitchFamily="50" charset="-52"/>
            </a:endParaRPr>
          </a:p>
          <a:p>
            <a:pPr algn="just" fontAlgn="base"/>
            <a:endParaRPr lang="ru-RU" sz="1300" dirty="0" smtClean="0">
              <a:latin typeface="e-Ukraine Light" pitchFamily="50" charset="-52"/>
            </a:endParaRPr>
          </a:p>
          <a:p>
            <a:pPr fontAlgn="base"/>
            <a:endParaRPr lang="ru-RU" sz="1400" dirty="0" smtClean="0">
              <a:latin typeface="e-Ukraine Light" pitchFamily="50" charset="-52"/>
            </a:endParaRPr>
          </a:p>
          <a:p>
            <a:pPr fontAlgn="base"/>
            <a:endParaRPr lang="ru-RU" sz="14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6825" y="197708"/>
            <a:ext cx="4680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300" dirty="0" err="1" smtClean="0">
                <a:latin typeface="e-Ukraine Light" pitchFamily="50" charset="-52"/>
              </a:rPr>
              <a:t>Водночас</a:t>
            </a:r>
            <a:r>
              <a:rPr lang="ru-RU" sz="1300" dirty="0" smtClean="0">
                <a:latin typeface="e-Ukraine Light" pitchFamily="50" charset="-52"/>
              </a:rPr>
              <a:t>:</a:t>
            </a:r>
          </a:p>
          <a:p>
            <a:pPr marL="342900" indent="-342900" algn="just" fontAlgn="base">
              <a:buFont typeface="+mj-lt"/>
              <a:buAutoNum type="arabicPeriod"/>
            </a:pPr>
            <a:r>
              <a:rPr lang="ru-RU" sz="1300" dirty="0" smtClean="0">
                <a:latin typeface="e-Ukraine Light" pitchFamily="50" charset="-52"/>
              </a:rPr>
              <a:t>у </a:t>
            </a:r>
            <a:r>
              <a:rPr lang="ru-RU" sz="1300" dirty="0" err="1" smtClean="0">
                <a:latin typeface="e-Ukraine Light" pitchFamily="50" charset="-52"/>
              </a:rPr>
              <a:t>разі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роздрукування</a:t>
            </a:r>
            <a:r>
              <a:rPr lang="ru-RU" sz="1300" dirty="0" smtClean="0">
                <a:latin typeface="e-Ukraine Light" pitchFamily="50" charset="-52"/>
              </a:rPr>
              <a:t> «</a:t>
            </a:r>
            <a:r>
              <a:rPr lang="ru-RU" sz="1300" dirty="0" smtClean="0">
                <a:latin typeface="e-Ukraine Light" pitchFamily="50" charset="-52"/>
              </a:rPr>
              <a:t>Вкладного </a:t>
            </a:r>
            <a:r>
              <a:rPr lang="ru-RU" sz="1300" dirty="0" err="1" smtClean="0">
                <a:latin typeface="e-Ukraine Light" pitchFamily="50" charset="-52"/>
              </a:rPr>
              <a:t>аркуша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книги» у </a:t>
            </a:r>
            <a:r>
              <a:rPr lang="ru-RU" sz="1300" dirty="0" err="1" smtClean="0">
                <a:latin typeface="e-Ukraine Light" pitchFamily="50" charset="-52"/>
              </a:rPr>
              <a:t>кінці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місяця</a:t>
            </a:r>
            <a:r>
              <a:rPr lang="ru-RU" sz="1300" dirty="0" smtClean="0">
                <a:latin typeface="e-Ukraine Light" pitchFamily="50" charset="-52"/>
              </a:rPr>
              <a:t> автоматично </a:t>
            </a:r>
            <a:r>
              <a:rPr lang="ru-RU" sz="1300" dirty="0" err="1" smtClean="0">
                <a:latin typeface="e-Ukraine Light" pitchFamily="50" charset="-52"/>
              </a:rPr>
              <a:t>роздруковується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загальна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кількість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 за </a:t>
            </a:r>
            <a:r>
              <a:rPr lang="ru-RU" sz="1300" dirty="0" err="1" smtClean="0">
                <a:latin typeface="e-Ukraine Light" pitchFamily="50" charset="-52"/>
              </a:rPr>
              <a:t>цей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місяць</a:t>
            </a:r>
            <a:r>
              <a:rPr lang="ru-RU" sz="1300" dirty="0" smtClean="0">
                <a:latin typeface="e-Ukraine Light" pitchFamily="50" charset="-52"/>
              </a:rPr>
              <a:t>, а в </a:t>
            </a:r>
            <a:r>
              <a:rPr lang="ru-RU" sz="1300" dirty="0" err="1" smtClean="0">
                <a:latin typeface="e-Ukraine Light" pitchFamily="50" charset="-52"/>
              </a:rPr>
              <a:t>разі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роздрукування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кінці</a:t>
            </a:r>
            <a:r>
              <a:rPr lang="ru-RU" sz="1300" dirty="0" smtClean="0">
                <a:latin typeface="e-Ukraine Light" pitchFamily="50" charset="-52"/>
              </a:rPr>
              <a:t> року – </a:t>
            </a:r>
            <a:r>
              <a:rPr lang="ru-RU" sz="1300" dirty="0" err="1" smtClean="0">
                <a:latin typeface="e-Ukraine Light" pitchFamily="50" charset="-52"/>
              </a:rPr>
              <a:t>їх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загальна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кількість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рік</a:t>
            </a:r>
            <a:r>
              <a:rPr lang="ru-RU" sz="1300" dirty="0" smtClean="0">
                <a:latin typeface="e-Ukraine Light" pitchFamily="50" charset="-52"/>
              </a:rPr>
              <a:t>;</a:t>
            </a:r>
          </a:p>
          <a:p>
            <a:pPr marL="342900" indent="-342900" algn="just" fontAlgn="base">
              <a:buFont typeface="+mj-lt"/>
              <a:buAutoNum type="arabicPeriod"/>
            </a:pPr>
            <a:endParaRPr lang="ru-RU" sz="1300" dirty="0" smtClean="0">
              <a:latin typeface="e-Ukraine Light" pitchFamily="50" charset="-52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RU" sz="1300" dirty="0" err="1" smtClean="0">
                <a:latin typeface="e-Ukraine Light" pitchFamily="50" charset="-52"/>
              </a:rPr>
              <a:t>після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роздрукування</a:t>
            </a:r>
            <a:r>
              <a:rPr lang="ru-RU" sz="1300" dirty="0" smtClean="0">
                <a:latin typeface="e-Ukraine Light" pitchFamily="50" charset="-52"/>
              </a:rPr>
              <a:t> «Вкладного </a:t>
            </a:r>
            <a:r>
              <a:rPr lang="ru-RU" sz="1300" dirty="0" err="1" smtClean="0">
                <a:latin typeface="e-Ukraine Light" pitchFamily="50" charset="-52"/>
              </a:rPr>
              <a:t>аркуша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книги» </a:t>
            </a:r>
            <a:r>
              <a:rPr lang="ru-RU" sz="1300" dirty="0" err="1" smtClean="0">
                <a:latin typeface="e-Ukraine Light" pitchFamily="50" charset="-52"/>
              </a:rPr>
              <a:t>і</a:t>
            </a:r>
            <a:r>
              <a:rPr lang="ru-RU" sz="1300" dirty="0" smtClean="0">
                <a:latin typeface="e-Ukraine Light" pitchFamily="50" charset="-52"/>
              </a:rPr>
              <a:t> «</a:t>
            </a:r>
            <a:r>
              <a:rPr lang="ru-RU" sz="1300" dirty="0" err="1" smtClean="0">
                <a:latin typeface="e-Ukraine Light" pitchFamily="50" charset="-52"/>
              </a:rPr>
              <a:t>Звіту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касира</a:t>
            </a:r>
            <a:r>
              <a:rPr lang="ru-RU" sz="1300" dirty="0" smtClean="0">
                <a:latin typeface="e-Ukraine Light" pitchFamily="50" charset="-52"/>
              </a:rPr>
              <a:t>» </a:t>
            </a:r>
            <a:r>
              <a:rPr lang="ru-RU" sz="1300" dirty="0" err="1" smtClean="0">
                <a:latin typeface="e-Ukraine Light" pitchFamily="50" charset="-52"/>
              </a:rPr>
              <a:t>касир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перевіряє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правильність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складання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цих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документів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підписує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їх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передає</a:t>
            </a:r>
            <a:r>
              <a:rPr lang="ru-RU" sz="1300" dirty="0" smtClean="0">
                <a:latin typeface="e-Ukraine Light" pitchFamily="50" charset="-52"/>
              </a:rPr>
              <a:t> «</a:t>
            </a:r>
            <a:r>
              <a:rPr lang="ru-RU" sz="1300" dirty="0" err="1" smtClean="0">
                <a:latin typeface="e-Ukraine Light" pitchFamily="50" charset="-52"/>
              </a:rPr>
              <a:t>Звіт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касира</a:t>
            </a:r>
            <a:r>
              <a:rPr lang="ru-RU" sz="1300" dirty="0" smtClean="0">
                <a:latin typeface="e-Ukraine Light" pitchFamily="50" charset="-52"/>
              </a:rPr>
              <a:t>» разом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відповідними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касовими</a:t>
            </a:r>
            <a:r>
              <a:rPr lang="ru-RU" sz="1300" dirty="0" smtClean="0">
                <a:latin typeface="e-Ukraine Light" pitchFamily="50" charset="-52"/>
              </a:rPr>
              <a:t> документами до </a:t>
            </a:r>
            <a:r>
              <a:rPr lang="ru-RU" sz="1300" dirty="0" err="1" smtClean="0">
                <a:latin typeface="e-Ukraine Light" pitchFamily="50" charset="-52"/>
              </a:rPr>
              <a:t>бухгалтерії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підпис</a:t>
            </a:r>
            <a:r>
              <a:rPr lang="ru-RU" sz="1300" dirty="0" smtClean="0">
                <a:latin typeface="e-Ukraine Light" pitchFamily="50" charset="-52"/>
              </a:rPr>
              <a:t> у «Вкладному </a:t>
            </a:r>
            <a:r>
              <a:rPr lang="ru-RU" sz="1300" dirty="0" err="1" smtClean="0">
                <a:latin typeface="e-Ukraine Light" pitchFamily="50" charset="-52"/>
              </a:rPr>
              <a:t>аркуші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</a:t>
            </a:r>
            <a:r>
              <a:rPr lang="ru-RU" sz="1300" dirty="0" smtClean="0">
                <a:latin typeface="e-Ukraine Light" pitchFamily="50" charset="-52"/>
              </a:rPr>
              <a:t>»;</a:t>
            </a:r>
          </a:p>
          <a:p>
            <a:pPr marL="342900" indent="-342900" algn="just" fontAlgn="base">
              <a:buFont typeface="+mj-lt"/>
              <a:buAutoNum type="arabicPeriod"/>
            </a:pPr>
            <a:endParaRPr lang="ru-RU" sz="1300" dirty="0" smtClean="0">
              <a:latin typeface="e-Ukraine Light" pitchFamily="50" charset="-52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RU" sz="1300" dirty="0" err="1" smtClean="0">
                <a:latin typeface="e-Ukraine Light" pitchFamily="50" charset="-52"/>
              </a:rPr>
              <a:t>протягом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року «</a:t>
            </a:r>
            <a:r>
              <a:rPr lang="ru-RU" sz="1300" dirty="0" err="1" smtClean="0">
                <a:latin typeface="e-Ukraine Light" pitchFamily="50" charset="-52"/>
              </a:rPr>
              <a:t>Вкладний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книги» </a:t>
            </a:r>
            <a:r>
              <a:rPr lang="ru-RU" sz="1300" dirty="0" err="1" smtClean="0">
                <a:latin typeface="e-Ukraine Light" pitchFamily="50" charset="-52"/>
              </a:rPr>
              <a:t>зберігається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касиром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окремо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кожний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місяць</a:t>
            </a:r>
            <a:r>
              <a:rPr lang="ru-RU" sz="1300" dirty="0" smtClean="0">
                <a:latin typeface="e-Ukraine Light" pitchFamily="50" charset="-52"/>
              </a:rPr>
              <a:t>. </a:t>
            </a:r>
            <a:r>
              <a:rPr lang="ru-RU" sz="1300" dirty="0" err="1" smtClean="0">
                <a:latin typeface="e-Ukraine Light" pitchFamily="50" charset="-52"/>
              </a:rPr>
              <a:t>Після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закінчення</a:t>
            </a:r>
            <a:r>
              <a:rPr lang="ru-RU" sz="1300" dirty="0" smtClean="0">
                <a:latin typeface="e-Ukraine Light" pitchFamily="50" charset="-52"/>
              </a:rPr>
              <a:t> календарного року (</a:t>
            </a:r>
            <a:r>
              <a:rPr lang="ru-RU" sz="1300" dirty="0" err="1" smtClean="0">
                <a:latin typeface="e-Ukraine Light" pitchFamily="50" charset="-52"/>
              </a:rPr>
              <a:t>або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залежно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потреби) «</a:t>
            </a:r>
            <a:r>
              <a:rPr lang="ru-RU" sz="1300" dirty="0" err="1" smtClean="0">
                <a:latin typeface="e-Ukraine Light" pitchFamily="50" charset="-52"/>
              </a:rPr>
              <a:t>Вкладний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касової</a:t>
            </a:r>
            <a:r>
              <a:rPr lang="ru-RU" sz="1300" dirty="0" smtClean="0">
                <a:latin typeface="e-Ukraine Light" pitchFamily="50" charset="-52"/>
              </a:rPr>
              <a:t> книги» </a:t>
            </a:r>
            <a:r>
              <a:rPr lang="ru-RU" sz="1300" dirty="0" err="1" smtClean="0">
                <a:latin typeface="e-Ukraine Light" pitchFamily="50" charset="-52"/>
              </a:rPr>
              <a:t>формується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підшивки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хронологічному</a:t>
            </a:r>
            <a:r>
              <a:rPr lang="ru-RU" sz="1300" dirty="0" smtClean="0">
                <a:latin typeface="e-Ukraine Light" pitchFamily="50" charset="-52"/>
              </a:rPr>
              <a:t> порядку. </a:t>
            </a:r>
            <a:r>
              <a:rPr lang="ru-RU" sz="1300" dirty="0" err="1" smtClean="0">
                <a:latin typeface="e-Ukraine Light" pitchFamily="50" charset="-52"/>
              </a:rPr>
              <a:t>Загальна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кількість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аркушів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рік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засвідчується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підписами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керівника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</a:t>
            </a:r>
            <a:r>
              <a:rPr lang="ru-RU" sz="1300" dirty="0" smtClean="0">
                <a:latin typeface="e-Ukraine Light" pitchFamily="50" charset="-52"/>
              </a:rPr>
              <a:t> головного бухгалтера установи/</a:t>
            </a:r>
            <a:r>
              <a:rPr lang="ru-RU" sz="1300" dirty="0" err="1" smtClean="0">
                <a:latin typeface="e-Ukraine Light" pitchFamily="50" charset="-52"/>
              </a:rPr>
              <a:t>підприємства</a:t>
            </a:r>
            <a:r>
              <a:rPr lang="ru-RU" sz="1300" dirty="0" smtClean="0">
                <a:latin typeface="e-Ukraine Light" pitchFamily="50" charset="-52"/>
              </a:rPr>
              <a:t> – </a:t>
            </a:r>
            <a:r>
              <a:rPr lang="ru-RU" sz="1300" dirty="0" err="1" smtClean="0">
                <a:latin typeface="e-Ukraine Light" pitchFamily="50" charset="-52"/>
              </a:rPr>
              <a:t>юридичної</a:t>
            </a:r>
            <a:r>
              <a:rPr lang="ru-RU" sz="1300" dirty="0" smtClean="0">
                <a:latin typeface="e-Ukraine Light" pitchFamily="50" charset="-52"/>
              </a:rPr>
              <a:t> особи, а </a:t>
            </a:r>
            <a:r>
              <a:rPr lang="ru-RU" sz="1300" dirty="0" err="1" smtClean="0">
                <a:latin typeface="e-Ukraine Light" pitchFamily="50" charset="-52"/>
              </a:rPr>
              <a:t>підшивки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формуються</a:t>
            </a:r>
            <a:r>
              <a:rPr lang="ru-RU" sz="1300" dirty="0" smtClean="0">
                <a:latin typeface="e-Ukraine Light" pitchFamily="50" charset="-52"/>
              </a:rPr>
              <a:t> в книгу</a:t>
            </a:r>
            <a:r>
              <a:rPr lang="ru-RU" sz="1300" dirty="0" smtClean="0">
                <a:latin typeface="e-Ukraine Light" pitchFamily="50" charset="-52"/>
              </a:rPr>
              <a:t>;</a:t>
            </a:r>
          </a:p>
          <a:p>
            <a:pPr marL="342900" indent="-342900" algn="just" fontAlgn="base">
              <a:buFont typeface="+mj-lt"/>
              <a:buAutoNum type="arabicPeriod"/>
            </a:pPr>
            <a:endParaRPr lang="ru-RU" sz="1300" dirty="0" smtClean="0">
              <a:latin typeface="e-Ukraine Light" pitchFamily="50" charset="-52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RU" sz="1300" smtClean="0">
                <a:latin typeface="e-Ukraine Light" pitchFamily="50" charset="-52"/>
              </a:rPr>
              <a:t>після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закінчення</a:t>
            </a:r>
            <a:r>
              <a:rPr lang="ru-RU" sz="1300" dirty="0" smtClean="0">
                <a:latin typeface="e-Ukraine Light" pitchFamily="50" charset="-52"/>
              </a:rPr>
              <a:t> календарного року </a:t>
            </a:r>
            <a:r>
              <a:rPr lang="ru-RU" sz="1300" dirty="0" err="1" smtClean="0">
                <a:latin typeface="e-Ukraine Light" pitchFamily="50" charset="-52"/>
              </a:rPr>
              <a:t>касова</a:t>
            </a:r>
            <a:r>
              <a:rPr lang="ru-RU" sz="1300" dirty="0" smtClean="0">
                <a:latin typeface="e-Ukraine Light" pitchFamily="50" charset="-52"/>
              </a:rPr>
              <a:t> книга на </a:t>
            </a:r>
            <a:r>
              <a:rPr lang="ru-RU" sz="1300" dirty="0" err="1" smtClean="0">
                <a:latin typeface="e-Ukraine Light" pitchFamily="50" charset="-52"/>
              </a:rPr>
              <a:t>електронних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носіях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передається</a:t>
            </a:r>
            <a:r>
              <a:rPr lang="ru-RU" sz="1300" dirty="0" smtClean="0">
                <a:latin typeface="e-Ukraine Light" pitchFamily="50" charset="-52"/>
              </a:rPr>
              <a:t> для </a:t>
            </a:r>
            <a:r>
              <a:rPr lang="ru-RU" sz="1300" dirty="0" err="1" smtClean="0">
                <a:latin typeface="e-Ukraine Light" pitchFamily="50" charset="-52"/>
              </a:rPr>
              <a:t>зберігання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законодавства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.</a:t>
            </a:r>
            <a:endParaRPr lang="ru-RU" sz="13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274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104</cp:revision>
  <dcterms:created xsi:type="dcterms:W3CDTF">2021-05-27T05:23:05Z</dcterms:created>
  <dcterms:modified xsi:type="dcterms:W3CDTF">2021-12-17T09:54:10Z</dcterms:modified>
</cp:coreProperties>
</file>