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77" d="100"/>
          <a:sy n="77" d="100"/>
        </p:scale>
        <p:origin x="-2802" y="-9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10201" y="1364788"/>
            <a:ext cx="4267200" cy="11156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1400" b="1" dirty="0" err="1" smtClean="0">
                <a:latin typeface="e-Ukraine Light" pitchFamily="50" charset="-52"/>
              </a:rPr>
              <a:t>Якщо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юридична</a:t>
            </a:r>
            <a:r>
              <a:rPr lang="ru-RU" sz="1400" b="1" dirty="0" smtClean="0">
                <a:latin typeface="e-Ukraine Light" pitchFamily="50" charset="-52"/>
              </a:rPr>
              <a:t> особа </a:t>
            </a:r>
            <a:r>
              <a:rPr lang="ru-RU" sz="1400" b="1" dirty="0" err="1" smtClean="0">
                <a:latin typeface="e-Ukraine Light" pitchFamily="50" charset="-52"/>
              </a:rPr>
              <a:t>придбала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транспортний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засіб</a:t>
            </a:r>
            <a:r>
              <a:rPr lang="ru-RU" sz="1400" b="1" dirty="0" smtClean="0">
                <a:latin typeface="e-Ukraine Light" pitchFamily="50" charset="-52"/>
              </a:rPr>
              <a:t> для </a:t>
            </a:r>
            <a:r>
              <a:rPr lang="ru-RU" sz="1400" b="1" dirty="0" err="1" smtClean="0">
                <a:latin typeface="e-Ukraine Light" pitchFamily="50" charset="-52"/>
              </a:rPr>
              <a:t>службового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користування</a:t>
            </a:r>
            <a:r>
              <a:rPr lang="ru-RU" sz="1400" b="1" dirty="0" smtClean="0">
                <a:latin typeface="e-Ukraine Light" pitchFamily="50" charset="-52"/>
              </a:rPr>
              <a:t>, то </a:t>
            </a:r>
            <a:r>
              <a:rPr lang="ru-RU" sz="1400" b="1" dirty="0" err="1" smtClean="0">
                <a:latin typeface="e-Ukraine Light" pitchFamily="50" charset="-52"/>
              </a:rPr>
              <a:t>така</a:t>
            </a:r>
            <a:r>
              <a:rPr lang="ru-RU" sz="1400" b="1" dirty="0" smtClean="0">
                <a:latin typeface="e-Ukraine Light" pitchFamily="50" charset="-52"/>
              </a:rPr>
              <a:t> особа </a:t>
            </a:r>
            <a:r>
              <a:rPr lang="ru-RU" sz="1400" b="1" dirty="0" err="1" smtClean="0">
                <a:latin typeface="e-Ukraine Light" pitchFamily="50" charset="-52"/>
              </a:rPr>
              <a:t>подає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повідомлення</a:t>
            </a:r>
            <a:r>
              <a:rPr lang="ru-RU" sz="1400" b="1" dirty="0" smtClean="0">
                <a:latin typeface="e-Ukraine Light" pitchFamily="50" charset="-52"/>
              </a:rPr>
              <a:t> за формою № 20-ОПП</a:t>
            </a: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399730"/>
            <a:ext cx="962024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 smtClean="0">
              <a:solidFill>
                <a:srgbClr val="333333"/>
              </a:solidFill>
              <a:latin typeface="e-Ukraine Light" pitchFamily="50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" dirty="0" err="1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</a:t>
            </a:r>
            <a:r>
              <a:rPr lang="ru-RU" sz="80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80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93345" y="76200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112066" y="76200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2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1"/>
            <a:ext cx="4591051" cy="6467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33810"/>
            <a:ext cx="4648199" cy="3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51" y="86916"/>
            <a:ext cx="4543424" cy="392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521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endParaRPr lang="uk-UA" sz="1000" smtClean="0">
              <a:latin typeface="e-Ukraine" pitchFamily="2" charset="-52"/>
            </a:endParaRPr>
          </a:p>
          <a:p>
            <a:pPr indent="457200" algn="just">
              <a:lnSpc>
                <a:spcPct val="150000"/>
              </a:lnSpc>
            </a:pPr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75" y="148281"/>
            <a:ext cx="475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     	 Головне</a:t>
            </a:r>
            <a:r>
              <a:rPr lang="en-US" sz="1400" dirty="0" smtClean="0">
                <a:latin typeface="e-Ukraine Light" pitchFamily="50" charset="-52"/>
              </a:rPr>
              <a:t>   </a:t>
            </a:r>
            <a:r>
              <a:rPr lang="ru-RU" sz="1400" dirty="0" err="1" smtClean="0">
                <a:latin typeface="e-Ukraine Light" pitchFamily="50" charset="-52"/>
              </a:rPr>
              <a:t>управління</a:t>
            </a:r>
            <a:r>
              <a:rPr lang="en-US" sz="1400" dirty="0" smtClean="0">
                <a:latin typeface="e-Ukraine Light" pitchFamily="50" charset="-52"/>
              </a:rPr>
              <a:t>   </a:t>
            </a:r>
            <a:r>
              <a:rPr lang="ru-RU" sz="1400" dirty="0" smtClean="0">
                <a:latin typeface="e-Ukraine Light" pitchFamily="50" charset="-52"/>
              </a:rPr>
              <a:t>ДПС</a:t>
            </a:r>
            <a:r>
              <a:rPr lang="en-US" sz="1400" dirty="0" smtClean="0">
                <a:latin typeface="e-Ukraine Light" pitchFamily="50" charset="-52"/>
              </a:rPr>
              <a:t>   </a:t>
            </a:r>
            <a:r>
              <a:rPr lang="ru-RU" sz="1400" dirty="0" smtClean="0">
                <a:latin typeface="e-Ukraine Light" pitchFamily="50" charset="-52"/>
              </a:rPr>
              <a:t>у</a:t>
            </a:r>
            <a:r>
              <a:rPr lang="en-US" sz="1400" dirty="0" smtClean="0">
                <a:latin typeface="e-Ukraine Light" pitchFamily="50" charset="-52"/>
              </a:rPr>
              <a:t>    </a:t>
            </a:r>
            <a:r>
              <a:rPr lang="uk-UA" sz="1400" dirty="0" smtClean="0">
                <a:latin typeface="e-Ukraine Light" pitchFamily="50" charset="-52"/>
              </a:rPr>
              <a:t/>
            </a:r>
            <a:br>
              <a:rPr lang="uk-UA" sz="1400" dirty="0" smtClean="0">
                <a:latin typeface="e-Ukraine Light" pitchFamily="50" charset="-52"/>
              </a:rPr>
            </a:br>
            <a:r>
              <a:rPr lang="ru-RU" sz="1400" dirty="0" smtClean="0">
                <a:latin typeface="e-Ukraine Light" pitchFamily="50" charset="-52"/>
              </a:rPr>
              <a:t>м</a:t>
            </a:r>
            <a:r>
              <a:rPr lang="en-US" sz="1400" dirty="0" smtClean="0">
                <a:latin typeface="e-Ukraine Light" pitchFamily="50" charset="-52"/>
              </a:rPr>
              <a:t>. </a:t>
            </a:r>
            <a:r>
              <a:rPr lang="ru-RU" sz="1400" dirty="0" err="1" smtClean="0">
                <a:latin typeface="e-Ukraine Light" pitchFamily="50" charset="-52"/>
              </a:rPr>
              <a:t>Києві</a:t>
            </a:r>
            <a:r>
              <a:rPr lang="en-US" sz="1400" dirty="0" smtClean="0">
                <a:latin typeface="e-Ukraine Light" pitchFamily="50" charset="-52"/>
              </a:rPr>
              <a:t>   </a:t>
            </a:r>
            <a:r>
              <a:rPr lang="ru-RU" sz="1400" dirty="0" err="1" smtClean="0">
                <a:latin typeface="e-Ukraine Light" pitchFamily="50" charset="-52"/>
              </a:rPr>
              <a:t>повідомляє</a:t>
            </a:r>
            <a:r>
              <a:rPr lang="en-US" sz="1400" dirty="0" smtClean="0">
                <a:latin typeface="e-Ukraine Light" pitchFamily="50" charset="-52"/>
              </a:rPr>
              <a:t>,  </a:t>
            </a:r>
            <a:r>
              <a:rPr lang="ru-RU" sz="1400" dirty="0" err="1" smtClean="0">
                <a:latin typeface="e-Ukraine Light" pitchFamily="50" charset="-52"/>
              </a:rPr>
              <a:t>що</a:t>
            </a:r>
            <a:r>
              <a:rPr lang="ru-RU" sz="1400" dirty="0" smtClean="0">
                <a:latin typeface="e-Ukraine Light" pitchFamily="50" charset="-52"/>
              </a:rPr>
              <a:t> у </a:t>
            </a:r>
            <a:r>
              <a:rPr lang="ru-RU" sz="1400" dirty="0" err="1" smtClean="0">
                <a:latin typeface="e-Ukraine Light" pitchFamily="50" charset="-52"/>
              </a:rPr>
              <a:t>разі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якщо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юридична</a:t>
            </a:r>
            <a:r>
              <a:rPr lang="ru-RU" sz="1400" dirty="0" smtClean="0">
                <a:latin typeface="e-Ukraine Light" pitchFamily="50" charset="-52"/>
              </a:rPr>
              <a:t> особа </a:t>
            </a:r>
            <a:r>
              <a:rPr lang="ru-RU" sz="1400" dirty="0" err="1" smtClean="0">
                <a:latin typeface="e-Ukraine Light" pitchFamily="50" charset="-52"/>
              </a:rPr>
              <a:t>придбала</a:t>
            </a:r>
            <a:r>
              <a:rPr lang="en-US" sz="1400" dirty="0" smtClean="0">
                <a:latin typeface="e-Ukraine Light" pitchFamily="50" charset="-52"/>
              </a:rPr>
              <a:t> (</a:t>
            </a:r>
            <a:r>
              <a:rPr lang="ru-RU" sz="1400" dirty="0" err="1" smtClean="0">
                <a:latin typeface="e-Ukraine Light" pitchFamily="50" charset="-52"/>
              </a:rPr>
              <a:t>орендує</a:t>
            </a:r>
            <a:r>
              <a:rPr lang="en-US" sz="1400" dirty="0" smtClean="0">
                <a:latin typeface="e-Ukraine Light" pitchFamily="50" charset="-52"/>
              </a:rPr>
              <a:t>) </a:t>
            </a:r>
            <a:r>
              <a:rPr lang="ru-RU" sz="1400" dirty="0" err="1" smtClean="0">
                <a:latin typeface="e-Ukraine Light" pitchFamily="50" charset="-52"/>
              </a:rPr>
              <a:t>транспортний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засіб</a:t>
            </a:r>
            <a:r>
              <a:rPr lang="ru-RU" sz="1400" dirty="0" smtClean="0">
                <a:latin typeface="e-Ukraine Light" pitchFamily="50" charset="-52"/>
              </a:rPr>
              <a:t> для </a:t>
            </a:r>
            <a:r>
              <a:rPr lang="ru-RU" sz="1400" dirty="0" err="1" smtClean="0">
                <a:latin typeface="e-Ukraine Light" pitchFamily="50" charset="-52"/>
              </a:rPr>
              <a:t>службового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користування</a:t>
            </a:r>
            <a:r>
              <a:rPr lang="en-US" sz="1400" dirty="0" smtClean="0">
                <a:latin typeface="e-Ukraine Light" pitchFamily="50" charset="-52"/>
              </a:rPr>
              <a:t>, </a:t>
            </a:r>
            <a:r>
              <a:rPr lang="ru-RU" sz="1400" dirty="0" smtClean="0">
                <a:latin typeface="e-Ukraine Light" pitchFamily="50" charset="-52"/>
              </a:rPr>
              <a:t>то </a:t>
            </a:r>
            <a:r>
              <a:rPr lang="ru-RU" sz="1400" dirty="0" err="1" smtClean="0">
                <a:latin typeface="e-Ukraine Light" pitchFamily="50" charset="-52"/>
              </a:rPr>
              <a:t>протягом</a:t>
            </a:r>
            <a:r>
              <a:rPr lang="en-US" sz="1400" dirty="0" smtClean="0">
                <a:latin typeface="e-Ukraine Light" pitchFamily="50" charset="-52"/>
              </a:rPr>
              <a:t> 10 </a:t>
            </a:r>
            <a:r>
              <a:rPr lang="ru-RU" sz="1400" dirty="0" err="1" smtClean="0">
                <a:latin typeface="e-Ukraine Light" pitchFamily="50" charset="-52"/>
              </a:rPr>
              <a:t>робочих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днів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після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придбання</a:t>
            </a:r>
            <a:r>
              <a:rPr lang="en-US" sz="1400" dirty="0" smtClean="0">
                <a:latin typeface="e-Ukraine Light" pitchFamily="50" charset="-52"/>
              </a:rPr>
              <a:t> (</a:t>
            </a:r>
            <a:r>
              <a:rPr lang="ru-RU" sz="1400" dirty="0" err="1" smtClean="0">
                <a:latin typeface="e-Ukraine Light" pitchFamily="50" charset="-52"/>
              </a:rPr>
              <a:t>оформлення</a:t>
            </a:r>
            <a:r>
              <a:rPr lang="ru-RU" sz="1400" dirty="0" smtClean="0">
                <a:latin typeface="e-Ukraine Light" pitchFamily="50" charset="-52"/>
              </a:rPr>
              <a:t> договору </a:t>
            </a:r>
            <a:r>
              <a:rPr lang="ru-RU" sz="1400" dirty="0" err="1" smtClean="0">
                <a:latin typeface="e-Ukraine Light" pitchFamily="50" charset="-52"/>
              </a:rPr>
              <a:t>оренди</a:t>
            </a:r>
            <a:r>
              <a:rPr lang="en-US" sz="1400" dirty="0" smtClean="0">
                <a:latin typeface="e-Ukraine Light" pitchFamily="50" charset="-52"/>
              </a:rPr>
              <a:t>) </a:t>
            </a:r>
            <a:r>
              <a:rPr lang="ru-RU" sz="1400" dirty="0" err="1" smtClean="0">
                <a:latin typeface="e-Ukraine Light" pitchFamily="50" charset="-52"/>
              </a:rPr>
              <a:t>подається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повідомлення</a:t>
            </a:r>
            <a:r>
              <a:rPr lang="ru-RU" sz="1400" dirty="0" smtClean="0">
                <a:latin typeface="e-Ukraine Light" pitchFamily="50" charset="-52"/>
              </a:rPr>
              <a:t> про об</a:t>
            </a:r>
            <a:r>
              <a:rPr lang="en-US" sz="1400" dirty="0" smtClean="0">
                <a:latin typeface="e-Ukraine Light" pitchFamily="50" charset="-52"/>
              </a:rPr>
              <a:t>’</a:t>
            </a:r>
            <a:r>
              <a:rPr lang="ru-RU" sz="1400" dirty="0" err="1" smtClean="0">
                <a:latin typeface="e-Ukraine Light" pitchFamily="50" charset="-52"/>
              </a:rPr>
              <a:t>єкти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або</a:t>
            </a:r>
            <a:r>
              <a:rPr lang="ru-RU" sz="1400" dirty="0" smtClean="0">
                <a:latin typeface="e-Ukraine Light" pitchFamily="50" charset="-52"/>
              </a:rPr>
              <a:t> об</a:t>
            </a:r>
            <a:r>
              <a:rPr lang="en-US" sz="1400" dirty="0" smtClean="0">
                <a:latin typeface="e-Ukraine Light" pitchFamily="50" charset="-52"/>
              </a:rPr>
              <a:t>’</a:t>
            </a:r>
            <a:r>
              <a:rPr lang="ru-RU" sz="1400" dirty="0" err="1" smtClean="0">
                <a:latin typeface="e-Ukraine Light" pitchFamily="50" charset="-52"/>
              </a:rPr>
              <a:t>єкти</a:t>
            </a:r>
            <a:r>
              <a:rPr lang="en-US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пов</a:t>
            </a:r>
            <a:r>
              <a:rPr lang="en-US" sz="1400" dirty="0" smtClean="0">
                <a:latin typeface="e-Ukraine Light" pitchFamily="50" charset="-52"/>
              </a:rPr>
              <a:t>’</a:t>
            </a:r>
            <a:r>
              <a:rPr lang="ru-RU" sz="1400" dirty="0" err="1" smtClean="0">
                <a:latin typeface="e-Ukraine Light" pitchFamily="50" charset="-52"/>
              </a:rPr>
              <a:t>язані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оподаткуванням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або</a:t>
            </a:r>
            <a:r>
              <a:rPr lang="ru-RU" sz="1400" dirty="0" smtClean="0">
                <a:latin typeface="e-Ukraine Light" pitchFamily="50" charset="-52"/>
              </a:rPr>
              <a:t> через </a:t>
            </a:r>
            <a:r>
              <a:rPr lang="ru-RU" sz="1400" dirty="0" err="1" smtClean="0">
                <a:latin typeface="e-Ukraine Light" pitchFamily="50" charset="-52"/>
              </a:rPr>
              <a:t>які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провадиться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діяльність</a:t>
            </a:r>
            <a:r>
              <a:rPr lang="ru-RU" sz="1400" dirty="0" smtClean="0">
                <a:latin typeface="e-Ukraine Light" pitchFamily="50" charset="-52"/>
              </a:rPr>
              <a:t> за формою № 20-ОПП (</a:t>
            </a:r>
            <a:r>
              <a:rPr lang="ru-RU" sz="1400" dirty="0" err="1" smtClean="0">
                <a:latin typeface="e-Ukraine Light" pitchFamily="50" charset="-52"/>
              </a:rPr>
              <a:t>далі</a:t>
            </a:r>
            <a:r>
              <a:rPr lang="ru-RU" sz="1400" dirty="0" smtClean="0">
                <a:latin typeface="e-Ukraine Light" pitchFamily="50" charset="-52"/>
              </a:rPr>
              <a:t> – </a:t>
            </a:r>
            <a:r>
              <a:rPr lang="ru-RU" sz="1400" dirty="0" err="1" smtClean="0">
                <a:latin typeface="e-Ukraine Light" pitchFamily="50" charset="-52"/>
              </a:rPr>
              <a:t>повідомлення</a:t>
            </a:r>
            <a:r>
              <a:rPr lang="ru-RU" sz="1400" dirty="0" smtClean="0">
                <a:latin typeface="e-Ukraine Light" pitchFamily="50" charset="-52"/>
              </a:rPr>
              <a:t> за ф. № 20-ОПП)  до </a:t>
            </a:r>
            <a:r>
              <a:rPr lang="ru-RU" sz="1400" dirty="0" err="1" smtClean="0">
                <a:latin typeface="e-Ukraine Light" pitchFamily="50" charset="-52"/>
              </a:rPr>
              <a:t>контролюючого</a:t>
            </a:r>
            <a:r>
              <a:rPr lang="ru-RU" sz="1400" dirty="0" smtClean="0">
                <a:latin typeface="e-Ukraine Light" pitchFamily="50" charset="-52"/>
              </a:rPr>
              <a:t> органу за </a:t>
            </a:r>
            <a:r>
              <a:rPr lang="ru-RU" sz="1400" dirty="0" err="1" smtClean="0">
                <a:latin typeface="e-Ukraine Light" pitchFamily="50" charset="-52"/>
              </a:rPr>
              <a:t>основним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місцем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обліку</a:t>
            </a:r>
            <a:r>
              <a:rPr lang="ru-RU" sz="14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</a:t>
            </a:r>
            <a:r>
              <a:rPr lang="ru-RU" sz="1400" dirty="0" err="1" smtClean="0">
                <a:latin typeface="e-Ukraine Light" pitchFamily="50" charset="-52"/>
              </a:rPr>
              <a:t>Згідно</a:t>
            </a:r>
            <a:r>
              <a:rPr lang="ru-RU" sz="1400" dirty="0" smtClean="0">
                <a:latin typeface="e-Ukraine Light" pitchFamily="50" charset="-52"/>
              </a:rPr>
              <a:t> п. 8.2 </a:t>
            </a:r>
            <a:r>
              <a:rPr lang="ru-RU" sz="1400" dirty="0" err="1" smtClean="0">
                <a:latin typeface="e-Ukraine Light" pitchFamily="50" charset="-52"/>
              </a:rPr>
              <a:t>розд</a:t>
            </a:r>
            <a:r>
              <a:rPr lang="ru-RU" sz="1400" dirty="0" smtClean="0">
                <a:latin typeface="e-Ukraine Light" pitchFamily="50" charset="-52"/>
              </a:rPr>
              <a:t>. VIIІ Порядку </a:t>
            </a:r>
            <a:r>
              <a:rPr lang="ru-RU" sz="1400" dirty="0" err="1" smtClean="0">
                <a:latin typeface="e-Ukraine Light" pitchFamily="50" charset="-52"/>
              </a:rPr>
              <a:t>обліку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платників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податків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зборів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затвердженого</a:t>
            </a:r>
            <a:r>
              <a:rPr lang="ru-RU" sz="1400" dirty="0" smtClean="0">
                <a:latin typeface="e-Ukraine Light" pitchFamily="50" charset="-52"/>
              </a:rPr>
              <a:t> наказом </a:t>
            </a:r>
            <a:r>
              <a:rPr lang="ru-RU" sz="1400" dirty="0" err="1" smtClean="0">
                <a:latin typeface="e-Ukraine Light" pitchFamily="50" charset="-52"/>
              </a:rPr>
              <a:t>Міністерства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фінансів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України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від</a:t>
            </a:r>
            <a:r>
              <a:rPr lang="ru-RU" sz="1400" dirty="0" smtClean="0">
                <a:latin typeface="e-Ukraine Light" pitchFamily="50" charset="-52"/>
              </a:rPr>
              <a:t> 09 </a:t>
            </a:r>
            <a:r>
              <a:rPr lang="ru-RU" sz="1400" dirty="0" err="1" smtClean="0">
                <a:latin typeface="e-Ukraine Light" pitchFamily="50" charset="-52"/>
              </a:rPr>
              <a:t>грудня</a:t>
            </a:r>
            <a:r>
              <a:rPr lang="ru-RU" sz="1400" dirty="0" smtClean="0">
                <a:latin typeface="e-Ukraine Light" pitchFamily="50" charset="-52"/>
              </a:rPr>
              <a:t> 2011 року № 1588 (</a:t>
            </a:r>
            <a:r>
              <a:rPr lang="ru-RU" sz="1400" dirty="0" err="1" smtClean="0">
                <a:latin typeface="e-Ukraine Light" pitchFamily="50" charset="-52"/>
              </a:rPr>
              <a:t>далі</a:t>
            </a:r>
            <a:r>
              <a:rPr lang="ru-RU" sz="1400" dirty="0" smtClean="0">
                <a:latin typeface="e-Ukraine Light" pitchFamily="50" charset="-52"/>
              </a:rPr>
              <a:t> – Порядок № 1588), </a:t>
            </a:r>
            <a:r>
              <a:rPr lang="ru-RU" sz="1400" dirty="0" err="1" smtClean="0">
                <a:latin typeface="e-Ukraine Light" pitchFamily="50" charset="-52"/>
              </a:rPr>
              <a:t>об’єктами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об’єктами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пов’язаними</a:t>
            </a:r>
            <a:r>
              <a:rPr lang="ru-RU" sz="1400" dirty="0" smtClean="0">
                <a:latin typeface="e-Ukraine Light" pitchFamily="50" charset="-52"/>
              </a:rPr>
              <a:t>   </a:t>
            </a:r>
            <a:r>
              <a:rPr lang="ru-RU" sz="1400" dirty="0" err="1" smtClean="0">
                <a:latin typeface="e-Ukraine Light" pitchFamily="50" charset="-52"/>
              </a:rPr>
              <a:t>з</a:t>
            </a:r>
            <a:r>
              <a:rPr lang="ru-RU" sz="1400" dirty="0" smtClean="0">
                <a:latin typeface="e-Ukraine Light" pitchFamily="50" charset="-52"/>
              </a:rPr>
              <a:t>   </a:t>
            </a:r>
            <a:r>
              <a:rPr lang="ru-RU" sz="1400" dirty="0" err="1" smtClean="0">
                <a:latin typeface="e-Ukraine Light" pitchFamily="50" charset="-52"/>
              </a:rPr>
              <a:t>оподаткуванням</a:t>
            </a:r>
            <a:r>
              <a:rPr lang="ru-RU" sz="1400" dirty="0" smtClean="0">
                <a:latin typeface="e-Ukraine Light" pitchFamily="50" charset="-52"/>
              </a:rPr>
              <a:t>   </a:t>
            </a:r>
            <a:r>
              <a:rPr lang="ru-RU" sz="1400" dirty="0" err="1" smtClean="0">
                <a:latin typeface="e-Ukraine Light" pitchFamily="50" charset="-52"/>
              </a:rPr>
              <a:t>або</a:t>
            </a:r>
            <a:r>
              <a:rPr lang="ru-RU" sz="1400" dirty="0" smtClean="0">
                <a:latin typeface="e-Ukraine Light" pitchFamily="50" charset="-52"/>
              </a:rPr>
              <a:t>   </a:t>
            </a:r>
            <a:br>
              <a:rPr lang="ru-RU" sz="1400" dirty="0" smtClean="0">
                <a:latin typeface="e-Ukraine Light" pitchFamily="50" charset="-52"/>
              </a:rPr>
            </a:br>
            <a:r>
              <a:rPr lang="ru-RU" sz="1400" dirty="0" smtClean="0">
                <a:latin typeface="e-Ukraine Light" pitchFamily="50" charset="-52"/>
              </a:rPr>
              <a:t>через   </a:t>
            </a:r>
            <a:r>
              <a:rPr lang="ru-RU" sz="1400" dirty="0" err="1" smtClean="0">
                <a:latin typeface="e-Ukraine Light" pitchFamily="50" charset="-52"/>
              </a:rPr>
              <a:t>які</a:t>
            </a:r>
            <a:r>
              <a:rPr lang="ru-RU" sz="1400" dirty="0" smtClean="0">
                <a:latin typeface="e-Ukraine Light" pitchFamily="50" charset="-52"/>
              </a:rPr>
              <a:t>   </a:t>
            </a:r>
            <a:r>
              <a:rPr lang="ru-RU" sz="1400" dirty="0" err="1" smtClean="0">
                <a:latin typeface="e-Ukraine Light" pitchFamily="50" charset="-52"/>
              </a:rPr>
              <a:t>провадиться</a:t>
            </a:r>
            <a:r>
              <a:rPr lang="ru-RU" sz="1400" dirty="0" smtClean="0">
                <a:latin typeface="e-Ukraine Light" pitchFamily="50" charset="-52"/>
              </a:rPr>
              <a:t>  </a:t>
            </a:r>
            <a:r>
              <a:rPr lang="ru-RU" sz="1400" dirty="0" err="1" smtClean="0">
                <a:latin typeface="e-Ukraine Light" pitchFamily="50" charset="-52"/>
              </a:rPr>
              <a:t>діяльність</a:t>
            </a:r>
            <a:r>
              <a:rPr lang="ru-RU" sz="1400" dirty="0" smtClean="0">
                <a:latin typeface="e-Ukraine Light" pitchFamily="50" charset="-52"/>
              </a:rPr>
              <a:t> (</a:t>
            </a:r>
            <a:r>
              <a:rPr lang="ru-RU" sz="1400" dirty="0" err="1" smtClean="0">
                <a:latin typeface="e-Ukraine Light" pitchFamily="50" charset="-52"/>
              </a:rPr>
              <a:t>далі</a:t>
            </a:r>
            <a:r>
              <a:rPr lang="ru-RU" sz="1400" dirty="0" smtClean="0">
                <a:latin typeface="e-Ukraine Light" pitchFamily="50" charset="-52"/>
              </a:rPr>
              <a:t> – </a:t>
            </a:r>
            <a:r>
              <a:rPr lang="ru-RU" sz="1400" dirty="0" err="1" smtClean="0">
                <a:latin typeface="e-Ukraine Light" pitchFamily="50" charset="-52"/>
              </a:rPr>
              <a:t>об’єкти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), </a:t>
            </a:r>
            <a:r>
              <a:rPr lang="ru-RU" sz="1400" dirty="0" err="1" smtClean="0">
                <a:latin typeface="e-Ukraine Light" pitchFamily="50" charset="-52"/>
              </a:rPr>
              <a:t>є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майно</a:t>
            </a:r>
            <a:r>
              <a:rPr lang="ru-RU" sz="1400" dirty="0" smtClean="0">
                <a:latin typeface="e-Ukraine Light" pitchFamily="50" charset="-52"/>
              </a:rPr>
              <a:t> та </a:t>
            </a:r>
            <a:r>
              <a:rPr lang="ru-RU" sz="1400" dirty="0" err="1" smtClean="0">
                <a:latin typeface="e-Ukraine Light" pitchFamily="50" charset="-52"/>
              </a:rPr>
              <a:t>дії</a:t>
            </a:r>
            <a:r>
              <a:rPr lang="ru-RU" sz="1400" dirty="0" smtClean="0">
                <a:latin typeface="e-Ukraine Light" pitchFamily="50" charset="-52"/>
              </a:rPr>
              <a:t>, у </a:t>
            </a:r>
            <a:r>
              <a:rPr lang="ru-RU" sz="1400" dirty="0" err="1" smtClean="0">
                <a:latin typeface="e-Ukraine Light" pitchFamily="50" charset="-52"/>
              </a:rPr>
              <a:t>зв’язку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якими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у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платника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податків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виникають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обов’язки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щодо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сплати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податків</a:t>
            </a:r>
            <a:r>
              <a:rPr lang="ru-RU" sz="1400" dirty="0" smtClean="0">
                <a:latin typeface="e-Ukraine Light" pitchFamily="50" charset="-52"/>
              </a:rPr>
              <a:t> та </a:t>
            </a:r>
            <a:r>
              <a:rPr lang="ru-RU" sz="1400" dirty="0" err="1" smtClean="0">
                <a:latin typeface="e-Ukraine Light" pitchFamily="50" charset="-52"/>
              </a:rPr>
              <a:t>зборів</a:t>
            </a:r>
            <a:r>
              <a:rPr lang="ru-RU" sz="14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</a:t>
            </a:r>
            <a:r>
              <a:rPr lang="ru-RU" sz="1400" dirty="0" err="1" smtClean="0">
                <a:latin typeface="e-Ukraine Light" pitchFamily="50" charset="-52"/>
              </a:rPr>
              <a:t>Повідомлення</a:t>
            </a:r>
            <a:r>
              <a:rPr lang="ru-RU" sz="1400" dirty="0" smtClean="0">
                <a:latin typeface="e-Ukraine Light" pitchFamily="50" charset="-52"/>
              </a:rPr>
              <a:t> за ф. № 20-ОПП </a:t>
            </a:r>
            <a:r>
              <a:rPr lang="ru-RU" sz="1400" dirty="0" err="1" smtClean="0">
                <a:latin typeface="e-Ukraine Light" pitchFamily="50" charset="-52"/>
              </a:rPr>
              <a:t>подається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протягом</a:t>
            </a:r>
            <a:r>
              <a:rPr lang="ru-RU" sz="1400" dirty="0" smtClean="0">
                <a:latin typeface="e-Ukraine Light" pitchFamily="50" charset="-52"/>
              </a:rPr>
              <a:t> 10 </a:t>
            </a:r>
            <a:r>
              <a:rPr lang="ru-RU" sz="1400" dirty="0" err="1" smtClean="0">
                <a:latin typeface="e-Ukraine Light" pitchFamily="50" charset="-52"/>
              </a:rPr>
              <a:t>робочих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днів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після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їх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реєстрації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створення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чи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відкриття</a:t>
            </a:r>
            <a:r>
              <a:rPr lang="ru-RU" sz="1400" dirty="0" smtClean="0">
                <a:latin typeface="e-Ukraine Light" pitchFamily="50" charset="-52"/>
              </a:rPr>
              <a:t> до </a:t>
            </a:r>
            <a:r>
              <a:rPr lang="ru-RU" sz="1400" dirty="0" err="1" smtClean="0">
                <a:latin typeface="e-Ukraine Light" pitchFamily="50" charset="-52"/>
              </a:rPr>
              <a:t>контролюючого</a:t>
            </a:r>
            <a:r>
              <a:rPr lang="ru-RU" sz="1400" dirty="0" smtClean="0">
                <a:latin typeface="e-Ukraine Light" pitchFamily="50" charset="-52"/>
              </a:rPr>
              <a:t> органу за </a:t>
            </a:r>
            <a:r>
              <a:rPr lang="ru-RU" sz="1400" dirty="0" err="1" smtClean="0">
                <a:latin typeface="e-Ukraine Light" pitchFamily="50" charset="-52"/>
              </a:rPr>
              <a:t>основним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місцем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обліку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платника</a:t>
            </a:r>
            <a:endParaRPr lang="ru-RU" sz="14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6825" y="197708"/>
            <a:ext cx="4680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400" dirty="0" err="1" smtClean="0">
                <a:latin typeface="e-Ukraine Light" pitchFamily="50" charset="-52"/>
              </a:rPr>
              <a:t>податків</a:t>
            </a:r>
            <a:r>
              <a:rPr lang="ru-RU" sz="14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У </a:t>
            </a:r>
            <a:r>
              <a:rPr lang="ru-RU" sz="1400" dirty="0" err="1" smtClean="0">
                <a:latin typeface="e-Ukraine Light" pitchFamily="50" charset="-52"/>
              </a:rPr>
              <a:t>повідомленні</a:t>
            </a:r>
            <a:r>
              <a:rPr lang="ru-RU" sz="1400" dirty="0" smtClean="0">
                <a:latin typeface="e-Ukraine Light" pitchFamily="50" charset="-52"/>
              </a:rPr>
              <a:t> за ф. № 20-ОПП </a:t>
            </a:r>
            <a:r>
              <a:rPr lang="ru-RU" sz="1400" dirty="0" err="1" smtClean="0">
                <a:latin typeface="e-Ukraine Light" pitchFamily="50" charset="-52"/>
              </a:rPr>
              <a:t>надається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інформація</a:t>
            </a:r>
            <a:r>
              <a:rPr lang="ru-RU" sz="1400" dirty="0" smtClean="0">
                <a:latin typeface="e-Ukraine Light" pitchFamily="50" charset="-52"/>
              </a:rPr>
              <a:t> про </a:t>
            </a:r>
            <a:r>
              <a:rPr lang="ru-RU" sz="1400" dirty="0" err="1" smtClean="0">
                <a:latin typeface="e-Ukraine Light" pitchFamily="50" charset="-52"/>
              </a:rPr>
              <a:t>всі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об’єкти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що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є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власними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орендованими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або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переданими</a:t>
            </a:r>
            <a:r>
              <a:rPr lang="ru-RU" sz="1400" dirty="0" smtClean="0">
                <a:latin typeface="e-Ukraine Light" pitchFamily="50" charset="-52"/>
              </a:rPr>
              <a:t> в </a:t>
            </a:r>
            <a:r>
              <a:rPr lang="ru-RU" sz="1400" dirty="0" err="1" smtClean="0">
                <a:latin typeface="e-Ukraine Light" pitchFamily="50" charset="-52"/>
              </a:rPr>
              <a:t>оренду</a:t>
            </a:r>
            <a:r>
              <a:rPr lang="ru-RU" sz="1400" dirty="0" smtClean="0">
                <a:latin typeface="e-Ukraine Light" pitchFamily="50" charset="-52"/>
              </a:rPr>
              <a:t> (п. 8.4 </a:t>
            </a:r>
            <a:r>
              <a:rPr lang="ru-RU" sz="1400" dirty="0" err="1" smtClean="0">
                <a:latin typeface="e-Ukraine Light" pitchFamily="50" charset="-52"/>
              </a:rPr>
              <a:t>розд</a:t>
            </a:r>
            <a:r>
              <a:rPr lang="ru-RU" sz="1400" dirty="0" smtClean="0">
                <a:latin typeface="e-Ukraine Light" pitchFamily="50" charset="-52"/>
              </a:rPr>
              <a:t>. VIIІ Порядку № 1588).</a:t>
            </a:r>
          </a:p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</a:t>
            </a:r>
            <a:r>
              <a:rPr lang="ru-RU" sz="1400" dirty="0" err="1" smtClean="0">
                <a:latin typeface="e-Ukraine Light" pitchFamily="50" charset="-52"/>
              </a:rPr>
              <a:t>Звертаємо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увагу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що</a:t>
            </a:r>
            <a:r>
              <a:rPr lang="ru-RU" sz="1400" dirty="0" smtClean="0">
                <a:latin typeface="e-Ukraine Light" pitchFamily="50" charset="-52"/>
              </a:rPr>
              <a:t> форма  </a:t>
            </a:r>
            <a:r>
              <a:rPr lang="ru-RU" sz="1400" dirty="0" err="1" smtClean="0">
                <a:latin typeface="e-Ukraine Light" pitchFamily="50" charset="-52"/>
              </a:rPr>
              <a:t>повідомлення</a:t>
            </a:r>
            <a:r>
              <a:rPr lang="ru-RU" sz="1400" dirty="0" smtClean="0">
                <a:latin typeface="e-Ukraine Light" pitchFamily="50" charset="-52"/>
              </a:rPr>
              <a:t>  за  ф. 20-ОПП  наведена у </a:t>
            </a:r>
            <a:r>
              <a:rPr lang="ru-RU" sz="1400" dirty="0" err="1" smtClean="0">
                <a:latin typeface="e-Ukraine Light" pitchFamily="50" charset="-52"/>
              </a:rPr>
              <a:t>додатку</a:t>
            </a:r>
            <a:r>
              <a:rPr lang="ru-RU" sz="1400" dirty="0" smtClean="0">
                <a:latin typeface="e-Ukraine Light" pitchFamily="50" charset="-52"/>
              </a:rPr>
              <a:t> 10 до Порядку № 1588, </a:t>
            </a:r>
            <a:r>
              <a:rPr lang="ru-RU" sz="1400" dirty="0" err="1" smtClean="0">
                <a:latin typeface="e-Ukraine Light" pitchFamily="50" charset="-52"/>
              </a:rPr>
              <a:t>відповідно</a:t>
            </a:r>
            <a:r>
              <a:rPr lang="ru-RU" sz="1400" dirty="0" smtClean="0">
                <a:latin typeface="e-Ukraine Light" pitchFamily="50" charset="-52"/>
              </a:rPr>
              <a:t> до </a:t>
            </a:r>
            <a:r>
              <a:rPr lang="ru-RU" sz="1400" dirty="0" err="1" smtClean="0">
                <a:latin typeface="e-Ukraine Light" pitchFamily="50" charset="-52"/>
              </a:rPr>
              <a:t>якої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передбачено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заповнення</a:t>
            </a:r>
            <a:r>
              <a:rPr lang="ru-RU" sz="1400" dirty="0" smtClean="0">
                <a:latin typeface="e-Ukraine Light" pitchFamily="50" charset="-52"/>
              </a:rPr>
              <a:t> графи 8 «</a:t>
            </a:r>
            <a:r>
              <a:rPr lang="ru-RU" sz="1400" dirty="0" err="1" smtClean="0">
                <a:latin typeface="e-Ukraine Light" pitchFamily="50" charset="-52"/>
              </a:rPr>
              <a:t>Місцезнаходження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об’єкта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 (</a:t>
            </a:r>
            <a:r>
              <a:rPr lang="ru-RU" sz="1400" dirty="0" err="1" smtClean="0">
                <a:latin typeface="e-Ukraine Light" pitchFamily="50" charset="-52"/>
              </a:rPr>
              <a:t>вулиця</a:t>
            </a:r>
            <a:r>
              <a:rPr lang="ru-RU" sz="1400" dirty="0" smtClean="0">
                <a:latin typeface="e-Ukraine Light" pitchFamily="50" charset="-52"/>
              </a:rPr>
              <a:t>, номер </a:t>
            </a:r>
            <a:r>
              <a:rPr lang="ru-RU" sz="1400" dirty="0" err="1" smtClean="0">
                <a:latin typeface="e-Ukraine Light" pitchFamily="50" charset="-52"/>
              </a:rPr>
              <a:t>будинку</a:t>
            </a:r>
            <a:r>
              <a:rPr lang="ru-RU" sz="1400" dirty="0" smtClean="0">
                <a:latin typeface="e-Ukraine Light" pitchFamily="50" charset="-52"/>
              </a:rPr>
              <a:t>/</a:t>
            </a:r>
            <a:r>
              <a:rPr lang="ru-RU" sz="1400" dirty="0" err="1" smtClean="0">
                <a:latin typeface="e-Ukraine Light" pitchFamily="50" charset="-52"/>
              </a:rPr>
              <a:t>офіса</a:t>
            </a:r>
            <a:r>
              <a:rPr lang="ru-RU" sz="1400" dirty="0" smtClean="0">
                <a:latin typeface="e-Ukraine Light" pitchFamily="50" charset="-52"/>
              </a:rPr>
              <a:t>/</a:t>
            </a:r>
            <a:r>
              <a:rPr lang="ru-RU" sz="1400" dirty="0" err="1" smtClean="0">
                <a:latin typeface="e-Ukraine Light" pitchFamily="50" charset="-52"/>
              </a:rPr>
              <a:t>квартири</a:t>
            </a:r>
            <a:r>
              <a:rPr lang="ru-RU" sz="1400" dirty="0" smtClean="0">
                <a:latin typeface="e-Ukraine Light" pitchFamily="50" charset="-52"/>
              </a:rPr>
              <a:t>)» </a:t>
            </a:r>
            <a:r>
              <a:rPr lang="ru-RU" sz="1400" dirty="0" err="1" smtClean="0">
                <a:latin typeface="e-Ukraine Light" pitchFamily="50" charset="-52"/>
              </a:rPr>
              <a:t>розд</a:t>
            </a:r>
            <a:r>
              <a:rPr lang="ru-RU" sz="1400" dirty="0" smtClean="0">
                <a:latin typeface="e-Ukraine Light" pitchFamily="50" charset="-52"/>
              </a:rPr>
              <a:t>. 3 «</a:t>
            </a:r>
            <a:r>
              <a:rPr lang="ru-RU" sz="1400" dirty="0" err="1" smtClean="0">
                <a:latin typeface="e-Ukraine Light" pitchFamily="50" charset="-52"/>
              </a:rPr>
              <a:t>Відомості</a:t>
            </a:r>
            <a:r>
              <a:rPr lang="ru-RU" sz="1400" dirty="0" smtClean="0">
                <a:latin typeface="e-Ukraine Light" pitchFamily="50" charset="-52"/>
              </a:rPr>
              <a:t> про </a:t>
            </a:r>
            <a:r>
              <a:rPr lang="ru-RU" sz="1400" dirty="0" err="1" smtClean="0">
                <a:latin typeface="e-Ukraine Light" pitchFamily="50" charset="-52"/>
              </a:rPr>
              <a:t>об’єкти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платника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податків</a:t>
            </a:r>
            <a:r>
              <a:rPr lang="ru-RU" sz="1400" dirty="0" smtClean="0">
                <a:latin typeface="e-Ukraine Light" pitchFamily="50" charset="-52"/>
              </a:rPr>
              <a:t>».</a:t>
            </a:r>
          </a:p>
          <a:p>
            <a:pPr algn="just" fontAlgn="base"/>
            <a:r>
              <a:rPr lang="ru-RU" sz="1400" dirty="0" smtClean="0">
                <a:latin typeface="e-Ukraine Light" pitchFamily="50" charset="-52"/>
              </a:rPr>
              <a:t>	</a:t>
            </a:r>
            <a:r>
              <a:rPr lang="ru-RU" sz="1400" dirty="0" err="1" smtClean="0">
                <a:latin typeface="e-Ukraine Light" pitchFamily="50" charset="-52"/>
              </a:rPr>
              <a:t>Інформація</a:t>
            </a:r>
            <a:r>
              <a:rPr lang="ru-RU" sz="1400" dirty="0" smtClean="0">
                <a:latin typeface="e-Ukraine Light" pitchFamily="50" charset="-52"/>
              </a:rPr>
              <a:t> про </a:t>
            </a:r>
            <a:r>
              <a:rPr lang="ru-RU" sz="1400" dirty="0" err="1" smtClean="0">
                <a:latin typeface="e-Ukraine Light" pitchFamily="50" charset="-52"/>
              </a:rPr>
              <a:t>однотипні</a:t>
            </a:r>
            <a:r>
              <a:rPr lang="ru-RU" sz="1400" dirty="0" smtClean="0">
                <a:latin typeface="e-Ukraine Light" pitchFamily="50" charset="-52"/>
              </a:rPr>
              <a:t> (за видом, </a:t>
            </a:r>
            <a:r>
              <a:rPr lang="ru-RU" sz="1400" dirty="0" err="1" smtClean="0">
                <a:latin typeface="e-Ukraine Light" pitchFamily="50" charset="-52"/>
              </a:rPr>
              <a:t>використанням</a:t>
            </a:r>
            <a:r>
              <a:rPr lang="ru-RU" sz="1400" dirty="0" smtClean="0">
                <a:latin typeface="e-Ukraine Light" pitchFamily="50" charset="-52"/>
              </a:rPr>
              <a:t>, станом та видом права </a:t>
            </a:r>
            <a:r>
              <a:rPr lang="ru-RU" sz="1400" dirty="0" err="1" smtClean="0">
                <a:latin typeface="e-Ukraine Light" pitchFamily="50" charset="-52"/>
              </a:rPr>
              <a:t>власності</a:t>
            </a:r>
            <a:r>
              <a:rPr lang="ru-RU" sz="1400" dirty="0" smtClean="0">
                <a:latin typeface="e-Ukraine Light" pitchFamily="50" charset="-52"/>
              </a:rPr>
              <a:t>) </a:t>
            </a:r>
            <a:r>
              <a:rPr lang="ru-RU" sz="1400" dirty="0" err="1" smtClean="0">
                <a:latin typeface="e-Ukraine Light" pitchFamily="50" charset="-52"/>
              </a:rPr>
              <a:t>автомобільні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транспортні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засоби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які</a:t>
            </a:r>
            <a:r>
              <a:rPr lang="ru-RU" sz="1400" dirty="0" smtClean="0">
                <a:latin typeface="e-Ukraine Light" pitchFamily="50" charset="-52"/>
              </a:rPr>
              <a:t> не </a:t>
            </a:r>
            <a:r>
              <a:rPr lang="ru-RU" sz="1400" dirty="0" err="1" smtClean="0">
                <a:latin typeface="e-Ukraine Light" pitchFamily="50" charset="-52"/>
              </a:rPr>
              <a:t>є</a:t>
            </a:r>
            <a:r>
              <a:rPr lang="ru-RU" sz="1400" dirty="0" smtClean="0">
                <a:latin typeface="e-Ukraine Light" pitchFamily="50" charset="-52"/>
              </a:rPr>
              <a:t> пунктами </a:t>
            </a:r>
            <a:r>
              <a:rPr lang="ru-RU" sz="1400" dirty="0" err="1" smtClean="0">
                <a:latin typeface="e-Ukraine Light" pitchFamily="50" charset="-52"/>
              </a:rPr>
              <a:t>пересувної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роздрібної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торгівлі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громадського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харчування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або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послуг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інших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ніж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пасажирські</a:t>
            </a:r>
            <a:r>
              <a:rPr lang="ru-RU" sz="1400" dirty="0" smtClean="0">
                <a:latin typeface="e-Ukraine Light" pitchFamily="50" charset="-52"/>
              </a:rPr>
              <a:t>  та  </a:t>
            </a:r>
            <a:r>
              <a:rPr lang="ru-RU" sz="1400" dirty="0" err="1" smtClean="0">
                <a:latin typeface="e-Ukraine Light" pitchFamily="50" charset="-52"/>
              </a:rPr>
              <a:t>вантажні</a:t>
            </a:r>
            <a:r>
              <a:rPr lang="ru-RU" sz="1400" dirty="0" smtClean="0">
                <a:latin typeface="e-Ukraine Light" pitchFamily="50" charset="-52"/>
              </a:rPr>
              <a:t>  </a:t>
            </a:r>
            <a:r>
              <a:rPr lang="ru-RU" sz="1400" dirty="0" err="1" smtClean="0">
                <a:latin typeface="e-Ukraine Light" pitchFamily="50" charset="-52"/>
              </a:rPr>
              <a:t>перевезення</a:t>
            </a:r>
            <a:r>
              <a:rPr lang="ru-RU" sz="1400" dirty="0" smtClean="0">
                <a:latin typeface="e-Ukraine Light" pitchFamily="50" charset="-52"/>
              </a:rPr>
              <a:t>, </a:t>
            </a:r>
            <a:r>
              <a:rPr lang="ru-RU" sz="1400" dirty="0" err="1" smtClean="0">
                <a:latin typeface="e-Ukraine Light" pitchFamily="50" charset="-52"/>
              </a:rPr>
              <a:t>може</a:t>
            </a:r>
            <a:r>
              <a:rPr lang="ru-RU" sz="1400" dirty="0" smtClean="0">
                <a:latin typeface="e-Ukraine Light" pitchFamily="50" charset="-52"/>
              </a:rPr>
              <a:t>  бути  подана в </a:t>
            </a:r>
            <a:r>
              <a:rPr lang="ru-RU" sz="1400" dirty="0" err="1" smtClean="0">
                <a:latin typeface="e-Ukraine Light" pitchFamily="50" charset="-52"/>
              </a:rPr>
              <a:t>повідомленні</a:t>
            </a:r>
            <a:r>
              <a:rPr lang="ru-RU" sz="1400" dirty="0" smtClean="0">
                <a:latin typeface="e-Ukraine Light" pitchFamily="50" charset="-52"/>
              </a:rPr>
              <a:t> за ф. № 20-ОПП як </a:t>
            </a:r>
            <a:r>
              <a:rPr lang="ru-RU" sz="1400" dirty="0" err="1" smtClean="0">
                <a:latin typeface="e-Ukraine Light" pitchFamily="50" charset="-52"/>
              </a:rPr>
              <a:t>узагальнена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</a:t>
            </a:r>
            <a:r>
              <a:rPr lang="ru-RU" sz="1400" dirty="0" smtClean="0">
                <a:latin typeface="e-Ukraine Light" pitchFamily="50" charset="-52"/>
              </a:rPr>
              <a:t> типом </a:t>
            </a:r>
            <a:r>
              <a:rPr lang="ru-RU" sz="1400" dirty="0" err="1" smtClean="0">
                <a:latin typeface="e-Ukraine Light" pitchFamily="50" charset="-52"/>
              </a:rPr>
              <a:t>об’єкта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 «</a:t>
            </a:r>
            <a:r>
              <a:rPr lang="ru-RU" sz="1400" dirty="0" err="1" smtClean="0">
                <a:latin typeface="e-Ukraine Light" pitchFamily="50" charset="-52"/>
              </a:rPr>
              <a:t>автомобільні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транспортні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засоби</a:t>
            </a:r>
            <a:r>
              <a:rPr lang="ru-RU" sz="1400" dirty="0" smtClean="0">
                <a:latin typeface="e-Ukraine Light" pitchFamily="50" charset="-52"/>
              </a:rPr>
              <a:t>» та </a:t>
            </a:r>
            <a:r>
              <a:rPr lang="ru-RU" sz="1400" dirty="0" err="1" smtClean="0">
                <a:latin typeface="e-Ukraine Light" pitchFamily="50" charset="-52"/>
              </a:rPr>
              <a:t>зазначенням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кількості</a:t>
            </a:r>
            <a:r>
              <a:rPr lang="ru-RU" sz="1400" dirty="0" smtClean="0">
                <a:latin typeface="e-Ukraine Light" pitchFamily="50" charset="-52"/>
              </a:rPr>
              <a:t> таких </a:t>
            </a:r>
            <a:r>
              <a:rPr lang="ru-RU" sz="1400" dirty="0" err="1" smtClean="0">
                <a:latin typeface="e-Ukraine Light" pitchFamily="50" charset="-52"/>
              </a:rPr>
              <a:t>транспортних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засобів</a:t>
            </a:r>
            <a:r>
              <a:rPr lang="ru-RU" sz="1400" dirty="0" smtClean="0">
                <a:latin typeface="e-Ukraine Light" pitchFamily="50" charset="-52"/>
              </a:rPr>
              <a:t> в </a:t>
            </a:r>
            <a:r>
              <a:rPr lang="ru-RU" sz="1400" dirty="0" err="1" smtClean="0">
                <a:latin typeface="e-Ukraine Light" pitchFamily="50" charset="-52"/>
              </a:rPr>
              <a:t>графі</a:t>
            </a:r>
            <a:r>
              <a:rPr lang="ru-RU" sz="1400" dirty="0" smtClean="0">
                <a:latin typeface="e-Ukraine Light" pitchFamily="50" charset="-52"/>
              </a:rPr>
              <a:t> «</a:t>
            </a:r>
            <a:r>
              <a:rPr lang="ru-RU" sz="1400" dirty="0" err="1" smtClean="0">
                <a:latin typeface="e-Ukraine Light" pitchFamily="50" charset="-52"/>
              </a:rPr>
              <a:t>Реєстраційний</a:t>
            </a:r>
            <a:r>
              <a:rPr lang="ru-RU" sz="1400" dirty="0" smtClean="0">
                <a:latin typeface="e-Ukraine Light" pitchFamily="50" charset="-52"/>
              </a:rPr>
              <a:t> номер </a:t>
            </a:r>
            <a:r>
              <a:rPr lang="ru-RU" sz="1400" dirty="0" err="1" smtClean="0">
                <a:latin typeface="e-Ukraine Light" pitchFamily="50" charset="-52"/>
              </a:rPr>
              <a:t>об’єкта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оподаткування</a:t>
            </a:r>
            <a:r>
              <a:rPr lang="ru-RU" sz="1400" dirty="0" smtClean="0">
                <a:latin typeface="e-Ukraine Light" pitchFamily="50" charset="-52"/>
              </a:rPr>
              <a:t>».</a:t>
            </a:r>
          </a:p>
          <a:p>
            <a:pPr algn="just" fontAlgn="base"/>
            <a:endParaRPr lang="ru-RU" sz="12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747</TotalTime>
  <Words>125</Words>
  <Application>Microsoft Office PowerPoint</Application>
  <PresentationFormat>Лист A4 (210x297 мм)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106</cp:revision>
  <dcterms:created xsi:type="dcterms:W3CDTF">2021-05-27T05:23:05Z</dcterms:created>
  <dcterms:modified xsi:type="dcterms:W3CDTF">2021-12-17T10:07:02Z</dcterms:modified>
</cp:coreProperties>
</file>