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77" d="100"/>
          <a:sy n="77" d="100"/>
        </p:scale>
        <p:origin x="-2802" y="-9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410201" y="1149345"/>
            <a:ext cx="4267200" cy="15465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ru-RU" sz="1400" b="1" dirty="0" err="1" smtClean="0">
                <a:latin typeface="e-Ukraine Light" pitchFamily="50" charset="-52"/>
              </a:rPr>
              <a:t>Який</a:t>
            </a:r>
            <a:r>
              <a:rPr lang="ru-RU" sz="1400" b="1" dirty="0" smtClean="0">
                <a:latin typeface="e-Ukraine Light" pitchFamily="50" charset="-52"/>
              </a:rPr>
              <a:t> порядок </a:t>
            </a:r>
            <a:r>
              <a:rPr lang="ru-RU" sz="1400" b="1" dirty="0" err="1" smtClean="0">
                <a:latin typeface="e-Ukraine Light" pitchFamily="50" charset="-52"/>
              </a:rPr>
              <a:t>складання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податкової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накладної</a:t>
            </a:r>
            <a:r>
              <a:rPr lang="ru-RU" sz="1400" b="1" dirty="0" smtClean="0">
                <a:latin typeface="e-Ukraine Light" pitchFamily="50" charset="-52"/>
              </a:rPr>
              <a:t> при </a:t>
            </a:r>
            <a:r>
              <a:rPr lang="ru-RU" sz="1400" b="1" dirty="0" err="1" smtClean="0">
                <a:latin typeface="e-Ukraine Light" pitchFamily="50" charset="-52"/>
              </a:rPr>
              <a:t>поставці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товарів</a:t>
            </a:r>
            <a:r>
              <a:rPr lang="ru-RU" sz="1400" b="1" dirty="0" smtClean="0">
                <a:latin typeface="e-Ukraine Light" pitchFamily="50" charset="-52"/>
              </a:rPr>
              <a:t>/</a:t>
            </a:r>
            <a:r>
              <a:rPr lang="ru-RU" sz="1400" b="1" dirty="0" err="1" smtClean="0">
                <a:latin typeface="e-Ukraine Light" pitchFamily="50" charset="-52"/>
              </a:rPr>
              <a:t>послуг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покупцю</a:t>
            </a:r>
            <a:r>
              <a:rPr lang="ru-RU" sz="1400" b="1" dirty="0" smtClean="0">
                <a:latin typeface="e-Ukraine Light" pitchFamily="50" charset="-52"/>
              </a:rPr>
              <a:t>, </a:t>
            </a:r>
            <a:r>
              <a:rPr lang="ru-RU" sz="1400" b="1" dirty="0" err="1" smtClean="0">
                <a:latin typeface="e-Ukraine Light" pitchFamily="50" charset="-52"/>
              </a:rPr>
              <a:t>якщо</a:t>
            </a:r>
            <a:r>
              <a:rPr lang="ru-RU" sz="1400" b="1" dirty="0" smtClean="0">
                <a:latin typeface="e-Ukraine Light" pitchFamily="50" charset="-52"/>
              </a:rPr>
              <a:t> договором </a:t>
            </a:r>
            <a:r>
              <a:rPr lang="ru-RU" sz="1400" b="1" dirty="0" err="1" smtClean="0">
                <a:latin typeface="e-Ukraine Light" pitchFamily="50" charset="-52"/>
              </a:rPr>
              <a:t>передбачена</a:t>
            </a:r>
            <a:r>
              <a:rPr lang="ru-RU" sz="1400" b="1" dirty="0" smtClean="0">
                <a:latin typeface="e-Ukraine Light" pitchFamily="50" charset="-52"/>
              </a:rPr>
              <a:t> оплата за </a:t>
            </a:r>
            <a:r>
              <a:rPr lang="ru-RU" sz="1400" b="1" dirty="0" err="1" smtClean="0">
                <a:latin typeface="e-Ukraine Light" pitchFamily="50" charset="-52"/>
              </a:rPr>
              <a:t>такі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товари</a:t>
            </a:r>
            <a:r>
              <a:rPr lang="ru-RU" sz="1400" b="1" dirty="0" smtClean="0">
                <a:latin typeface="e-Ukraine Light" pitchFamily="50" charset="-52"/>
              </a:rPr>
              <a:t>/</a:t>
            </a:r>
            <a:r>
              <a:rPr lang="ru-RU" sz="1400" b="1" dirty="0" err="1" smtClean="0">
                <a:latin typeface="e-Ukraine Light" pitchFamily="50" charset="-52"/>
              </a:rPr>
              <a:t>послуги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від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третьої</a:t>
            </a:r>
            <a:r>
              <a:rPr lang="ru-RU" sz="1400" b="1" dirty="0" smtClean="0">
                <a:latin typeface="e-Ukraine Light" pitchFamily="50" charset="-52"/>
              </a:rPr>
              <a:t> особи?</a:t>
            </a:r>
          </a:p>
          <a:p>
            <a:pPr algn="ctr"/>
            <a:endParaRPr lang="uk-UA" sz="105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399730"/>
            <a:ext cx="962024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800" dirty="0" smtClean="0">
              <a:solidFill>
                <a:srgbClr val="333333"/>
              </a:solidFill>
              <a:latin typeface="e-Ukraine Light" pitchFamily="50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800" dirty="0" err="1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Грудень</a:t>
            </a:r>
            <a:r>
              <a:rPr lang="ru-RU" sz="80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80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93345" y="76200"/>
            <a:ext cx="4850130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112066" y="76200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2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uk-UA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1"/>
            <a:ext cx="4591051" cy="64674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33810"/>
            <a:ext cx="4648199" cy="37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51" y="86916"/>
            <a:ext cx="4543424" cy="392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521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endParaRPr lang="uk-UA" sz="1000" smtClean="0">
              <a:latin typeface="e-Ukraine" pitchFamily="2" charset="-52"/>
            </a:endParaRPr>
          </a:p>
          <a:p>
            <a:pPr indent="457200" algn="just">
              <a:lnSpc>
                <a:spcPct val="150000"/>
              </a:lnSpc>
            </a:pPr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75" y="148281"/>
            <a:ext cx="47520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400" dirty="0" smtClean="0">
                <a:latin typeface="e-Ukraine Light" pitchFamily="50" charset="-52"/>
              </a:rPr>
              <a:t>     	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smtClean="0">
                <a:latin typeface="e-Ukraine Light" pitchFamily="50" charset="-52"/>
              </a:rPr>
              <a:t>Головне </a:t>
            </a:r>
            <a:r>
              <a:rPr lang="ru-RU" sz="1500" dirty="0" err="1" smtClean="0">
                <a:latin typeface="e-Ukraine Light" pitchFamily="50" charset="-52"/>
              </a:rPr>
              <a:t>управління</a:t>
            </a:r>
            <a:r>
              <a:rPr lang="ru-RU" sz="1500" dirty="0" smtClean="0">
                <a:latin typeface="e-Ukraine Light" pitchFamily="50" charset="-52"/>
              </a:rPr>
              <a:t> ДПС у м. </a:t>
            </a:r>
            <a:r>
              <a:rPr lang="ru-RU" sz="1500" dirty="0" err="1" smtClean="0">
                <a:latin typeface="e-Ukraine Light" pitchFamily="50" charset="-52"/>
              </a:rPr>
              <a:t>Києві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звертає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увагу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незалежно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від</a:t>
            </a:r>
            <a:r>
              <a:rPr lang="ru-RU" sz="1500" dirty="0" smtClean="0">
                <a:latin typeface="e-Ukraine Light" pitchFamily="50" charset="-52"/>
              </a:rPr>
              <a:t> того,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згідно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умовами</a:t>
            </a:r>
            <a:r>
              <a:rPr lang="ru-RU" sz="1500" dirty="0" smtClean="0">
                <a:latin typeface="e-Ukraine Light" pitchFamily="50" charset="-52"/>
              </a:rPr>
              <a:t> договору </a:t>
            </a:r>
            <a:r>
              <a:rPr lang="ru-RU" sz="1500" dirty="0" err="1" smtClean="0">
                <a:latin typeface="e-Ukraine Light" pitchFamily="50" charset="-52"/>
              </a:rPr>
              <a:t>виконання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обов’язку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щодо</a:t>
            </a:r>
            <a:r>
              <a:rPr lang="ru-RU" sz="1500" dirty="0" smtClean="0">
                <a:latin typeface="e-Ukraine Light" pitchFamily="50" charset="-52"/>
              </a:rPr>
              <a:t> оплати за </a:t>
            </a:r>
            <a:r>
              <a:rPr lang="ru-RU" sz="1500" dirty="0" err="1" smtClean="0">
                <a:latin typeface="e-Ukraine Light" pitchFamily="50" charset="-52"/>
              </a:rPr>
              <a:t>товари</a:t>
            </a:r>
            <a:r>
              <a:rPr lang="ru-RU" sz="1500" dirty="0" smtClean="0">
                <a:latin typeface="e-Ukraine Light" pitchFamily="50" charset="-52"/>
              </a:rPr>
              <a:t>/</a:t>
            </a:r>
            <a:r>
              <a:rPr lang="ru-RU" sz="1500" dirty="0" err="1" smtClean="0">
                <a:latin typeface="e-Ukraine Light" pitchFamily="50" charset="-52"/>
              </a:rPr>
              <a:t>послуги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покладено</a:t>
            </a:r>
            <a:r>
              <a:rPr lang="ru-RU" sz="1500" dirty="0" smtClean="0">
                <a:latin typeface="e-Ukraine Light" pitchFamily="50" charset="-52"/>
              </a:rPr>
              <a:t> на </a:t>
            </a:r>
            <a:r>
              <a:rPr lang="ru-RU" sz="1500" dirty="0" err="1" smtClean="0">
                <a:latin typeface="e-Ukraine Light" pitchFamily="50" charset="-52"/>
              </a:rPr>
              <a:t>іншу</a:t>
            </a:r>
            <a:r>
              <a:rPr lang="ru-RU" sz="1500" dirty="0" smtClean="0">
                <a:latin typeface="e-Ukraine Light" pitchFamily="50" charset="-52"/>
              </a:rPr>
              <a:t> особу, </a:t>
            </a:r>
            <a:r>
              <a:rPr lang="ru-RU" sz="1500" dirty="0" err="1" smtClean="0">
                <a:latin typeface="e-Ukraine Light" pitchFamily="50" charset="-52"/>
              </a:rPr>
              <a:t>податкова</a:t>
            </a:r>
            <a:r>
              <a:rPr lang="ru-RU" sz="1500" dirty="0" smtClean="0">
                <a:latin typeface="e-Ukraine Light" pitchFamily="50" charset="-52"/>
              </a:rPr>
              <a:t> накладна </a:t>
            </a:r>
            <a:r>
              <a:rPr lang="ru-RU" sz="1500" dirty="0" err="1" smtClean="0">
                <a:latin typeface="e-Ukraine Light" pitchFamily="50" charset="-52"/>
              </a:rPr>
              <a:t>складається</a:t>
            </a:r>
            <a:r>
              <a:rPr lang="ru-RU" sz="1500" dirty="0" smtClean="0">
                <a:latin typeface="e-Ukraine Light" pitchFamily="50" charset="-52"/>
              </a:rPr>
              <a:t> на </a:t>
            </a:r>
            <a:r>
              <a:rPr lang="ru-RU" sz="1500" dirty="0" err="1" smtClean="0">
                <a:latin typeface="e-Ukraine Light" pitchFamily="50" charset="-52"/>
              </a:rPr>
              <a:t>покупця</a:t>
            </a:r>
            <a:r>
              <a:rPr lang="ru-RU" sz="1500" dirty="0" smtClean="0">
                <a:latin typeface="e-Ukraine Light" pitchFamily="50" charset="-52"/>
              </a:rPr>
              <a:t> (</a:t>
            </a:r>
            <a:r>
              <a:rPr lang="ru-RU" sz="1500" dirty="0" err="1" smtClean="0">
                <a:latin typeface="e-Ukraine Light" pitchFamily="50" charset="-52"/>
              </a:rPr>
              <a:t>отримувача</a:t>
            </a:r>
            <a:r>
              <a:rPr lang="ru-RU" sz="1500" dirty="0" smtClean="0">
                <a:latin typeface="e-Ukraine Light" pitchFamily="50" charset="-52"/>
              </a:rPr>
              <a:t>) </a:t>
            </a:r>
            <a:r>
              <a:rPr lang="ru-RU" sz="1500" dirty="0" err="1" smtClean="0">
                <a:latin typeface="e-Ukraine Light" pitchFamily="50" charset="-52"/>
              </a:rPr>
              <a:t>товарів</a:t>
            </a:r>
            <a:r>
              <a:rPr lang="ru-RU" sz="1500" dirty="0" smtClean="0">
                <a:latin typeface="e-Ukraine Light" pitchFamily="50" charset="-52"/>
              </a:rPr>
              <a:t>/</a:t>
            </a:r>
            <a:r>
              <a:rPr lang="ru-RU" sz="1500" dirty="0" err="1" smtClean="0">
                <a:latin typeface="e-Ukraine Light" pitchFamily="50" charset="-52"/>
              </a:rPr>
              <a:t>послуг</a:t>
            </a:r>
            <a:r>
              <a:rPr lang="ru-RU" sz="15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500" dirty="0" err="1" smtClean="0">
                <a:latin typeface="e-Ukraine Light" pitchFamily="50" charset="-52"/>
              </a:rPr>
              <a:t>Відповідно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smtClean="0">
                <a:latin typeface="e-Ukraine Light" pitchFamily="50" charset="-52"/>
              </a:rPr>
              <a:t>до ст. 655 </a:t>
            </a:r>
            <a:r>
              <a:rPr lang="ru-RU" sz="1500" dirty="0" err="1" smtClean="0">
                <a:latin typeface="e-Ukraine Light" pitchFamily="50" charset="-52"/>
              </a:rPr>
              <a:t>Цивільного</a:t>
            </a:r>
            <a:r>
              <a:rPr lang="ru-RU" sz="1500" dirty="0" smtClean="0">
                <a:latin typeface="e-Ukraine Light" pitchFamily="50" charset="-52"/>
              </a:rPr>
              <a:t> кодексу </a:t>
            </a:r>
            <a:r>
              <a:rPr lang="ru-RU" sz="1500" dirty="0" err="1" smtClean="0">
                <a:latin typeface="e-Ukraine Light" pitchFamily="50" charset="-52"/>
              </a:rPr>
              <a:t>України</a:t>
            </a:r>
            <a:r>
              <a:rPr lang="ru-RU" sz="1500" dirty="0" smtClean="0">
                <a:latin typeface="e-Ukraine Light" pitchFamily="50" charset="-52"/>
              </a:rPr>
              <a:t> (</a:t>
            </a:r>
            <a:r>
              <a:rPr lang="ru-RU" sz="1500" dirty="0" err="1" smtClean="0">
                <a:latin typeface="e-Ukraine Light" pitchFamily="50" charset="-52"/>
              </a:rPr>
              <a:t>далі</a:t>
            </a:r>
            <a:r>
              <a:rPr lang="ru-RU" sz="1500" dirty="0" smtClean="0">
                <a:latin typeface="e-Ukraine Light" pitchFamily="50" charset="-52"/>
              </a:rPr>
              <a:t> – ЦКУ) за договором </a:t>
            </a:r>
            <a:r>
              <a:rPr lang="ru-RU" sz="1500" dirty="0" err="1" smtClean="0">
                <a:latin typeface="e-Ukraine Light" pitchFamily="50" charset="-52"/>
              </a:rPr>
              <a:t>купівлі-продажу</a:t>
            </a:r>
            <a:r>
              <a:rPr lang="ru-RU" sz="1500" dirty="0" smtClean="0">
                <a:latin typeface="e-Ukraine Light" pitchFamily="50" charset="-52"/>
              </a:rPr>
              <a:t> одна сторона (</a:t>
            </a:r>
            <a:r>
              <a:rPr lang="ru-RU" sz="1500" dirty="0" err="1" smtClean="0">
                <a:latin typeface="e-Ukraine Light" pitchFamily="50" charset="-52"/>
              </a:rPr>
              <a:t>продавець</a:t>
            </a:r>
            <a:r>
              <a:rPr lang="ru-RU" sz="1500" dirty="0" smtClean="0">
                <a:latin typeface="e-Ukraine Light" pitchFamily="50" charset="-52"/>
              </a:rPr>
              <a:t>) </a:t>
            </a:r>
            <a:r>
              <a:rPr lang="ru-RU" sz="1500" dirty="0" err="1" smtClean="0">
                <a:latin typeface="e-Ukraine Light" pitchFamily="50" charset="-52"/>
              </a:rPr>
              <a:t>передає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зобов’язується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передати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майно</a:t>
            </a:r>
            <a:r>
              <a:rPr lang="ru-RU" sz="1500" dirty="0" smtClean="0">
                <a:latin typeface="e-Ukraine Light" pitchFamily="50" charset="-52"/>
              </a:rPr>
              <a:t> (товар) у </a:t>
            </a:r>
            <a:r>
              <a:rPr lang="ru-RU" sz="1500" dirty="0" err="1" smtClean="0">
                <a:latin typeface="e-Ukraine Light" pitchFamily="50" charset="-52"/>
              </a:rPr>
              <a:t>власність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другій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стороні</a:t>
            </a:r>
            <a:r>
              <a:rPr lang="ru-RU" sz="1500" dirty="0" smtClean="0">
                <a:latin typeface="e-Ukraine Light" pitchFamily="50" charset="-52"/>
              </a:rPr>
              <a:t> (</a:t>
            </a:r>
            <a:r>
              <a:rPr lang="ru-RU" sz="1500" dirty="0" err="1" smtClean="0">
                <a:latin typeface="e-Ukraine Light" pitchFamily="50" charset="-52"/>
              </a:rPr>
              <a:t>покупцеві</a:t>
            </a:r>
            <a:r>
              <a:rPr lang="ru-RU" sz="1500" dirty="0" smtClean="0">
                <a:latin typeface="e-Ukraine Light" pitchFamily="50" charset="-52"/>
              </a:rPr>
              <a:t>), а </a:t>
            </a:r>
            <a:r>
              <a:rPr lang="ru-RU" sz="1500" dirty="0" err="1" smtClean="0">
                <a:latin typeface="e-Ukraine Light" pitchFamily="50" charset="-52"/>
              </a:rPr>
              <a:t>покупець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приймає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зобов’язується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прийняти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майно</a:t>
            </a:r>
            <a:r>
              <a:rPr lang="ru-RU" sz="1500" dirty="0" smtClean="0">
                <a:latin typeface="e-Ukraine Light" pitchFamily="50" charset="-52"/>
              </a:rPr>
              <a:t> (товар) </a:t>
            </a:r>
            <a:r>
              <a:rPr lang="ru-RU" sz="1500" dirty="0" err="1" smtClean="0">
                <a:latin typeface="e-Ukraine Light" pitchFamily="50" charset="-52"/>
              </a:rPr>
              <a:t>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сплатити</a:t>
            </a:r>
            <a:r>
              <a:rPr lang="ru-RU" sz="1500" dirty="0" smtClean="0">
                <a:latin typeface="e-Ukraine Light" pitchFamily="50" charset="-52"/>
              </a:rPr>
              <a:t> за </a:t>
            </a:r>
            <a:r>
              <a:rPr lang="ru-RU" sz="1500" dirty="0" err="1" smtClean="0">
                <a:latin typeface="e-Ukraine Light" pitchFamily="50" charset="-52"/>
              </a:rPr>
              <a:t>нього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певну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грошову</a:t>
            </a:r>
            <a:r>
              <a:rPr lang="ru-RU" sz="1500" dirty="0" smtClean="0">
                <a:latin typeface="e-Ukraine Light" pitchFamily="50" charset="-52"/>
              </a:rPr>
              <a:t> суму.</a:t>
            </a:r>
          </a:p>
          <a:p>
            <a:pPr algn="just" fontAlgn="base"/>
            <a:r>
              <a:rPr lang="ru-RU" sz="1500" dirty="0" smtClean="0">
                <a:latin typeface="e-Ukraine Light" pitchFamily="50" charset="-52"/>
              </a:rPr>
              <a:t>	Пунктом </a:t>
            </a:r>
            <a:r>
              <a:rPr lang="ru-RU" sz="1500" dirty="0" smtClean="0">
                <a:latin typeface="e-Ukraine Light" pitchFamily="50" charset="-52"/>
              </a:rPr>
              <a:t>1 ст. 528 ЦКУ </a:t>
            </a:r>
            <a:r>
              <a:rPr lang="ru-RU" sz="1500" dirty="0" err="1" smtClean="0">
                <a:latin typeface="e-Ukraine Light" pitchFamily="50" charset="-52"/>
              </a:rPr>
              <a:t>встановлено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виконання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обов’язку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може</a:t>
            </a:r>
            <a:r>
              <a:rPr lang="ru-RU" sz="1500" dirty="0" smtClean="0">
                <a:latin typeface="e-Ukraine Light" pitchFamily="50" charset="-52"/>
              </a:rPr>
              <a:t> бути </a:t>
            </a:r>
            <a:r>
              <a:rPr lang="ru-RU" sz="1500" dirty="0" err="1" smtClean="0">
                <a:latin typeface="e-Ukraine Light" pitchFamily="50" charset="-52"/>
              </a:rPr>
              <a:t>покладено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боржником</a:t>
            </a:r>
            <a:r>
              <a:rPr lang="ru-RU" sz="1500" dirty="0" smtClean="0">
                <a:latin typeface="e-Ukraine Light" pitchFamily="50" charset="-52"/>
              </a:rPr>
              <a:t> на </a:t>
            </a:r>
            <a:r>
              <a:rPr lang="ru-RU" sz="1500" dirty="0" err="1" smtClean="0">
                <a:latin typeface="e-Ukraine Light" pitchFamily="50" charset="-52"/>
              </a:rPr>
              <a:t>іншу</a:t>
            </a:r>
            <a:r>
              <a:rPr lang="ru-RU" sz="1500" dirty="0" smtClean="0">
                <a:latin typeface="e-Ukraine Light" pitchFamily="50" charset="-52"/>
              </a:rPr>
              <a:t> особу, </a:t>
            </a:r>
            <a:r>
              <a:rPr lang="ru-RU" sz="1500" dirty="0" err="1" smtClean="0">
                <a:latin typeface="e-Ukraine Light" pitchFamily="50" charset="-52"/>
              </a:rPr>
              <a:t>якщо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умов договору, </a:t>
            </a:r>
            <a:r>
              <a:rPr lang="ru-RU" sz="1500" dirty="0" err="1" smtClean="0">
                <a:latin typeface="e-Ukraine Light" pitchFamily="50" charset="-52"/>
              </a:rPr>
              <a:t>вимог</a:t>
            </a:r>
            <a:r>
              <a:rPr lang="ru-RU" sz="1500" dirty="0" smtClean="0">
                <a:latin typeface="e-Ukraine Light" pitchFamily="50" charset="-52"/>
              </a:rPr>
              <a:t> ЦКУ, </a:t>
            </a:r>
            <a:r>
              <a:rPr lang="ru-RU" sz="1500" dirty="0" err="1" smtClean="0">
                <a:latin typeface="e-Ukraine Light" pitchFamily="50" charset="-52"/>
              </a:rPr>
              <a:t>інших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актів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цивільного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законодавства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суті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зобов’язання</a:t>
            </a:r>
            <a:r>
              <a:rPr lang="ru-RU" sz="1500" dirty="0" smtClean="0">
                <a:latin typeface="e-Ukraine Light" pitchFamily="50" charset="-52"/>
              </a:rPr>
              <a:t> не </a:t>
            </a:r>
            <a:r>
              <a:rPr lang="ru-RU" sz="1500" dirty="0" err="1" smtClean="0">
                <a:latin typeface="e-Ukraine Light" pitchFamily="50" charset="-52"/>
              </a:rPr>
              <a:t>випливає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обов’язок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боржника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виконати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зобов’язання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особисто</a:t>
            </a:r>
            <a:r>
              <a:rPr lang="ru-RU" sz="1500" dirty="0" smtClean="0">
                <a:latin typeface="e-Ukraine Light" pitchFamily="50" charset="-52"/>
              </a:rPr>
              <a:t>. У </a:t>
            </a:r>
            <a:r>
              <a:rPr lang="ru-RU" sz="1500" dirty="0" err="1" smtClean="0">
                <a:latin typeface="e-Ukraine Light" pitchFamily="50" charset="-52"/>
              </a:rPr>
              <a:t>цьому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разі</a:t>
            </a:r>
            <a:r>
              <a:rPr lang="ru-RU" sz="1500" dirty="0" smtClean="0">
                <a:latin typeface="e-Ukraine Light" pitchFamily="50" charset="-52"/>
              </a:rPr>
              <a:t> кредитор </a:t>
            </a:r>
            <a:r>
              <a:rPr lang="ru-RU" sz="1500" dirty="0" err="1" smtClean="0">
                <a:latin typeface="e-Ukraine Light" pitchFamily="50" charset="-52"/>
              </a:rPr>
              <a:t>зобов’язаний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прийняти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виконання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запропоноване</a:t>
            </a:r>
            <a:r>
              <a:rPr lang="ru-RU" sz="1500" dirty="0" smtClean="0">
                <a:latin typeface="e-Ukraine Light" pitchFamily="50" charset="-52"/>
              </a:rPr>
              <a:t> за </a:t>
            </a:r>
            <a:r>
              <a:rPr lang="ru-RU" sz="1500" dirty="0" err="1" smtClean="0">
                <a:latin typeface="e-Ukraine Light" pitchFamily="50" charset="-52"/>
              </a:rPr>
              <a:t>боржника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іншою</a:t>
            </a:r>
            <a:r>
              <a:rPr lang="ru-RU" sz="1500" dirty="0" smtClean="0">
                <a:latin typeface="e-Ukraine Light" pitchFamily="50" charset="-52"/>
              </a:rPr>
              <a:t> особою</a:t>
            </a:r>
            <a:r>
              <a:rPr lang="ru-RU" sz="1500" dirty="0" smtClean="0">
                <a:latin typeface="e-Ukraine Light" pitchFamily="50" charset="-52"/>
              </a:rPr>
              <a:t>.</a:t>
            </a:r>
            <a:endParaRPr lang="ru-RU" sz="150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76825" y="197708"/>
            <a:ext cx="46800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500" dirty="0" err="1" smtClean="0">
                <a:latin typeface="e-Ukraine Light" pitchFamily="50" charset="-52"/>
              </a:rPr>
              <a:t>Відповідно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smtClean="0">
                <a:latin typeface="e-Ukraine Light" pitchFamily="50" charset="-52"/>
              </a:rPr>
              <a:t>до п. 201.1 ст. 201 </a:t>
            </a:r>
            <a:r>
              <a:rPr lang="ru-RU" sz="1500" dirty="0" err="1" smtClean="0">
                <a:latin typeface="e-Ukraine Light" pitchFamily="50" charset="-52"/>
              </a:rPr>
              <a:t>Податкового</a:t>
            </a:r>
            <a:r>
              <a:rPr lang="ru-RU" sz="1500" dirty="0" smtClean="0">
                <a:latin typeface="e-Ukraine Light" pitchFamily="50" charset="-52"/>
              </a:rPr>
              <a:t> кодексу </a:t>
            </a:r>
            <a:r>
              <a:rPr lang="ru-RU" sz="1500" dirty="0" err="1" smtClean="0">
                <a:latin typeface="e-Ukraine Light" pitchFamily="50" charset="-52"/>
              </a:rPr>
              <a:t>України</a:t>
            </a:r>
            <a:r>
              <a:rPr lang="ru-RU" sz="1500" dirty="0" smtClean="0">
                <a:latin typeface="e-Ukraine Light" pitchFamily="50" charset="-52"/>
              </a:rPr>
              <a:t> (</a:t>
            </a:r>
            <a:r>
              <a:rPr lang="ru-RU" sz="1500" dirty="0" err="1" smtClean="0">
                <a:latin typeface="e-Ukraine Light" pitchFamily="50" charset="-52"/>
              </a:rPr>
              <a:t>далі</a:t>
            </a:r>
            <a:r>
              <a:rPr lang="ru-RU" sz="1500" dirty="0" smtClean="0">
                <a:latin typeface="e-Ukraine Light" pitchFamily="50" charset="-52"/>
              </a:rPr>
              <a:t> – ПКУ) на дату </a:t>
            </a:r>
            <a:r>
              <a:rPr lang="ru-RU" sz="1500" dirty="0" err="1" smtClean="0">
                <a:latin typeface="e-Ukraine Light" pitchFamily="50" charset="-52"/>
              </a:rPr>
              <a:t>виникнення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податкових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зобов’язань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зобов’язаний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скласти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податкову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накладну</a:t>
            </a:r>
            <a:r>
              <a:rPr lang="ru-RU" sz="1500" dirty="0" smtClean="0">
                <a:latin typeface="e-Ukraine Light" pitchFamily="50" charset="-52"/>
              </a:rPr>
              <a:t> в </a:t>
            </a:r>
            <a:r>
              <a:rPr lang="ru-RU" sz="1500" dirty="0" err="1" smtClean="0">
                <a:latin typeface="e-Ukraine Light" pitchFamily="50" charset="-52"/>
              </a:rPr>
              <a:t>електронній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формі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дотриманням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умови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щодо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реєстрації</a:t>
            </a:r>
            <a:r>
              <a:rPr lang="ru-RU" sz="1500" dirty="0" smtClean="0">
                <a:latin typeface="e-Ukraine Light" pitchFamily="50" charset="-52"/>
              </a:rPr>
              <a:t> у порядку, </a:t>
            </a:r>
            <a:r>
              <a:rPr lang="ru-RU" sz="1500" dirty="0" err="1" smtClean="0">
                <a:latin typeface="e-Ukraine Light" pitchFamily="50" charset="-52"/>
              </a:rPr>
              <a:t>визначеному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законодавством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кваліфікованого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електронного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підпису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уповноваженої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платником</a:t>
            </a:r>
            <a:r>
              <a:rPr lang="ru-RU" sz="1500" dirty="0" smtClean="0">
                <a:latin typeface="e-Ukraine Light" pitchFamily="50" charset="-52"/>
              </a:rPr>
              <a:t> особи, та </a:t>
            </a:r>
            <a:r>
              <a:rPr lang="ru-RU" sz="1500" dirty="0" err="1" smtClean="0">
                <a:latin typeface="e-Ukraine Light" pitchFamily="50" charset="-52"/>
              </a:rPr>
              <a:t>зареєструвати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її</a:t>
            </a:r>
            <a:r>
              <a:rPr lang="ru-RU" sz="1500" dirty="0" smtClean="0">
                <a:latin typeface="e-Ukraine Light" pitchFamily="50" charset="-52"/>
              </a:rPr>
              <a:t> в </a:t>
            </a:r>
            <a:r>
              <a:rPr lang="ru-RU" sz="1500" dirty="0" err="1" smtClean="0">
                <a:latin typeface="e-Ukraine Light" pitchFamily="50" charset="-52"/>
              </a:rPr>
              <a:t>Єдиному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реєстрі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податкових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накладних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згідно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</a:t>
            </a:r>
            <a:r>
              <a:rPr lang="ru-RU" sz="1500" dirty="0" smtClean="0">
                <a:latin typeface="e-Ukraine Light" pitchFamily="50" charset="-52"/>
              </a:rPr>
              <a:t> п. 201.10 ст.201 ПКУ </a:t>
            </a:r>
            <a:r>
              <a:rPr lang="ru-RU" sz="1500" dirty="0" err="1" smtClean="0">
                <a:latin typeface="e-Ukraine Light" pitchFamily="50" charset="-52"/>
              </a:rPr>
              <a:t>надати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покупцю</a:t>
            </a:r>
            <a:r>
              <a:rPr lang="ru-RU" sz="1500" dirty="0" smtClean="0">
                <a:latin typeface="e-Ukraine Light" pitchFamily="50" charset="-52"/>
              </a:rPr>
              <a:t> за </a:t>
            </a:r>
            <a:r>
              <a:rPr lang="ru-RU" sz="1500" dirty="0" err="1" smtClean="0">
                <a:latin typeface="e-Ukraine Light" pitchFamily="50" charset="-52"/>
              </a:rPr>
              <a:t>його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вимогою</a:t>
            </a:r>
            <a:r>
              <a:rPr lang="ru-RU" sz="15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500" dirty="0" smtClean="0">
                <a:latin typeface="e-Ukraine Light" pitchFamily="50" charset="-52"/>
              </a:rPr>
              <a:t>	У </a:t>
            </a:r>
            <a:r>
              <a:rPr lang="ru-RU" sz="1500" dirty="0" err="1" smtClean="0">
                <a:latin typeface="e-Ukraine Light" pitchFamily="50" charset="-52"/>
              </a:rPr>
              <a:t>податковій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накладній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зазначаються</a:t>
            </a:r>
            <a:r>
              <a:rPr lang="ru-RU" sz="1500" dirty="0" smtClean="0">
                <a:latin typeface="e-Ukraine Light" pitchFamily="50" charset="-52"/>
              </a:rPr>
              <a:t> в </a:t>
            </a:r>
            <a:r>
              <a:rPr lang="ru-RU" sz="1500" dirty="0" err="1" smtClean="0">
                <a:latin typeface="e-Ukraine Light" pitchFamily="50" charset="-52"/>
              </a:rPr>
              <a:t>окремих</a:t>
            </a:r>
            <a:r>
              <a:rPr lang="ru-RU" sz="1500" dirty="0" smtClean="0">
                <a:latin typeface="e-Ukraine Light" pitchFamily="50" charset="-52"/>
              </a:rPr>
              <a:t> рядках </a:t>
            </a:r>
            <a:r>
              <a:rPr lang="ru-RU" sz="1500" dirty="0" err="1" smtClean="0">
                <a:latin typeface="e-Ukraine Light" pitchFamily="50" charset="-52"/>
              </a:rPr>
              <a:t>обов’язкові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реквізити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зокрема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повна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скорочена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назва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зазначена</a:t>
            </a:r>
            <a:r>
              <a:rPr lang="ru-RU" sz="1500" dirty="0" smtClean="0">
                <a:latin typeface="e-Ukraine Light" pitchFamily="50" charset="-52"/>
              </a:rPr>
              <a:t> у </a:t>
            </a:r>
            <a:r>
              <a:rPr lang="ru-RU" sz="1500" dirty="0" err="1" smtClean="0">
                <a:latin typeface="e-Ukraine Light" pitchFamily="50" charset="-52"/>
              </a:rPr>
              <a:t>статутних</a:t>
            </a:r>
            <a:r>
              <a:rPr lang="ru-RU" sz="1500" dirty="0" smtClean="0">
                <a:latin typeface="e-Ukraine Light" pitchFamily="50" charset="-52"/>
              </a:rPr>
              <a:t> документах </a:t>
            </a:r>
            <a:r>
              <a:rPr lang="ru-RU" sz="1500" dirty="0" err="1" smtClean="0">
                <a:latin typeface="e-Ukraine Light" pitchFamily="50" charset="-52"/>
              </a:rPr>
              <a:t>юридичної</a:t>
            </a:r>
            <a:r>
              <a:rPr lang="ru-RU" sz="1500" dirty="0" smtClean="0">
                <a:latin typeface="e-Ukraine Light" pitchFamily="50" charset="-52"/>
              </a:rPr>
              <a:t> особи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прізвище</a:t>
            </a:r>
            <a:r>
              <a:rPr lang="ru-RU" sz="1500" dirty="0" smtClean="0">
                <a:latin typeface="e-Ukraine Light" pitchFamily="50" charset="-52"/>
              </a:rPr>
              <a:t>, </a:t>
            </a:r>
            <a:r>
              <a:rPr lang="ru-RU" sz="1500" dirty="0" err="1" smtClean="0">
                <a:latin typeface="e-Ukraine Light" pitchFamily="50" charset="-52"/>
              </a:rPr>
              <a:t>ім’я</a:t>
            </a:r>
            <a:r>
              <a:rPr lang="ru-RU" sz="1500" dirty="0" smtClean="0">
                <a:latin typeface="e-Ukraine Light" pitchFamily="50" charset="-52"/>
              </a:rPr>
              <a:t> та по </a:t>
            </a:r>
            <a:r>
              <a:rPr lang="ru-RU" sz="1500" dirty="0" err="1" smtClean="0">
                <a:latin typeface="e-Ukraine Light" pitchFamily="50" charset="-52"/>
              </a:rPr>
              <a:t>батькові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фізичної</a:t>
            </a:r>
            <a:r>
              <a:rPr lang="ru-RU" sz="1500" dirty="0" smtClean="0">
                <a:latin typeface="e-Ukraine Light" pitchFamily="50" charset="-52"/>
              </a:rPr>
              <a:t> особи, </a:t>
            </a:r>
            <a:r>
              <a:rPr lang="ru-RU" sz="1500" dirty="0" err="1" smtClean="0">
                <a:latin typeface="e-Ukraine Light" pitchFamily="50" charset="-52"/>
              </a:rPr>
              <a:t>зареєстрованої</a:t>
            </a:r>
            <a:r>
              <a:rPr lang="ru-RU" sz="1500" dirty="0" smtClean="0">
                <a:latin typeface="e-Ukraine Light" pitchFamily="50" charset="-52"/>
              </a:rPr>
              <a:t> як </a:t>
            </a:r>
            <a:r>
              <a:rPr lang="ru-RU" sz="1500" dirty="0" err="1" smtClean="0">
                <a:latin typeface="e-Ukraine Light" pitchFamily="50" charset="-52"/>
              </a:rPr>
              <a:t>платник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податку</a:t>
            </a:r>
            <a:r>
              <a:rPr lang="ru-RU" sz="1500" dirty="0" smtClean="0">
                <a:latin typeface="e-Ukraine Light" pitchFamily="50" charset="-52"/>
              </a:rPr>
              <a:t> на </a:t>
            </a:r>
            <a:r>
              <a:rPr lang="ru-RU" sz="1500" dirty="0" err="1" smtClean="0">
                <a:latin typeface="e-Ukraine Light" pitchFamily="50" charset="-52"/>
              </a:rPr>
              <a:t>додану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вартість</a:t>
            </a:r>
            <a:r>
              <a:rPr lang="ru-RU" sz="1500" dirty="0" smtClean="0">
                <a:latin typeface="e-Ukraine Light" pitchFamily="50" charset="-52"/>
              </a:rPr>
              <a:t>, - </a:t>
            </a:r>
            <a:r>
              <a:rPr lang="ru-RU" sz="1500" dirty="0" err="1" smtClean="0">
                <a:latin typeface="e-Ukraine Light" pitchFamily="50" charset="-52"/>
              </a:rPr>
              <a:t>покупця</a:t>
            </a:r>
            <a:r>
              <a:rPr lang="ru-RU" sz="1500" dirty="0" smtClean="0">
                <a:latin typeface="e-Ukraine Light" pitchFamily="50" charset="-52"/>
              </a:rPr>
              <a:t> (</a:t>
            </a:r>
            <a:r>
              <a:rPr lang="ru-RU" sz="1500" dirty="0" err="1" smtClean="0">
                <a:latin typeface="e-Ukraine Light" pitchFamily="50" charset="-52"/>
              </a:rPr>
              <a:t>отримувача</a:t>
            </a:r>
            <a:r>
              <a:rPr lang="ru-RU" sz="1500" dirty="0" smtClean="0">
                <a:latin typeface="e-Ukraine Light" pitchFamily="50" charset="-52"/>
              </a:rPr>
              <a:t>) </a:t>
            </a:r>
            <a:r>
              <a:rPr lang="ru-RU" sz="1500" dirty="0" err="1" smtClean="0">
                <a:latin typeface="e-Ukraine Light" pitchFamily="50" charset="-52"/>
              </a:rPr>
              <a:t>товарів</a:t>
            </a:r>
            <a:r>
              <a:rPr lang="ru-RU" sz="1500" dirty="0" smtClean="0">
                <a:latin typeface="e-Ukraine Light" pitchFamily="50" charset="-52"/>
              </a:rPr>
              <a:t>/</a:t>
            </a:r>
            <a:r>
              <a:rPr lang="ru-RU" sz="1500" dirty="0" err="1" smtClean="0">
                <a:latin typeface="e-Ukraine Light" pitchFamily="50" charset="-52"/>
              </a:rPr>
              <a:t>послуг</a:t>
            </a:r>
            <a:r>
              <a:rPr lang="ru-RU" sz="1500" dirty="0" smtClean="0">
                <a:latin typeface="e-Ukraine Light" pitchFamily="50" charset="-52"/>
              </a:rPr>
              <a:t> (</a:t>
            </a:r>
            <a:r>
              <a:rPr lang="ru-RU" sz="1500" dirty="0" err="1" smtClean="0">
                <a:latin typeface="e-Ukraine Light" pitchFamily="50" charset="-52"/>
              </a:rPr>
              <a:t>пп</a:t>
            </a:r>
            <a:r>
              <a:rPr lang="ru-RU" sz="1500" dirty="0" smtClean="0">
                <a:latin typeface="e-Ukraine Light" pitchFamily="50" charset="-52"/>
              </a:rPr>
              <a:t>. «</a:t>
            </a:r>
            <a:r>
              <a:rPr lang="ru-RU" sz="1500" dirty="0" err="1" smtClean="0">
                <a:latin typeface="e-Ukraine Light" pitchFamily="50" charset="-52"/>
              </a:rPr>
              <a:t>д</a:t>
            </a:r>
            <a:r>
              <a:rPr lang="ru-RU" sz="1500" dirty="0" smtClean="0">
                <a:latin typeface="e-Ukraine Light" pitchFamily="50" charset="-52"/>
              </a:rPr>
              <a:t>» п. 201.1 ст. 201 ПКУ).</a:t>
            </a:r>
          </a:p>
          <a:p>
            <a:pPr algn="just" fontAlgn="base"/>
            <a:endParaRPr lang="ru-RU" sz="1500" dirty="0" smtClean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</TotalTime>
  <Words>125</Words>
  <Application>Microsoft Office PowerPoint</Application>
  <PresentationFormat>Лист A4 (210x297 мм)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107</cp:revision>
  <dcterms:created xsi:type="dcterms:W3CDTF">2021-05-27T05:23:05Z</dcterms:created>
  <dcterms:modified xsi:type="dcterms:W3CDTF">2021-12-20T09:25:13Z</dcterms:modified>
</cp:coreProperties>
</file>