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88" y="-45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8247" y="0"/>
            <a:ext cx="4877753" cy="68580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82316" y="0"/>
            <a:ext cx="4881163" cy="6850381"/>
            <a:chOff x="82316" y="0"/>
            <a:chExt cx="4881163" cy="6850381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169545" y="0"/>
              <a:ext cx="4793934" cy="6850381"/>
              <a:chOff x="169545" y="0"/>
              <a:chExt cx="4793934" cy="6850381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169545" y="0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7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617" y="436388"/>
              <a:ext cx="842883" cy="878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2143126"/>
              <a:ext cx="833358" cy="9048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992" y="4107580"/>
              <a:ext cx="880983" cy="8930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942350"/>
              <a:ext cx="479393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470454"/>
              <a:ext cx="2114550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канал ДПС «</a:t>
              </a:r>
              <a:r>
                <a:rPr kumimoji="0" lang="en-US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2240025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32357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375" y="978414"/>
            <a:ext cx="3829050" cy="209288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/>
            <a:r>
              <a:rPr lang="ru-RU" sz="1600" b="1" smtClean="0"/>
              <a:t>Зміни </a:t>
            </a:r>
            <a:r>
              <a:rPr lang="ru-RU" sz="1600" b="1" dirty="0"/>
              <a:t>до Порядку </a:t>
            </a:r>
            <a:r>
              <a:rPr lang="ru-RU" sz="1600" b="1" dirty="0" err="1"/>
              <a:t>звільнення</a:t>
            </a:r>
            <a:r>
              <a:rPr lang="ru-RU" sz="1600" b="1" dirty="0"/>
              <a:t> </a:t>
            </a:r>
            <a:r>
              <a:rPr lang="ru-RU" sz="1600" b="1" dirty="0" err="1"/>
              <a:t>від</a:t>
            </a:r>
            <a:r>
              <a:rPr lang="ru-RU" sz="1600" b="1" dirty="0"/>
              <a:t> </a:t>
            </a:r>
            <a:r>
              <a:rPr lang="ru-RU" sz="1600" b="1" dirty="0" err="1"/>
              <a:t>оподаткування</a:t>
            </a:r>
            <a:r>
              <a:rPr lang="ru-RU" sz="1600" b="1" dirty="0"/>
              <a:t> </a:t>
            </a:r>
            <a:r>
              <a:rPr lang="ru-RU" sz="1600" b="1" dirty="0" err="1"/>
              <a:t>податком</a:t>
            </a:r>
            <a:r>
              <a:rPr lang="ru-RU" sz="1600" b="1" dirty="0"/>
              <a:t> на </a:t>
            </a:r>
            <a:r>
              <a:rPr lang="ru-RU" sz="1600" b="1" dirty="0" err="1"/>
              <a:t>додану</a:t>
            </a:r>
            <a:r>
              <a:rPr lang="ru-RU" sz="1600" b="1" dirty="0"/>
              <a:t> </a:t>
            </a:r>
            <a:r>
              <a:rPr lang="ru-RU" sz="1600" b="1" dirty="0" err="1"/>
              <a:t>вартість</a:t>
            </a:r>
            <a:r>
              <a:rPr lang="ru-RU" sz="1600" b="1" dirty="0"/>
              <a:t> </a:t>
            </a:r>
            <a:r>
              <a:rPr lang="ru-RU" sz="1600" b="1" dirty="0" err="1"/>
              <a:t>операцій</a:t>
            </a:r>
            <a:r>
              <a:rPr lang="ru-RU" sz="1600" b="1" dirty="0"/>
              <a:t> з </a:t>
            </a:r>
            <a:r>
              <a:rPr lang="ru-RU" sz="1600" b="1" dirty="0" err="1"/>
              <a:t>постачання</a:t>
            </a:r>
            <a:r>
              <a:rPr lang="ru-RU" sz="1600" b="1" dirty="0"/>
              <a:t> та </a:t>
            </a:r>
            <a:r>
              <a:rPr lang="ru-RU" sz="1600" b="1" dirty="0" err="1"/>
              <a:t>ввезення</a:t>
            </a:r>
            <a:r>
              <a:rPr lang="ru-RU" sz="1600" b="1" dirty="0"/>
              <a:t> на </a:t>
            </a:r>
            <a:r>
              <a:rPr lang="ru-RU" sz="1600" b="1" dirty="0" err="1"/>
              <a:t>митну</a:t>
            </a:r>
            <a:r>
              <a:rPr lang="ru-RU" sz="1600" b="1" dirty="0"/>
              <a:t> </a:t>
            </a:r>
            <a:r>
              <a:rPr lang="ru-RU" sz="1600" b="1" dirty="0" err="1"/>
              <a:t>територію</a:t>
            </a:r>
            <a:r>
              <a:rPr lang="ru-RU" sz="1600" b="1" dirty="0"/>
              <a:t> </a:t>
            </a:r>
            <a:r>
              <a:rPr lang="ru-RU" sz="1600" b="1" dirty="0" err="1"/>
              <a:t>України</a:t>
            </a:r>
            <a:r>
              <a:rPr lang="ru-RU" sz="1600" b="1" dirty="0"/>
              <a:t> </a:t>
            </a:r>
            <a:r>
              <a:rPr lang="ru-RU" sz="1600" b="1" dirty="0" err="1"/>
              <a:t>товарів</a:t>
            </a:r>
            <a:r>
              <a:rPr lang="ru-RU" sz="1600" b="1" dirty="0"/>
              <a:t> і </a:t>
            </a:r>
            <a:r>
              <a:rPr lang="ru-RU" sz="1600" b="1" dirty="0" err="1"/>
              <a:t>послуг</a:t>
            </a:r>
            <a:r>
              <a:rPr lang="ru-RU" sz="1600" b="1" dirty="0"/>
              <a:t>, </a:t>
            </a:r>
            <a:r>
              <a:rPr lang="ru-RU" sz="1600" b="1" dirty="0" err="1"/>
              <a:t>передбачених</a:t>
            </a:r>
            <a:r>
              <a:rPr lang="ru-RU" sz="1600" b="1" dirty="0"/>
              <a:t> для </a:t>
            </a:r>
            <a:r>
              <a:rPr lang="ru-RU" sz="1600" b="1" dirty="0" err="1"/>
              <a:t>власних</a:t>
            </a:r>
            <a:r>
              <a:rPr lang="ru-RU" sz="1600" b="1" dirty="0"/>
              <a:t> потреб </a:t>
            </a:r>
            <a:r>
              <a:rPr lang="ru-RU" sz="1600" b="1" dirty="0" err="1"/>
              <a:t>дипломатичних</a:t>
            </a:r>
            <a:r>
              <a:rPr lang="ru-RU" sz="1600" b="1" dirty="0"/>
              <a:t> </a:t>
            </a:r>
            <a:r>
              <a:rPr lang="ru-RU" sz="1600" b="1" dirty="0" err="1" smtClean="0"/>
              <a:t>представництв</a:t>
            </a:r>
            <a:r>
              <a:rPr lang="ru-RU" sz="1600" b="1" dirty="0" smtClean="0">
                <a:latin typeface="e-Ukraine Light" pitchFamily="50" charset="-52"/>
              </a:rPr>
              <a:t>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399730"/>
            <a:ext cx="962024" cy="3385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smtClean="0">
                <a:solidFill>
                  <a:srgbClr val="333333"/>
                </a:solidFill>
                <a:latin typeface="e-Ukraine Light" pitchFamily="50" charset="-52"/>
                <a:ea typeface="Times New Roman" pitchFamily="18" charset="0"/>
                <a:cs typeface="Times New Roman" pitchFamily="18" charset="0"/>
              </a:rPr>
              <a:t>Січень 2022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e-Ukraine Light" pitchFamily="50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050" y="123825"/>
            <a:ext cx="314325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xmlns="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42875" y="76200"/>
            <a:ext cx="4793934" cy="678180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112066" y="133350"/>
            <a:ext cx="4793934" cy="672465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6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6700" y="361950"/>
            <a:ext cx="451485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1300" dirty="0">
                <a:latin typeface="e-Ukraine Light" pitchFamily="50" charset="-52"/>
              </a:rPr>
              <a:t>Головне </a:t>
            </a:r>
            <a:r>
              <a:rPr lang="ru-RU" sz="1300" dirty="0" err="1">
                <a:latin typeface="e-Ukraine Light" pitchFamily="50" charset="-52"/>
              </a:rPr>
              <a:t>управління</a:t>
            </a:r>
            <a:r>
              <a:rPr lang="ru-RU" sz="1300" dirty="0">
                <a:latin typeface="e-Ukraine Light" pitchFamily="50" charset="-52"/>
              </a:rPr>
              <a:t> ДПС у м. </a:t>
            </a:r>
            <a:r>
              <a:rPr lang="ru-RU" sz="1300" dirty="0" err="1">
                <a:latin typeface="e-Ukraine Light" pitchFamily="50" charset="-52"/>
              </a:rPr>
              <a:t>Києві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повідомляє</a:t>
            </a:r>
            <a:r>
              <a:rPr lang="ru-RU" sz="1300" dirty="0">
                <a:latin typeface="e-Ukraine Light" pitchFamily="50" charset="-52"/>
              </a:rPr>
              <a:t>, </a:t>
            </a:r>
            <a:r>
              <a:rPr lang="ru-RU" sz="1300" dirty="0" err="1">
                <a:latin typeface="e-Ukraine Light" pitchFamily="50" charset="-52"/>
              </a:rPr>
              <a:t>що</a:t>
            </a:r>
            <a:r>
              <a:rPr lang="ru-RU" sz="1300" dirty="0">
                <a:latin typeface="e-Ukraine Light" pitchFamily="50" charset="-52"/>
              </a:rPr>
              <a:t> 28 </a:t>
            </a:r>
            <a:r>
              <a:rPr lang="ru-RU" sz="1300" dirty="0" err="1">
                <a:latin typeface="e-Ukraine Light" pitchFamily="50" charset="-52"/>
              </a:rPr>
              <a:t>жовтня</a:t>
            </a:r>
            <a:r>
              <a:rPr lang="ru-RU" sz="1300" dirty="0">
                <a:latin typeface="e-Ukraine Light" pitchFamily="50" charset="-52"/>
              </a:rPr>
              <a:t> 2021 року набрала </a:t>
            </a:r>
            <a:r>
              <a:rPr lang="ru-RU" sz="1300" dirty="0" err="1">
                <a:latin typeface="e-Ukraine Light" pitchFamily="50" charset="-52"/>
              </a:rPr>
              <a:t>чинності</a:t>
            </a:r>
            <a:r>
              <a:rPr lang="ru-RU" sz="1300" dirty="0">
                <a:latin typeface="e-Ukraine Light" pitchFamily="50" charset="-52"/>
              </a:rPr>
              <a:t> постанова </a:t>
            </a:r>
            <a:r>
              <a:rPr lang="ru-RU" sz="1300" dirty="0" err="1">
                <a:latin typeface="e-Ukraine Light" pitchFamily="50" charset="-52"/>
              </a:rPr>
              <a:t>від</a:t>
            </a:r>
            <a:r>
              <a:rPr lang="ru-RU" sz="1300" dirty="0">
                <a:latin typeface="e-Ukraine Light" pitchFamily="50" charset="-52"/>
              </a:rPr>
              <a:t> 20 </a:t>
            </a:r>
            <a:r>
              <a:rPr lang="ru-RU" sz="1300" dirty="0" err="1">
                <a:latin typeface="e-Ukraine Light" pitchFamily="50" charset="-52"/>
              </a:rPr>
              <a:t>жовтня</a:t>
            </a:r>
            <a:r>
              <a:rPr lang="ru-RU" sz="1300" dirty="0">
                <a:latin typeface="e-Ukraine Light" pitchFamily="50" charset="-52"/>
              </a:rPr>
              <a:t> 2021 № 1084 (</a:t>
            </a:r>
            <a:r>
              <a:rPr lang="ru-RU" sz="1300" dirty="0" err="1">
                <a:latin typeface="e-Ukraine Light" pitchFamily="50" charset="-52"/>
              </a:rPr>
              <a:t>далі</a:t>
            </a:r>
            <a:r>
              <a:rPr lang="ru-RU" sz="1300" dirty="0">
                <a:latin typeface="e-Ukraine Light" pitchFamily="50" charset="-52"/>
              </a:rPr>
              <a:t> – Постанова № 1084), </a:t>
            </a:r>
            <a:r>
              <a:rPr lang="ru-RU" sz="1300" dirty="0" err="1">
                <a:latin typeface="e-Ukraine Light" pitchFamily="50" charset="-52"/>
              </a:rPr>
              <a:t>якою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вносяться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зміни</a:t>
            </a:r>
            <a:r>
              <a:rPr lang="ru-RU" sz="1300" dirty="0">
                <a:latin typeface="e-Ukraine Light" pitchFamily="50" charset="-52"/>
              </a:rPr>
              <a:t> до Порядку </a:t>
            </a:r>
            <a:r>
              <a:rPr lang="ru-RU" sz="1300" dirty="0" err="1">
                <a:latin typeface="e-Ukraine Light" pitchFamily="50" charset="-52"/>
              </a:rPr>
              <a:t>звільнення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від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оподаткування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податком</a:t>
            </a:r>
            <a:r>
              <a:rPr lang="ru-RU" sz="1300" dirty="0">
                <a:latin typeface="e-Ukraine Light" pitchFamily="50" charset="-52"/>
              </a:rPr>
              <a:t> на </a:t>
            </a:r>
            <a:r>
              <a:rPr lang="ru-RU" sz="1300" dirty="0" err="1">
                <a:latin typeface="e-Ukraine Light" pitchFamily="50" charset="-52"/>
              </a:rPr>
              <a:t>додану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вартість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операцій</a:t>
            </a:r>
            <a:r>
              <a:rPr lang="ru-RU" sz="1300" dirty="0">
                <a:latin typeface="e-Ukraine Light" pitchFamily="50" charset="-52"/>
              </a:rPr>
              <a:t> з </a:t>
            </a:r>
            <a:r>
              <a:rPr lang="ru-RU" sz="1300" dirty="0" err="1">
                <a:latin typeface="e-Ukraine Light" pitchFamily="50" charset="-52"/>
              </a:rPr>
              <a:t>постачання</a:t>
            </a:r>
            <a:r>
              <a:rPr lang="ru-RU" sz="1300" dirty="0">
                <a:latin typeface="e-Ukraine Light" pitchFamily="50" charset="-52"/>
              </a:rPr>
              <a:t> та </a:t>
            </a:r>
            <a:r>
              <a:rPr lang="ru-RU" sz="1300" dirty="0" err="1">
                <a:latin typeface="e-Ukraine Light" pitchFamily="50" charset="-52"/>
              </a:rPr>
              <a:t>ввезення</a:t>
            </a:r>
            <a:r>
              <a:rPr lang="ru-RU" sz="1300" dirty="0">
                <a:latin typeface="e-Ukraine Light" pitchFamily="50" charset="-52"/>
              </a:rPr>
              <a:t> на </a:t>
            </a:r>
            <a:r>
              <a:rPr lang="ru-RU" sz="1300" dirty="0" err="1">
                <a:latin typeface="e-Ukraine Light" pitchFamily="50" charset="-52"/>
              </a:rPr>
              <a:t>митну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територію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України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товарів</a:t>
            </a:r>
            <a:r>
              <a:rPr lang="ru-RU" sz="1300" dirty="0">
                <a:latin typeface="e-Ukraine Light" pitchFamily="50" charset="-52"/>
              </a:rPr>
              <a:t> і </a:t>
            </a:r>
            <a:r>
              <a:rPr lang="ru-RU" sz="1300" dirty="0" err="1">
                <a:latin typeface="e-Ukraine Light" pitchFamily="50" charset="-52"/>
              </a:rPr>
              <a:t>послуг</a:t>
            </a:r>
            <a:r>
              <a:rPr lang="ru-RU" sz="1300" dirty="0">
                <a:latin typeface="e-Ukraine Light" pitchFamily="50" charset="-52"/>
              </a:rPr>
              <a:t>, </a:t>
            </a:r>
            <a:r>
              <a:rPr lang="ru-RU" sz="1300" dirty="0" err="1">
                <a:latin typeface="e-Ukraine Light" pitchFamily="50" charset="-52"/>
              </a:rPr>
              <a:t>передбачених</a:t>
            </a:r>
            <a:r>
              <a:rPr lang="ru-RU" sz="1300" dirty="0">
                <a:latin typeface="e-Ukraine Light" pitchFamily="50" charset="-52"/>
              </a:rPr>
              <a:t> для </a:t>
            </a:r>
            <a:r>
              <a:rPr lang="ru-RU" sz="1300" dirty="0" err="1">
                <a:latin typeface="e-Ukraine Light" pitchFamily="50" charset="-52"/>
              </a:rPr>
              <a:t>власних</a:t>
            </a:r>
            <a:r>
              <a:rPr lang="ru-RU" sz="1300" dirty="0">
                <a:latin typeface="e-Ukraine Light" pitchFamily="50" charset="-52"/>
              </a:rPr>
              <a:t> потреб </a:t>
            </a:r>
            <a:r>
              <a:rPr lang="ru-RU" sz="1300" dirty="0" err="1">
                <a:latin typeface="e-Ukraine Light" pitchFamily="50" charset="-52"/>
              </a:rPr>
              <a:t>дипломатичних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представництв</a:t>
            </a:r>
            <a:r>
              <a:rPr lang="ru-RU" sz="1300" dirty="0">
                <a:latin typeface="e-Ukraine Light" pitchFamily="50" charset="-52"/>
              </a:rPr>
              <a:t>, </a:t>
            </a:r>
            <a:r>
              <a:rPr lang="ru-RU" sz="1300" dirty="0" err="1">
                <a:latin typeface="e-Ukraine Light" pitchFamily="50" charset="-52"/>
              </a:rPr>
              <a:t>консульських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установ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іноземних</a:t>
            </a:r>
            <a:r>
              <a:rPr lang="ru-RU" sz="1300" dirty="0">
                <a:latin typeface="e-Ukraine Light" pitchFamily="50" charset="-52"/>
              </a:rPr>
              <a:t> держав і </a:t>
            </a:r>
            <a:r>
              <a:rPr lang="ru-RU" sz="1300" dirty="0" err="1">
                <a:latin typeface="e-Ukraine Light" pitchFamily="50" charset="-52"/>
              </a:rPr>
              <a:t>представництв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міжнародних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організацій</a:t>
            </a:r>
            <a:r>
              <a:rPr lang="ru-RU" sz="1300" dirty="0">
                <a:latin typeface="e-Ukraine Light" pitchFamily="50" charset="-52"/>
              </a:rPr>
              <a:t> в </a:t>
            </a:r>
            <a:r>
              <a:rPr lang="ru-RU" sz="1300" dirty="0" err="1">
                <a:latin typeface="e-Ukraine Light" pitchFamily="50" charset="-52"/>
              </a:rPr>
              <a:t>Україні</a:t>
            </a:r>
            <a:r>
              <a:rPr lang="ru-RU" sz="1300" dirty="0">
                <a:latin typeface="e-Ukraine Light" pitchFamily="50" charset="-52"/>
              </a:rPr>
              <a:t>, а </a:t>
            </a:r>
            <a:r>
              <a:rPr lang="ru-RU" sz="1300" dirty="0" err="1">
                <a:latin typeface="e-Ukraine Light" pitchFamily="50" charset="-52"/>
              </a:rPr>
              <a:t>також</a:t>
            </a:r>
            <a:r>
              <a:rPr lang="ru-RU" sz="1300" dirty="0">
                <a:latin typeface="e-Ukraine Light" pitchFamily="50" charset="-52"/>
              </a:rPr>
              <a:t> для </a:t>
            </a:r>
            <a:r>
              <a:rPr lang="ru-RU" sz="1300" dirty="0" err="1">
                <a:latin typeface="e-Ukraine Light" pitchFamily="50" charset="-52"/>
              </a:rPr>
              <a:t>використання</a:t>
            </a:r>
            <a:r>
              <a:rPr lang="ru-RU" sz="1300" dirty="0">
                <a:latin typeface="e-Ukraine Light" pitchFamily="50" charset="-52"/>
              </a:rPr>
              <a:t> особами з числа дипломатичного персоналу </a:t>
            </a:r>
            <a:r>
              <a:rPr lang="ru-RU" sz="1300" dirty="0" err="1">
                <a:latin typeface="e-Ukraine Light" pitchFamily="50" charset="-52"/>
              </a:rPr>
              <a:t>дипломатичних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місій</a:t>
            </a:r>
            <a:r>
              <a:rPr lang="ru-RU" sz="1300" dirty="0">
                <a:latin typeface="e-Ukraine Light" pitchFamily="50" charset="-52"/>
              </a:rPr>
              <a:t> та членами </a:t>
            </a:r>
            <a:r>
              <a:rPr lang="ru-RU" sz="1300" dirty="0" err="1">
                <a:latin typeface="e-Ukraine Light" pitchFamily="50" charset="-52"/>
              </a:rPr>
              <a:t>їх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сімей</a:t>
            </a:r>
            <a:r>
              <a:rPr lang="ru-RU" sz="1300" dirty="0">
                <a:latin typeface="e-Ukraine Light" pitchFamily="50" charset="-52"/>
              </a:rPr>
              <a:t>, </a:t>
            </a:r>
            <a:r>
              <a:rPr lang="ru-RU" sz="1300" dirty="0" err="1">
                <a:latin typeface="e-Ukraine Light" pitchFamily="50" charset="-52"/>
              </a:rPr>
              <a:t>які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проживають</a:t>
            </a:r>
            <a:r>
              <a:rPr lang="ru-RU" sz="1300" dirty="0">
                <a:latin typeface="e-Ukraine Light" pitchFamily="50" charset="-52"/>
              </a:rPr>
              <a:t> разом з ними, </a:t>
            </a:r>
            <a:r>
              <a:rPr lang="ru-RU" sz="1300" dirty="0" err="1">
                <a:latin typeface="e-Ukraine Light" pitchFamily="50" charset="-52"/>
              </a:rPr>
              <a:t>затвердженого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постановою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Кабінету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Міністрів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України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від</a:t>
            </a:r>
            <a:r>
              <a:rPr lang="ru-RU" sz="1300" dirty="0">
                <a:latin typeface="e-Ukraine Light" pitchFamily="50" charset="-52"/>
              </a:rPr>
              <a:t> 27 </a:t>
            </a:r>
            <a:r>
              <a:rPr lang="ru-RU" sz="1300" dirty="0" err="1">
                <a:latin typeface="e-Ukraine Light" pitchFamily="50" charset="-52"/>
              </a:rPr>
              <a:t>грудня</a:t>
            </a:r>
            <a:r>
              <a:rPr lang="ru-RU" sz="1300" dirty="0">
                <a:latin typeface="e-Ukraine Light" pitchFamily="50" charset="-52"/>
              </a:rPr>
              <a:t> 2010 року</a:t>
            </a:r>
          </a:p>
          <a:p>
            <a:pPr algn="just" fontAlgn="base"/>
            <a:r>
              <a:rPr lang="ru-RU" sz="1300" dirty="0">
                <a:latin typeface="e-Ukraine Light" pitchFamily="50" charset="-52"/>
              </a:rPr>
              <a:t>№ 1240 (</a:t>
            </a:r>
            <a:r>
              <a:rPr lang="ru-RU" sz="1300" dirty="0" err="1">
                <a:latin typeface="e-Ukraine Light" pitchFamily="50" charset="-52"/>
              </a:rPr>
              <a:t>далі</a:t>
            </a:r>
            <a:r>
              <a:rPr lang="ru-RU" sz="1300" dirty="0">
                <a:latin typeface="e-Ukraine Light" pitchFamily="50" charset="-52"/>
              </a:rPr>
              <a:t> – Порядок № 1240). </a:t>
            </a:r>
            <a:r>
              <a:rPr lang="ru-RU" sz="1300" dirty="0" smtClean="0">
                <a:latin typeface="e-Ukraine Light" pitchFamily="50" charset="-52"/>
              </a:rPr>
              <a:t>	</a:t>
            </a:r>
            <a:r>
              <a:rPr lang="ru-RU" sz="1300" dirty="0" err="1" smtClean="0">
                <a:latin typeface="e-Ukraine Light" pitchFamily="50" charset="-52"/>
              </a:rPr>
              <a:t>Постановою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>
                <a:latin typeface="e-Ukraine Light" pitchFamily="50" charset="-52"/>
              </a:rPr>
              <a:t>№ 1084 </a:t>
            </a:r>
            <a:r>
              <a:rPr lang="ru-RU" sz="1300" dirty="0" err="1">
                <a:latin typeface="e-Ukraine Light" pitchFamily="50" charset="-52"/>
              </a:rPr>
              <a:t>вносяться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зміни</a:t>
            </a:r>
            <a:r>
              <a:rPr lang="ru-RU" sz="1300" dirty="0">
                <a:latin typeface="e-Ukraine Light" pitchFamily="50" charset="-52"/>
              </a:rPr>
              <a:t>, </a:t>
            </a:r>
            <a:r>
              <a:rPr lang="ru-RU" sz="1300" dirty="0" err="1">
                <a:latin typeface="e-Ukraine Light" pitchFamily="50" charset="-52"/>
              </a:rPr>
              <a:t>зокрема</a:t>
            </a:r>
            <a:r>
              <a:rPr lang="ru-RU" sz="1300" dirty="0">
                <a:latin typeface="e-Ukraine Light" pitchFamily="50" charset="-52"/>
              </a:rPr>
              <a:t>, </a:t>
            </a:r>
            <a:r>
              <a:rPr lang="ru-RU" sz="1300" dirty="0" err="1">
                <a:latin typeface="e-Ukraine Light" pitchFamily="50" charset="-52"/>
              </a:rPr>
              <a:t>щодо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механізму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застосування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пільг</a:t>
            </a:r>
            <a:r>
              <a:rPr lang="ru-RU" sz="1300" dirty="0">
                <a:latin typeface="e-Ukraine Light" pitchFamily="50" charset="-52"/>
              </a:rPr>
              <a:t> з </a:t>
            </a:r>
            <a:r>
              <a:rPr lang="ru-RU" sz="1300" dirty="0" err="1">
                <a:latin typeface="e-Ukraine Light" pitchFamily="50" charset="-52"/>
              </a:rPr>
              <a:t>податку</a:t>
            </a:r>
            <a:r>
              <a:rPr lang="ru-RU" sz="1300" dirty="0">
                <a:latin typeface="e-Ukraine Light" pitchFamily="50" charset="-52"/>
              </a:rPr>
              <a:t> на </a:t>
            </a:r>
            <a:r>
              <a:rPr lang="ru-RU" sz="1300" dirty="0" err="1">
                <a:latin typeface="e-Ukraine Light" pitchFamily="50" charset="-52"/>
              </a:rPr>
              <a:t>додану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вартість</a:t>
            </a:r>
            <a:r>
              <a:rPr lang="ru-RU" sz="1300" dirty="0">
                <a:latin typeface="e-Ukraine Light" pitchFamily="50" charset="-52"/>
              </a:rPr>
              <a:t>, </a:t>
            </a:r>
            <a:r>
              <a:rPr lang="ru-RU" sz="1300" dirty="0" err="1">
                <a:latin typeface="e-Ukraine Light" pitchFamily="50" charset="-52"/>
              </a:rPr>
              <a:t>встановлених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міжнародними</a:t>
            </a:r>
            <a:r>
              <a:rPr lang="ru-RU" sz="1300" dirty="0">
                <a:latin typeface="e-Ukraine Light" pitchFamily="50" charset="-52"/>
              </a:rPr>
              <a:t> договорами </a:t>
            </a:r>
            <a:r>
              <a:rPr lang="ru-RU" sz="1300" dirty="0" err="1">
                <a:latin typeface="e-Ukraine Light" pitchFamily="50" charset="-52"/>
              </a:rPr>
              <a:t>України</a:t>
            </a:r>
            <a:r>
              <a:rPr lang="ru-RU" sz="1300" dirty="0">
                <a:latin typeface="e-Ukraine Light" pitchFamily="50" charset="-52"/>
              </a:rPr>
              <a:t>, </a:t>
            </a:r>
            <a:r>
              <a:rPr lang="ru-RU" sz="1300" dirty="0" err="1">
                <a:latin typeface="e-Ukraine Light" pitchFamily="50" charset="-52"/>
              </a:rPr>
              <a:t>обов’язковість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яких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надана</a:t>
            </a:r>
            <a:r>
              <a:rPr lang="ru-RU" sz="1300" dirty="0">
                <a:latin typeface="e-Ukraine Light" pitchFamily="50" charset="-52"/>
              </a:rPr>
              <a:t> у </a:t>
            </a:r>
            <a:r>
              <a:rPr lang="ru-RU" sz="1300" dirty="0" err="1">
                <a:latin typeface="e-Ukraine Light" pitchFamily="50" charset="-52"/>
              </a:rPr>
              <a:t>встановленому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законодавством</a:t>
            </a:r>
            <a:r>
              <a:rPr lang="ru-RU" sz="1300" dirty="0">
                <a:latin typeface="e-Ukraine Light" pitchFamily="50" charset="-52"/>
              </a:rPr>
              <a:t> порядку, </a:t>
            </a:r>
            <a:r>
              <a:rPr lang="ru-RU" sz="1300" dirty="0" err="1">
                <a:latin typeface="e-Ukraine Light" pitchFamily="50" charset="-52"/>
              </a:rPr>
              <a:t>щодо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гуманітарної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допомоги</a:t>
            </a:r>
            <a:r>
              <a:rPr lang="ru-RU" sz="1300" dirty="0">
                <a:latin typeface="e-Ukraine Light" pitchFamily="50" charset="-52"/>
              </a:rPr>
              <a:t>, яка </a:t>
            </a:r>
            <a:r>
              <a:rPr lang="ru-RU" sz="1300" dirty="0" err="1">
                <a:latin typeface="e-Ukraine Light" pitchFamily="50" charset="-52"/>
              </a:rPr>
              <a:t>закуповується</a:t>
            </a:r>
            <a:r>
              <a:rPr lang="ru-RU" sz="1300" dirty="0">
                <a:latin typeface="e-Ukraine Light" pitchFamily="50" charset="-52"/>
              </a:rPr>
              <a:t> та </a:t>
            </a:r>
            <a:r>
              <a:rPr lang="ru-RU" sz="1300" dirty="0" err="1">
                <a:latin typeface="e-Ukraine Light" pitchFamily="50" charset="-52"/>
              </a:rPr>
              <a:t>надається</a:t>
            </a:r>
            <a:r>
              <a:rPr lang="ru-RU" sz="1300" dirty="0">
                <a:latin typeface="e-Ukraine Light" pitchFamily="50" charset="-52"/>
              </a:rPr>
              <a:t> на </a:t>
            </a:r>
            <a:r>
              <a:rPr lang="ru-RU" sz="1300" dirty="0" err="1">
                <a:latin typeface="e-Ukraine Light" pitchFamily="50" charset="-52"/>
              </a:rPr>
              <a:t>митній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території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України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дипломатичними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представництвами</a:t>
            </a:r>
            <a:r>
              <a:rPr lang="ru-RU" sz="1300" dirty="0">
                <a:latin typeface="e-Ukraine Light" pitchFamily="50" charset="-52"/>
              </a:rPr>
              <a:t>, </a:t>
            </a:r>
            <a:r>
              <a:rPr lang="ru-RU" sz="1300" dirty="0" err="1">
                <a:latin typeface="e-Ukraine Light" pitchFamily="50" charset="-52"/>
              </a:rPr>
              <a:t>консульськими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установами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іноземних</a:t>
            </a:r>
            <a:r>
              <a:rPr lang="ru-RU" sz="1300" dirty="0">
                <a:latin typeface="e-Ukraine Light" pitchFamily="50" charset="-52"/>
              </a:rPr>
              <a:t> держав і </a:t>
            </a:r>
            <a:r>
              <a:rPr lang="ru-RU" sz="1300" dirty="0" err="1">
                <a:latin typeface="e-Ukraine Light" pitchFamily="50" charset="-52"/>
              </a:rPr>
              <a:t>представництвами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міжнародних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організацій</a:t>
            </a:r>
            <a:r>
              <a:rPr lang="ru-RU" sz="1300" dirty="0">
                <a:latin typeface="e-Ukraine Light" pitchFamily="50" charset="-52"/>
              </a:rPr>
              <a:t> в </a:t>
            </a:r>
            <a:r>
              <a:rPr lang="ru-RU" sz="1300" dirty="0" err="1">
                <a:latin typeface="e-Ukraine Light" pitchFamily="50" charset="-52"/>
              </a:rPr>
              <a:t>Україні</a:t>
            </a:r>
            <a:r>
              <a:rPr lang="ru-RU" sz="1300" dirty="0">
                <a:latin typeface="e-Ukraine Light" pitchFamily="50" charset="-52"/>
              </a:rPr>
              <a:t>. </a:t>
            </a:r>
          </a:p>
          <a:p>
            <a:pPr algn="just" fontAlgn="base"/>
            <a:endParaRPr lang="ru-RU" sz="1300" dirty="0" smtClean="0">
              <a:latin typeface="e-Ukraine Light" pitchFamily="50" charset="-52"/>
            </a:endParaRPr>
          </a:p>
        </p:txBody>
      </p:sp>
      <p:sp>
        <p:nvSpPr>
          <p:cNvPr id="17" name="Блок-схема: узел 16"/>
          <p:cNvSpPr/>
          <p:nvPr/>
        </p:nvSpPr>
        <p:spPr>
          <a:xfrm>
            <a:off x="5114926" y="3514724"/>
            <a:ext cx="1562100" cy="165735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6486525" y="5048250"/>
            <a:ext cx="1685925" cy="15621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5114925" y="5019675"/>
            <a:ext cx="1657350" cy="165735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6476999" y="3552825"/>
            <a:ext cx="1724026" cy="167640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229225" y="342899"/>
            <a:ext cx="453389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Друзі, підписуйтеся на офіційні сторінки Державної податкової служби України у соціальних мережах, де ви зможе переглянути новини, актуальні роз'яснення податкових новацій, а також </a:t>
            </a:r>
            <a:r>
              <a:rPr lang="uk-UA" altLang="ru-RU" sz="10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інфографіки</a:t>
            </a: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та коментарі керівництва, фахівців служби! Буде корисно та цікаво!</a:t>
            </a:r>
            <a:endParaRPr lang="ru-RU" altLang="ru-RU" sz="1000" dirty="0" smtClean="0">
              <a:latin typeface="e-Ukraine Light" panose="00000400000000000000" pitchFamily="50" charset="-52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Спілкуйтеся з Податковою службою дистанційно за допомогою сервісу  «</a:t>
            </a:r>
            <a:r>
              <a:rPr lang="uk-UA" altLang="ru-RU" sz="10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InfoTAX</a:t>
            </a: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  <a:endParaRPr lang="ru-RU" altLang="ru-RU" sz="1000" dirty="0" smtClean="0">
              <a:latin typeface="e-Ukraine Light" panose="00000400000000000000" pitchFamily="50" charset="-52"/>
            </a:endParaRPr>
          </a:p>
        </p:txBody>
      </p:sp>
      <p:pic>
        <p:nvPicPr>
          <p:cNvPr id="16" name="Рисунок 10" descr="https://chart.googleapis.com/chart?cht=qr&amp;chl=https%3A%2F%2Ft.me%2FinfoTAXbot&amp;chld=L|0&amp;chs=150">
            <a:extLst>
              <a:ext uri="{FF2B5EF4-FFF2-40B4-BE49-F238E27FC236}">
                <a16:creationId xmlns:a16="http://schemas.microsoft.com/office/drawing/2014/main" xmlns="" id="{C10BBAFE-2D79-49E5-868B-A0FDCC9F8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37411" y="1742694"/>
            <a:ext cx="1304925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42219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50495" y="76200"/>
            <a:ext cx="4793934" cy="678180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3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113109" y="76199"/>
            <a:ext cx="4685529" cy="6776063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4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0E9D96F-3DE8-4417-9595-2A67DB70D5D3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6365EE5-61B6-4672-AA2C-19B58DE21C70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819775" y="2183690"/>
            <a:ext cx="371474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latin typeface="e-Ukraine Light" pitchFamily="50" charset="-52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latin typeface="e-Ukraine Light" pitchFamily="50" charset="-52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8600" y="333374"/>
            <a:ext cx="4572000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00" dirty="0">
                <a:latin typeface="e-Ukraine Light" pitchFamily="50" charset="-52"/>
              </a:rPr>
              <a:t>	</a:t>
            </a:r>
            <a:r>
              <a:rPr lang="ru-RU" sz="1300" dirty="0" err="1" smtClean="0">
                <a:latin typeface="e-Ukraine Light" pitchFamily="50" charset="-52"/>
              </a:rPr>
              <a:t>розширено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перелік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документів</a:t>
            </a:r>
            <a:r>
              <a:rPr lang="ru-RU" sz="1300" dirty="0">
                <a:latin typeface="e-Ukraine Light" pitchFamily="50" charset="-52"/>
              </a:rPr>
              <a:t>, </a:t>
            </a:r>
            <a:r>
              <a:rPr lang="ru-RU" sz="1300" dirty="0" err="1">
                <a:latin typeface="e-Ukraine Light" pitchFamily="50" charset="-52"/>
              </a:rPr>
              <a:t>які</a:t>
            </a:r>
            <a:r>
              <a:rPr lang="ru-RU" sz="1300" dirty="0">
                <a:latin typeface="e-Ukraine Light" pitchFamily="50" charset="-52"/>
              </a:rPr>
              <a:t> є </a:t>
            </a:r>
            <a:r>
              <a:rPr lang="ru-RU" sz="1300" dirty="0" err="1">
                <a:latin typeface="e-Ukraine Light" pitchFamily="50" charset="-52"/>
              </a:rPr>
              <a:t>підставою</a:t>
            </a:r>
            <a:r>
              <a:rPr lang="ru-RU" sz="1300" dirty="0">
                <a:latin typeface="e-Ukraine Light" pitchFamily="50" charset="-52"/>
              </a:rPr>
              <a:t> для </a:t>
            </a:r>
            <a:r>
              <a:rPr lang="ru-RU" sz="1300" dirty="0" err="1">
                <a:latin typeface="e-Ukraine Light" pitchFamily="50" charset="-52"/>
              </a:rPr>
              <a:t>виплати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щомісячного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відшкодування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сум</a:t>
            </a:r>
            <a:r>
              <a:rPr lang="ru-RU" sz="1300" dirty="0">
                <a:latin typeface="e-Ukraine Light" pitchFamily="50" charset="-52"/>
              </a:rPr>
              <a:t> ПДВ, у тому </a:t>
            </a:r>
            <a:r>
              <a:rPr lang="ru-RU" sz="1300" dirty="0" err="1">
                <a:latin typeface="e-Ukraine Light" pitchFamily="50" charset="-52"/>
              </a:rPr>
              <a:t>числі</a:t>
            </a:r>
            <a:r>
              <a:rPr lang="ru-RU" sz="1300" dirty="0">
                <a:latin typeface="e-Ukraine Light" pitchFamily="50" charset="-52"/>
              </a:rPr>
              <a:t> за </a:t>
            </a:r>
            <a:r>
              <a:rPr lang="ru-RU" sz="1300" dirty="0" err="1">
                <a:latin typeface="e-Ukraine Light" pitchFamily="50" charset="-52"/>
              </a:rPr>
              <a:t>товари</a:t>
            </a:r>
            <a:r>
              <a:rPr lang="ru-RU" sz="1300" dirty="0">
                <a:latin typeface="e-Ukraine Light" pitchFamily="50" charset="-52"/>
              </a:rPr>
              <a:t>/</a:t>
            </a:r>
            <a:r>
              <a:rPr lang="ru-RU" sz="1300" dirty="0" err="1">
                <a:latin typeface="e-Ukraine Light" pitchFamily="50" charset="-52"/>
              </a:rPr>
              <a:t>послуги</a:t>
            </a:r>
            <a:r>
              <a:rPr lang="ru-RU" sz="1300" dirty="0">
                <a:latin typeface="e-Ukraine Light" pitchFamily="50" charset="-52"/>
              </a:rPr>
              <a:t>, </a:t>
            </a:r>
            <a:r>
              <a:rPr lang="ru-RU" sz="1300" dirty="0" err="1">
                <a:latin typeface="e-Ukraine Light" pitchFamily="50" charset="-52"/>
              </a:rPr>
              <a:t>визнані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гуманітарною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допомогою</a:t>
            </a:r>
            <a:r>
              <a:rPr lang="ru-RU" sz="1300" dirty="0">
                <a:latin typeface="e-Ukraine Light" pitchFamily="50" charset="-52"/>
              </a:rPr>
              <a:t>; </a:t>
            </a:r>
          </a:p>
          <a:p>
            <a:pPr marL="285750" indent="-285750" algn="just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визначено</a:t>
            </a:r>
            <a:r>
              <a:rPr lang="ru-RU" sz="1300" dirty="0">
                <a:latin typeface="e-Ukraine Light" pitchFamily="50" charset="-52"/>
              </a:rPr>
              <a:t> порядок </a:t>
            </a:r>
            <a:r>
              <a:rPr lang="ru-RU" sz="1300" dirty="0" err="1">
                <a:latin typeface="e-Ukraine Light" pitchFamily="50" charset="-52"/>
              </a:rPr>
              <a:t>обміну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інформацією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між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Мінсоцполітики</a:t>
            </a:r>
            <a:r>
              <a:rPr lang="ru-RU" sz="1300" dirty="0">
                <a:latin typeface="e-Ukraine Light" pitchFamily="50" charset="-52"/>
              </a:rPr>
              <a:t> та ДПС </a:t>
            </a:r>
            <a:r>
              <a:rPr lang="ru-RU" sz="1300" dirty="0" err="1">
                <a:latin typeface="e-Ukraine Light" pitchFamily="50" charset="-52"/>
              </a:rPr>
              <a:t>щодо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повідомлення</a:t>
            </a:r>
            <a:r>
              <a:rPr lang="ru-RU" sz="1300" dirty="0">
                <a:latin typeface="e-Ukraine Light" pitchFamily="50" charset="-52"/>
              </a:rPr>
              <a:t> про </a:t>
            </a:r>
            <a:r>
              <a:rPr lang="ru-RU" sz="1300" dirty="0" err="1">
                <a:latin typeface="e-Ukraine Light" pitchFamily="50" charset="-52"/>
              </a:rPr>
              <a:t>надані</a:t>
            </a:r>
            <a:r>
              <a:rPr lang="ru-RU" sz="1300" dirty="0">
                <a:latin typeface="e-Ukraine Light" pitchFamily="50" charset="-52"/>
              </a:rPr>
              <a:t> донорами – </a:t>
            </a:r>
            <a:r>
              <a:rPr lang="ru-RU" sz="1300" dirty="0" err="1">
                <a:latin typeface="e-Ukraine Light" pitchFamily="50" charset="-52"/>
              </a:rPr>
              <a:t>дипломатичними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представництвами</a:t>
            </a:r>
            <a:r>
              <a:rPr lang="ru-RU" sz="1300" dirty="0">
                <a:latin typeface="e-Ukraine Light" pitchFamily="50" charset="-52"/>
              </a:rPr>
              <a:t>, </a:t>
            </a:r>
            <a:r>
              <a:rPr lang="ru-RU" sz="1300" dirty="0" err="1">
                <a:latin typeface="e-Ukraine Light" pitchFamily="50" charset="-52"/>
              </a:rPr>
              <a:t>консульськими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установами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іноземних</a:t>
            </a:r>
            <a:r>
              <a:rPr lang="ru-RU" sz="1300" dirty="0">
                <a:latin typeface="e-Ukraine Light" pitchFamily="50" charset="-52"/>
              </a:rPr>
              <a:t> держав і </a:t>
            </a:r>
            <a:r>
              <a:rPr lang="ru-RU" sz="1300" dirty="0" err="1">
                <a:latin typeface="e-Ukraine Light" pitchFamily="50" charset="-52"/>
              </a:rPr>
              <a:t>представництвами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міжнародних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організацій</a:t>
            </a:r>
            <a:r>
              <a:rPr lang="ru-RU" sz="1300" dirty="0">
                <a:latin typeface="e-Ukraine Light" pitchFamily="50" charset="-52"/>
              </a:rPr>
              <a:t> в </a:t>
            </a:r>
            <a:r>
              <a:rPr lang="ru-RU" sz="1300" dirty="0" err="1">
                <a:latin typeface="e-Ukraine Light" pitchFamily="50" charset="-52"/>
              </a:rPr>
              <a:t>Україні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товари</a:t>
            </a:r>
            <a:r>
              <a:rPr lang="ru-RU" sz="1300" dirty="0">
                <a:latin typeface="e-Ukraine Light" pitchFamily="50" charset="-52"/>
              </a:rPr>
              <a:t>/</a:t>
            </a:r>
            <a:r>
              <a:rPr lang="ru-RU" sz="1300" dirty="0" err="1">
                <a:latin typeface="e-Ukraine Light" pitchFamily="50" charset="-52"/>
              </a:rPr>
              <a:t>послуги</a:t>
            </a:r>
            <a:r>
              <a:rPr lang="ru-RU" sz="1300" dirty="0">
                <a:latin typeface="e-Ukraine Light" pitchFamily="50" charset="-52"/>
              </a:rPr>
              <a:t>, </a:t>
            </a:r>
            <a:r>
              <a:rPr lang="ru-RU" sz="1300" dirty="0" err="1">
                <a:latin typeface="e-Ukraine Light" pitchFamily="50" charset="-52"/>
              </a:rPr>
              <a:t>визнані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гуманітарною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допомогою</a:t>
            </a:r>
            <a:r>
              <a:rPr lang="ru-RU" sz="1300" dirty="0">
                <a:latin typeface="e-Ukraine Light" pitchFamily="50" charset="-52"/>
              </a:rPr>
              <a:t>.</a:t>
            </a:r>
          </a:p>
          <a:p>
            <a:pPr marL="285750" indent="-285750" algn="just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1300" dirty="0" err="1" smtClean="0">
                <a:latin typeface="e-Ukraine Light" pitchFamily="50" charset="-52"/>
              </a:rPr>
              <a:t>визначено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дії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дипломатичних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представництв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консульських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установ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іноземних</a:t>
            </a:r>
            <a:r>
              <a:rPr lang="ru-RU" sz="1300" dirty="0" smtClean="0">
                <a:latin typeface="e-Ukraine Light" pitchFamily="50" charset="-52"/>
              </a:rPr>
              <a:t> держав і </a:t>
            </a:r>
            <a:r>
              <a:rPr lang="ru-RU" sz="1300" dirty="0" err="1" smtClean="0">
                <a:latin typeface="e-Ukraine Light" pitchFamily="50" charset="-52"/>
              </a:rPr>
              <a:t>представництв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міжнародних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організацій</a:t>
            </a:r>
            <a:r>
              <a:rPr lang="ru-RU" sz="1300" dirty="0" smtClean="0">
                <a:latin typeface="e-Ukraine Light" pitchFamily="50" charset="-52"/>
              </a:rPr>
              <a:t> в </a:t>
            </a:r>
            <a:r>
              <a:rPr lang="ru-RU" sz="1300" dirty="0" err="1" smtClean="0">
                <a:latin typeface="e-Ukraine Light" pitchFamily="50" charset="-52"/>
              </a:rPr>
              <a:t>Україні</a:t>
            </a:r>
            <a:r>
              <a:rPr lang="ru-RU" sz="1300" dirty="0" smtClean="0">
                <a:latin typeface="e-Ukraine Light" pitchFamily="50" charset="-52"/>
              </a:rPr>
              <a:t> у </a:t>
            </a:r>
            <a:r>
              <a:rPr lang="ru-RU" sz="1300" dirty="0" err="1" smtClean="0">
                <a:latin typeface="e-Ukraine Light" pitchFamily="50" charset="-52"/>
              </a:rPr>
              <a:t>разі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надання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гуманітарної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допомоги</a:t>
            </a:r>
            <a:r>
              <a:rPr lang="ru-RU" sz="1300" dirty="0" smtClean="0">
                <a:latin typeface="e-Ukraine Light" pitchFamily="50" charset="-52"/>
              </a:rPr>
              <a:t>:</a:t>
            </a:r>
          </a:p>
          <a:p>
            <a:pPr indent="45085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300" dirty="0">
              <a:latin typeface="e-Ukraine Light" pitchFamily="50" charset="-52"/>
            </a:endParaRPr>
          </a:p>
          <a:p>
            <a:pPr indent="45085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300" dirty="0">
                <a:latin typeface="e-Ukraine Light" pitchFamily="50" charset="-52"/>
              </a:rPr>
              <a:t>- для </a:t>
            </a:r>
            <a:r>
              <a:rPr lang="ru-RU" sz="1300" dirty="0" err="1">
                <a:latin typeface="e-Ukraine Light" pitchFamily="50" charset="-52"/>
              </a:rPr>
              <a:t>започаткування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процедури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визнання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товарів</a:t>
            </a:r>
            <a:r>
              <a:rPr lang="ru-RU" sz="1300" dirty="0">
                <a:latin typeface="e-Ukraine Light" pitchFamily="50" charset="-52"/>
              </a:rPr>
              <a:t>/</a:t>
            </a:r>
            <a:r>
              <a:rPr lang="ru-RU" sz="1300" dirty="0" err="1">
                <a:latin typeface="e-Ukraine Light" pitchFamily="50" charset="-52"/>
              </a:rPr>
              <a:t>послуг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гуманітарною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допомогою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відповідно</a:t>
            </a:r>
            <a:r>
              <a:rPr lang="ru-RU" sz="1300" dirty="0">
                <a:latin typeface="e-Ukraine Light" pitchFamily="50" charset="-52"/>
              </a:rPr>
              <a:t> до Закону </a:t>
            </a:r>
            <a:r>
              <a:rPr lang="ru-RU" sz="1300" dirty="0" err="1">
                <a:latin typeface="e-Ukraine Light" pitchFamily="50" charset="-52"/>
              </a:rPr>
              <a:t>України</a:t>
            </a:r>
            <a:r>
              <a:rPr lang="ru-RU" sz="1300" dirty="0">
                <a:latin typeface="e-Ukraine Light" pitchFamily="50" charset="-52"/>
              </a:rPr>
              <a:t> «Про </a:t>
            </a:r>
            <a:r>
              <a:rPr lang="ru-RU" sz="1300" dirty="0" err="1">
                <a:latin typeface="e-Ukraine Light" pitchFamily="50" charset="-52"/>
              </a:rPr>
              <a:t>гуманітарну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допомогу</a:t>
            </a:r>
            <a:r>
              <a:rPr lang="ru-RU" sz="1300" dirty="0">
                <a:latin typeface="e-Ukraine Light" pitchFamily="50" charset="-52"/>
              </a:rPr>
              <a:t>» </a:t>
            </a:r>
            <a:r>
              <a:rPr lang="ru-RU" sz="1300" dirty="0" err="1">
                <a:latin typeface="e-Ukraine Light" pitchFamily="50" charset="-52"/>
              </a:rPr>
              <a:t>необхідно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звертатись</a:t>
            </a:r>
            <a:r>
              <a:rPr lang="ru-RU" sz="1300" dirty="0">
                <a:latin typeface="e-Ukraine Light" pitchFamily="50" charset="-52"/>
              </a:rPr>
              <a:t> до </a:t>
            </a:r>
            <a:r>
              <a:rPr lang="ru-RU" sz="1300" dirty="0" err="1">
                <a:latin typeface="e-Ukraine Light" pitchFamily="50" charset="-52"/>
              </a:rPr>
              <a:t>Мінсоцполітики</a:t>
            </a:r>
            <a:r>
              <a:rPr lang="ru-RU" sz="1300" dirty="0">
                <a:latin typeface="e-Ukraine Light" pitchFamily="50" charset="-52"/>
              </a:rPr>
              <a:t>.</a:t>
            </a:r>
          </a:p>
          <a:p>
            <a:pPr indent="45085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300" dirty="0">
              <a:latin typeface="e-Ukraine Light" pitchFamily="50" charset="-52"/>
            </a:endParaRPr>
          </a:p>
          <a:p>
            <a:pPr indent="45085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300" dirty="0">
                <a:latin typeface="e-Ukraine Light" pitchFamily="50" charset="-52"/>
              </a:rPr>
              <a:t>- для </a:t>
            </a:r>
            <a:r>
              <a:rPr lang="ru-RU" sz="1300" dirty="0" err="1">
                <a:latin typeface="e-Ukraine Light" pitchFamily="50" charset="-52"/>
              </a:rPr>
              <a:t>отримання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відшкодування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сум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податку</a:t>
            </a:r>
            <a:r>
              <a:rPr lang="ru-RU" sz="1300" dirty="0">
                <a:latin typeface="e-Ukraine Light" pitchFamily="50" charset="-52"/>
              </a:rPr>
              <a:t> на </a:t>
            </a:r>
            <a:r>
              <a:rPr lang="ru-RU" sz="1300" dirty="0" err="1">
                <a:latin typeface="e-Ukraine Light" pitchFamily="50" charset="-52"/>
              </a:rPr>
              <a:t>додану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вартість</a:t>
            </a:r>
            <a:r>
              <a:rPr lang="ru-RU" sz="1300" dirty="0">
                <a:latin typeface="e-Ukraine Light" pitchFamily="50" charset="-52"/>
              </a:rPr>
              <a:t> у </a:t>
            </a:r>
            <a:r>
              <a:rPr lang="ru-RU" sz="1300" dirty="0" err="1">
                <a:latin typeface="e-Ukraine Light" pitchFamily="50" charset="-52"/>
              </a:rPr>
              <a:t>разі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надання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гуманітарної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допомоги</a:t>
            </a:r>
            <a:r>
              <a:rPr lang="ru-RU" sz="1300" dirty="0">
                <a:latin typeface="e-Ukraine Light" pitchFamily="50" charset="-52"/>
              </a:rPr>
              <a:t>, до </a:t>
            </a:r>
            <a:r>
              <a:rPr lang="ru-RU" sz="1300" dirty="0" err="1">
                <a:latin typeface="e-Ukraine Light" pitchFamily="50" charset="-52"/>
              </a:rPr>
              <a:t>територіального</a:t>
            </a:r>
            <a:r>
              <a:rPr lang="ru-RU" sz="1300" dirty="0">
                <a:latin typeface="e-Ukraine Light" pitchFamily="50" charset="-52"/>
              </a:rPr>
              <a:t> органу </a:t>
            </a:r>
            <a:r>
              <a:rPr lang="ru-RU" sz="1300" dirty="0" err="1">
                <a:latin typeface="e-Ukraine Light" pitchFamily="50" charset="-52"/>
              </a:rPr>
              <a:t>податкової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служби</a:t>
            </a:r>
            <a:r>
              <a:rPr lang="ru-RU" sz="1300" dirty="0">
                <a:latin typeface="e-Ukraine Light" pitchFamily="50" charset="-52"/>
              </a:rPr>
              <a:t> за </a:t>
            </a:r>
            <a:r>
              <a:rPr lang="ru-RU" sz="1300" dirty="0" err="1">
                <a:latin typeface="e-Ukraine Light" pitchFamily="50" charset="-52"/>
              </a:rPr>
              <a:t>місцем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реєстрації</a:t>
            </a:r>
            <a:r>
              <a:rPr lang="ru-RU" sz="1300" dirty="0">
                <a:latin typeface="e-Ukraine Light" pitchFamily="50" charset="-52"/>
              </a:rPr>
              <a:t> установи </a:t>
            </a:r>
            <a:r>
              <a:rPr lang="ru-RU" sz="1300" dirty="0" err="1">
                <a:latin typeface="e-Ukraine Light" pitchFamily="50" charset="-52"/>
              </a:rPr>
              <a:t>потрібно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подавати</a:t>
            </a:r>
            <a:r>
              <a:rPr lang="ru-RU" sz="1300" dirty="0">
                <a:latin typeface="e-Ukraine Light" pitchFamily="50" charset="-52"/>
              </a:rPr>
              <a:t>: </a:t>
            </a:r>
            <a:endParaRPr lang="uk-UA" sz="1300" dirty="0" smtClean="0">
              <a:latin typeface="e-Ukraine Light" pitchFamily="50" charset="-52"/>
            </a:endParaRPr>
          </a:p>
          <a:p>
            <a:pPr indent="45085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uk-UA" sz="1300" dirty="0" smtClean="0">
              <a:latin typeface="e-Ukraine Light" pitchFamily="50" charset="-52"/>
            </a:endParaRPr>
          </a:p>
          <a:p>
            <a:pPr indent="45085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300" dirty="0" smtClean="0">
              <a:latin typeface="e-Ukraine Light" pitchFamily="50" charset="-52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5193687" y="171269"/>
            <a:ext cx="4524375" cy="6294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/>
            <a:r>
              <a:rPr lang="ru-RU" sz="1300" dirty="0" smtClean="0">
                <a:latin typeface="e-Ukraine Light" pitchFamily="50" charset="-52"/>
              </a:rPr>
              <a:t>	</a:t>
            </a:r>
            <a:r>
              <a:rPr lang="ru-RU" sz="1300" dirty="0" err="1" smtClean="0">
                <a:latin typeface="e-Ukraine Light" pitchFamily="50" charset="-52"/>
              </a:rPr>
              <a:t>заяву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>
                <a:latin typeface="e-Ukraine Light" pitchFamily="50" charset="-52"/>
              </a:rPr>
              <a:t>та </a:t>
            </a:r>
            <a:r>
              <a:rPr lang="ru-RU" sz="1300" dirty="0" err="1">
                <a:latin typeface="e-Ukraine Light" pitchFamily="50" charset="-52"/>
              </a:rPr>
              <a:t>Додаток</a:t>
            </a:r>
            <a:r>
              <a:rPr lang="ru-RU" sz="1300" dirty="0">
                <a:latin typeface="e-Ukraine Light" pitchFamily="50" charset="-52"/>
              </a:rPr>
              <a:t> 2 до заяви «РЕЄСТР </a:t>
            </a:r>
            <a:r>
              <a:rPr lang="ru-RU" sz="1300" dirty="0" err="1">
                <a:latin typeface="e-Ukraine Light" pitchFamily="50" charset="-52"/>
              </a:rPr>
              <a:t>поданих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документів</a:t>
            </a:r>
            <a:r>
              <a:rPr lang="ru-RU" sz="1300" dirty="0">
                <a:latin typeface="e-Ukraine Light" pitchFamily="50" charset="-52"/>
              </a:rPr>
              <a:t> на </a:t>
            </a:r>
            <a:r>
              <a:rPr lang="ru-RU" sz="1300" dirty="0" err="1">
                <a:latin typeface="e-Ukraine Light" pitchFamily="50" charset="-52"/>
              </a:rPr>
              <a:t>зазначену</a:t>
            </a:r>
            <a:r>
              <a:rPr lang="ru-RU" sz="1300" dirty="0">
                <a:latin typeface="e-Ukraine Light" pitchFamily="50" charset="-52"/>
              </a:rPr>
              <a:t> в </a:t>
            </a:r>
            <a:r>
              <a:rPr lang="ru-RU" sz="1300" dirty="0" err="1">
                <a:latin typeface="e-Ukraine Light" pitchFamily="50" charset="-52"/>
              </a:rPr>
              <a:t>заяві</a:t>
            </a:r>
            <a:r>
              <a:rPr lang="ru-RU" sz="1300" dirty="0">
                <a:latin typeface="e-Ukraine Light" pitchFamily="50" charset="-52"/>
              </a:rPr>
              <a:t> суму для </a:t>
            </a:r>
            <a:r>
              <a:rPr lang="ru-RU" sz="1300" dirty="0" err="1">
                <a:latin typeface="e-Ukraine Light" pitchFamily="50" charset="-52"/>
              </a:rPr>
              <a:t>відшкодування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податку</a:t>
            </a:r>
            <a:r>
              <a:rPr lang="ru-RU" sz="1300" dirty="0">
                <a:latin typeface="e-Ukraine Light" pitchFamily="50" charset="-52"/>
              </a:rPr>
              <a:t> на </a:t>
            </a:r>
            <a:r>
              <a:rPr lang="ru-RU" sz="1300" dirty="0" err="1">
                <a:latin typeface="e-Ukraine Light" pitchFamily="50" charset="-52"/>
              </a:rPr>
              <a:t>додану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вартість</a:t>
            </a:r>
            <a:r>
              <a:rPr lang="ru-RU" sz="1300" dirty="0">
                <a:latin typeface="e-Ukraine Light" pitchFamily="50" charset="-52"/>
              </a:rPr>
              <a:t>, </a:t>
            </a:r>
            <a:r>
              <a:rPr lang="ru-RU" sz="1300" dirty="0" err="1">
                <a:latin typeface="e-Ukraine Light" pitchFamily="50" charset="-52"/>
              </a:rPr>
              <a:t>сплаченого</a:t>
            </a:r>
            <a:r>
              <a:rPr lang="ru-RU" sz="1300" dirty="0">
                <a:latin typeface="e-Ukraine Light" pitchFamily="50" charset="-52"/>
              </a:rPr>
              <a:t> донорами – </a:t>
            </a:r>
            <a:r>
              <a:rPr lang="ru-RU" sz="1300" dirty="0" err="1">
                <a:latin typeface="e-Ukraine Light" pitchFamily="50" charset="-52"/>
              </a:rPr>
              <a:t>дипломатичними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представництвами</a:t>
            </a:r>
            <a:r>
              <a:rPr lang="ru-RU" sz="1300" dirty="0">
                <a:latin typeface="e-Ukraine Light" pitchFamily="50" charset="-52"/>
              </a:rPr>
              <a:t>, </a:t>
            </a:r>
            <a:r>
              <a:rPr lang="ru-RU" sz="1300" dirty="0" err="1">
                <a:latin typeface="e-Ukraine Light" pitchFamily="50" charset="-52"/>
              </a:rPr>
              <a:t>консульськими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установами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іноземних</a:t>
            </a:r>
            <a:r>
              <a:rPr lang="ru-RU" sz="1300" dirty="0">
                <a:latin typeface="e-Ukraine Light" pitchFamily="50" charset="-52"/>
              </a:rPr>
              <a:t> держав і </a:t>
            </a:r>
            <a:r>
              <a:rPr lang="ru-RU" sz="1300" dirty="0" err="1">
                <a:latin typeface="e-Ukraine Light" pitchFamily="50" charset="-52"/>
              </a:rPr>
              <a:t>представництвами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міжнародних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організацій</a:t>
            </a:r>
            <a:r>
              <a:rPr lang="ru-RU" sz="1300" dirty="0">
                <a:latin typeface="e-Ukraine Light" pitchFamily="50" charset="-52"/>
              </a:rPr>
              <a:t> в </a:t>
            </a:r>
            <a:r>
              <a:rPr lang="ru-RU" sz="1300" dirty="0" err="1">
                <a:latin typeface="e-Ukraine Light" pitchFamily="50" charset="-52"/>
              </a:rPr>
              <a:t>Україні</a:t>
            </a:r>
            <a:r>
              <a:rPr lang="ru-RU" sz="1300" dirty="0">
                <a:latin typeface="e-Ukraine Light" pitchFamily="50" charset="-52"/>
              </a:rPr>
              <a:t> за </a:t>
            </a:r>
            <a:r>
              <a:rPr lang="ru-RU" sz="1300" dirty="0" err="1">
                <a:latin typeface="e-Ukraine Light" pitchFamily="50" charset="-52"/>
              </a:rPr>
              <a:t>товари</a:t>
            </a:r>
            <a:r>
              <a:rPr lang="ru-RU" sz="1300" dirty="0">
                <a:latin typeface="e-Ukraine Light" pitchFamily="50" charset="-52"/>
              </a:rPr>
              <a:t>/</a:t>
            </a:r>
            <a:r>
              <a:rPr lang="ru-RU" sz="1300" dirty="0" err="1">
                <a:latin typeface="e-Ukraine Light" pitchFamily="50" charset="-52"/>
              </a:rPr>
              <a:t>послуги</a:t>
            </a:r>
            <a:r>
              <a:rPr lang="ru-RU" sz="1300" dirty="0">
                <a:latin typeface="e-Ukraine Light" pitchFamily="50" charset="-52"/>
              </a:rPr>
              <a:t>, </a:t>
            </a:r>
            <a:r>
              <a:rPr lang="ru-RU" sz="1300" dirty="0" err="1">
                <a:latin typeface="e-Ukraine Light" pitchFamily="50" charset="-52"/>
              </a:rPr>
              <a:t>визнані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гуманітарною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допомогою</a:t>
            </a:r>
            <a:r>
              <a:rPr lang="ru-RU" sz="1300" dirty="0">
                <a:latin typeface="e-Ukraine Light" pitchFamily="50" charset="-52"/>
              </a:rPr>
              <a:t>», з </a:t>
            </a:r>
            <a:r>
              <a:rPr lang="ru-RU" sz="1300" dirty="0" err="1">
                <a:latin typeface="e-Ukraine Light" pitchFamily="50" charset="-52"/>
              </a:rPr>
              <a:t>обов’язковим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наданням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засвідчених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уповноваженою</a:t>
            </a:r>
            <a:r>
              <a:rPr lang="ru-RU" sz="1300" dirty="0">
                <a:latin typeface="e-Ukraine Light" pitchFamily="50" charset="-52"/>
              </a:rPr>
              <a:t> особою </a:t>
            </a:r>
            <a:r>
              <a:rPr lang="ru-RU" sz="1300" dirty="0" err="1">
                <a:latin typeface="e-Ukraine Light" pitchFamily="50" charset="-52"/>
              </a:rPr>
              <a:t>дипломатичної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місії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копій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документів</a:t>
            </a:r>
            <a:r>
              <a:rPr lang="ru-RU" sz="1300" dirty="0">
                <a:latin typeface="e-Ukraine Light" pitchFamily="50" charset="-52"/>
              </a:rPr>
              <a:t>, </a:t>
            </a:r>
            <a:r>
              <a:rPr lang="ru-RU" sz="1300" dirty="0" err="1">
                <a:latin typeface="e-Ukraine Light" pitchFamily="50" charset="-52"/>
              </a:rPr>
              <a:t>поданих</a:t>
            </a:r>
            <a:r>
              <a:rPr lang="ru-RU" sz="1300" dirty="0">
                <a:latin typeface="e-Ukraine Light" pitchFamily="50" charset="-52"/>
              </a:rPr>
              <a:t>/</a:t>
            </a:r>
            <a:r>
              <a:rPr lang="ru-RU" sz="1300" dirty="0" err="1">
                <a:latin typeface="e-Ukraine Light" pitchFamily="50" charset="-52"/>
              </a:rPr>
              <a:t>отриманих</a:t>
            </a:r>
            <a:r>
              <a:rPr lang="ru-RU" sz="1300" dirty="0">
                <a:latin typeface="e-Ukraine Light" pitchFamily="50" charset="-52"/>
              </a:rPr>
              <a:t> до/</a:t>
            </a:r>
            <a:r>
              <a:rPr lang="ru-RU" sz="1300" dirty="0" err="1">
                <a:latin typeface="e-Ukraine Light" pitchFamily="50" charset="-52"/>
              </a:rPr>
              <a:t>від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Мінсоцполітики</a:t>
            </a:r>
            <a:r>
              <a:rPr lang="ru-RU" sz="1300" dirty="0">
                <a:latin typeface="e-Ukraine Light" pitchFamily="50" charset="-52"/>
              </a:rPr>
              <a:t> (</a:t>
            </a:r>
            <a:r>
              <a:rPr lang="ru-RU" sz="1300" dirty="0" err="1">
                <a:latin typeface="e-Ukraine Light" pitchFamily="50" charset="-52"/>
              </a:rPr>
              <a:t>письмова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пропозиція</a:t>
            </a:r>
            <a:r>
              <a:rPr lang="ru-RU" sz="1300" dirty="0">
                <a:latin typeface="e-Ukraine Light" pitchFamily="50" charset="-52"/>
              </a:rPr>
              <a:t> донора про </a:t>
            </a:r>
            <a:r>
              <a:rPr lang="ru-RU" sz="1300" dirty="0" err="1">
                <a:latin typeface="e-Ukraine Light" pitchFamily="50" charset="-52"/>
              </a:rPr>
              <a:t>надання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гуманітарної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допомоги</a:t>
            </a:r>
            <a:r>
              <a:rPr lang="ru-RU" sz="1300" dirty="0">
                <a:latin typeface="e-Ukraine Light" pitchFamily="50" charset="-52"/>
              </a:rPr>
              <a:t>, </a:t>
            </a:r>
            <a:r>
              <a:rPr lang="ru-RU" sz="1300" dirty="0" err="1">
                <a:latin typeface="e-Ukraine Light" pitchFamily="50" charset="-52"/>
              </a:rPr>
              <a:t>документи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із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зазначенням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вичерпного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переліку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товарів</a:t>
            </a:r>
            <a:r>
              <a:rPr lang="ru-RU" sz="1300" dirty="0">
                <a:latin typeface="e-Ukraine Light" pitchFamily="50" charset="-52"/>
              </a:rPr>
              <a:t>/</a:t>
            </a:r>
            <a:r>
              <a:rPr lang="ru-RU" sz="1300" dirty="0" err="1">
                <a:latin typeface="e-Ukraine Light" pitchFamily="50" charset="-52"/>
              </a:rPr>
              <a:t>послуг</a:t>
            </a:r>
            <a:r>
              <a:rPr lang="ru-RU" sz="1300" dirty="0">
                <a:latin typeface="e-Ukraine Light" pitchFamily="50" charset="-52"/>
              </a:rPr>
              <a:t>, </a:t>
            </a:r>
            <a:r>
              <a:rPr lang="ru-RU" sz="1300" dirty="0" err="1">
                <a:latin typeface="e-Ukraine Light" pitchFamily="50" charset="-52"/>
              </a:rPr>
              <a:t>які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подаються</a:t>
            </a:r>
            <a:r>
              <a:rPr lang="ru-RU" sz="1300" dirty="0">
                <a:latin typeface="e-Ukraine Light" pitchFamily="50" charset="-52"/>
              </a:rPr>
              <a:t> для </a:t>
            </a:r>
            <a:r>
              <a:rPr lang="ru-RU" sz="1300" dirty="0" err="1">
                <a:latin typeface="e-Ukraine Light" pitchFamily="50" charset="-52"/>
              </a:rPr>
              <a:t>визнання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їх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гуманітарною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допомогою</a:t>
            </a:r>
            <a:r>
              <a:rPr lang="ru-RU" sz="1300" dirty="0">
                <a:latin typeface="e-Ukraine Light" pitchFamily="50" charset="-52"/>
              </a:rPr>
              <a:t>, </a:t>
            </a:r>
            <a:r>
              <a:rPr lang="ru-RU" sz="1300" dirty="0" err="1">
                <a:latin typeface="e-Ukraine Light" pitchFamily="50" charset="-52"/>
              </a:rPr>
              <a:t>рішення</a:t>
            </a:r>
            <a:r>
              <a:rPr lang="ru-RU" sz="1300" dirty="0">
                <a:latin typeface="e-Ukraine Light" pitchFamily="50" charset="-52"/>
              </a:rPr>
              <a:t> про </a:t>
            </a:r>
            <a:r>
              <a:rPr lang="ru-RU" sz="1300" dirty="0" err="1">
                <a:latin typeface="e-Ukraine Light" pitchFamily="50" charset="-52"/>
              </a:rPr>
              <a:t>визнання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гуманітарною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допомогою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тощо</a:t>
            </a:r>
            <a:r>
              <a:rPr lang="ru-RU" sz="1300" dirty="0" smtClean="0">
                <a:latin typeface="e-Ukraine Light" pitchFamily="50" charset="-52"/>
              </a:rPr>
              <a:t>).</a:t>
            </a:r>
          </a:p>
          <a:p>
            <a:pPr algn="just" fontAlgn="base"/>
            <a:r>
              <a:rPr lang="ru-RU" sz="1300" dirty="0" smtClean="0">
                <a:latin typeface="e-Ukraine Light" pitchFamily="50" charset="-52"/>
              </a:rPr>
              <a:t>	</a:t>
            </a:r>
            <a:r>
              <a:rPr lang="ru-RU" sz="1300" dirty="0" err="1" smtClean="0">
                <a:latin typeface="e-Ukraine Light" pitchFamily="50" charset="-52"/>
              </a:rPr>
              <a:t>Звертаємо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увагу</a:t>
            </a:r>
            <a:r>
              <a:rPr lang="ru-RU" sz="1300" dirty="0">
                <a:latin typeface="e-Ukraine Light" pitchFamily="50" charset="-52"/>
              </a:rPr>
              <a:t>, </a:t>
            </a:r>
            <a:r>
              <a:rPr lang="ru-RU" sz="1300" dirty="0" err="1">
                <a:latin typeface="e-Ukraine Light" pitchFamily="50" charset="-52"/>
              </a:rPr>
              <a:t>що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підставою</a:t>
            </a:r>
            <a:r>
              <a:rPr lang="ru-RU" sz="1300" dirty="0">
                <a:latin typeface="e-Ukraine Light" pitchFamily="50" charset="-52"/>
              </a:rPr>
              <a:t> для </a:t>
            </a:r>
            <a:r>
              <a:rPr lang="ru-RU" sz="1300" dirty="0" err="1">
                <a:latin typeface="e-Ukraine Light" pitchFamily="50" charset="-52"/>
              </a:rPr>
              <a:t>відшкодування</a:t>
            </a:r>
            <a:r>
              <a:rPr lang="ru-RU" sz="1300" dirty="0">
                <a:latin typeface="e-Ukraine Light" pitchFamily="50" charset="-52"/>
              </a:rPr>
              <a:t> ПДВ </a:t>
            </a:r>
            <a:r>
              <a:rPr lang="ru-RU" sz="1300" dirty="0" err="1">
                <a:latin typeface="e-Ukraine Light" pitchFamily="50" charset="-52"/>
              </a:rPr>
              <a:t>дипломатичним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представництвам</a:t>
            </a:r>
            <a:r>
              <a:rPr lang="ru-RU" sz="1300" dirty="0">
                <a:latin typeface="e-Ukraine Light" pitchFamily="50" charset="-52"/>
              </a:rPr>
              <a:t>, </a:t>
            </a:r>
            <a:r>
              <a:rPr lang="ru-RU" sz="1300" dirty="0" err="1">
                <a:latin typeface="e-Ukraine Light" pitchFamily="50" charset="-52"/>
              </a:rPr>
              <a:t>консульським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установам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іноземних</a:t>
            </a:r>
            <a:r>
              <a:rPr lang="ru-RU" sz="1300" dirty="0">
                <a:latin typeface="e-Ukraine Light" pitchFamily="50" charset="-52"/>
              </a:rPr>
              <a:t> держав і </a:t>
            </a:r>
            <a:r>
              <a:rPr lang="ru-RU" sz="1300" dirty="0" err="1">
                <a:latin typeface="e-Ukraine Light" pitchFamily="50" charset="-52"/>
              </a:rPr>
              <a:t>представництвам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міжнародних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організацій</a:t>
            </a:r>
            <a:r>
              <a:rPr lang="ru-RU" sz="1300" dirty="0">
                <a:latin typeface="e-Ukraine Light" pitchFamily="50" charset="-52"/>
              </a:rPr>
              <a:t> в </a:t>
            </a:r>
            <a:r>
              <a:rPr lang="ru-RU" sz="1300" dirty="0" err="1">
                <a:latin typeface="e-Ukraine Light" pitchFamily="50" charset="-52"/>
              </a:rPr>
              <a:t>Україні</a:t>
            </a:r>
            <a:r>
              <a:rPr lang="ru-RU" sz="1300" dirty="0">
                <a:latin typeface="e-Ukraine Light" pitchFamily="50" charset="-52"/>
              </a:rPr>
              <a:t> є </a:t>
            </a:r>
            <a:r>
              <a:rPr lang="ru-RU" sz="1300" dirty="0" err="1">
                <a:latin typeface="e-Ukraine Light" pitchFamily="50" charset="-52"/>
              </a:rPr>
              <a:t>оригінали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документів</a:t>
            </a:r>
            <a:r>
              <a:rPr lang="ru-RU" sz="1300" dirty="0">
                <a:latin typeface="e-Ukraine Light" pitchFamily="50" charset="-52"/>
              </a:rPr>
              <a:t> (</a:t>
            </a:r>
            <a:r>
              <a:rPr lang="ru-RU" sz="1300" dirty="0" err="1">
                <a:latin typeface="e-Ukraine Light" pitchFamily="50" charset="-52"/>
              </a:rPr>
              <a:t>товарні</a:t>
            </a:r>
            <a:r>
              <a:rPr lang="ru-RU" sz="1300" dirty="0">
                <a:latin typeface="e-Ukraine Light" pitchFamily="50" charset="-52"/>
              </a:rPr>
              <a:t> чеки, </a:t>
            </a:r>
            <a:r>
              <a:rPr lang="ru-RU" sz="1300" dirty="0" err="1">
                <a:latin typeface="e-Ukraine Light" pitchFamily="50" charset="-52"/>
              </a:rPr>
              <a:t>податкові</a:t>
            </a:r>
            <a:r>
              <a:rPr lang="ru-RU" sz="1300" dirty="0">
                <a:latin typeface="e-Ukraine Light" pitchFamily="50" charset="-52"/>
              </a:rPr>
              <a:t>, </a:t>
            </a:r>
            <a:r>
              <a:rPr lang="ru-RU" sz="1300" dirty="0" err="1">
                <a:latin typeface="e-Ukraine Light" pitchFamily="50" charset="-52"/>
              </a:rPr>
              <a:t>видаткові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накладні</a:t>
            </a:r>
            <a:r>
              <a:rPr lang="ru-RU" sz="1300" dirty="0">
                <a:latin typeface="e-Ukraine Light" pitchFamily="50" charset="-52"/>
              </a:rPr>
              <a:t>, </a:t>
            </a:r>
            <a:r>
              <a:rPr lang="ru-RU" sz="1300" dirty="0" err="1">
                <a:latin typeface="e-Ukraine Light" pitchFamily="50" charset="-52"/>
              </a:rPr>
              <a:t>платіжні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доручення</a:t>
            </a:r>
            <a:r>
              <a:rPr lang="ru-RU" sz="1300" dirty="0">
                <a:latin typeface="e-Ukraine Light" pitchFamily="50" charset="-52"/>
              </a:rPr>
              <a:t>, </a:t>
            </a:r>
            <a:r>
              <a:rPr lang="ru-RU" sz="1300" dirty="0" err="1">
                <a:latin typeface="e-Ukraine Light" pitchFamily="50" charset="-52"/>
              </a:rPr>
              <a:t>документи</a:t>
            </a:r>
            <a:r>
              <a:rPr lang="ru-RU" sz="1300" dirty="0">
                <a:latin typeface="e-Ukraine Light" pitchFamily="50" charset="-52"/>
              </a:rPr>
              <a:t>, </a:t>
            </a:r>
            <a:r>
              <a:rPr lang="ru-RU" sz="1300" dirty="0" err="1">
                <a:latin typeface="e-Ukraine Light" pitchFamily="50" charset="-52"/>
              </a:rPr>
              <a:t>що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засвідчують</a:t>
            </a:r>
            <a:r>
              <a:rPr lang="ru-RU" sz="1300" dirty="0">
                <a:latin typeface="e-Ukraine Light" pitchFamily="50" charset="-52"/>
              </a:rPr>
              <a:t> факт </a:t>
            </a:r>
            <a:r>
              <a:rPr lang="ru-RU" sz="1300" dirty="0" err="1">
                <a:latin typeface="e-Ukraine Light" pitchFamily="50" charset="-52"/>
              </a:rPr>
              <a:t>надання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послуг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тощо</a:t>
            </a:r>
            <a:r>
              <a:rPr lang="ru-RU" sz="1300" dirty="0">
                <a:latin typeface="e-Ukraine Light" pitchFamily="50" charset="-52"/>
              </a:rPr>
              <a:t>) та </a:t>
            </a:r>
            <a:r>
              <a:rPr lang="ru-RU" sz="1300" dirty="0" err="1">
                <a:latin typeface="e-Ukraine Light" pitchFamily="50" charset="-52"/>
              </a:rPr>
              <a:t>засвідчені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уповноваженою</a:t>
            </a:r>
            <a:r>
              <a:rPr lang="ru-RU" sz="1300" dirty="0">
                <a:latin typeface="e-Ukraine Light" pitchFamily="50" charset="-52"/>
              </a:rPr>
              <a:t> особою </a:t>
            </a:r>
            <a:r>
              <a:rPr lang="ru-RU" sz="1300" dirty="0" err="1">
                <a:latin typeface="e-Ukraine Light" pitchFamily="50" charset="-52"/>
              </a:rPr>
              <a:t>дипломатичної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місії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копій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документів</a:t>
            </a:r>
            <a:r>
              <a:rPr lang="ru-RU" sz="1300" dirty="0">
                <a:latin typeface="e-Ukraine Light" pitchFamily="50" charset="-52"/>
              </a:rPr>
              <a:t>, </a:t>
            </a:r>
            <a:r>
              <a:rPr lang="ru-RU" sz="1300" dirty="0" err="1">
                <a:latin typeface="e-Ukraine Light" pitchFamily="50" charset="-52"/>
              </a:rPr>
              <a:t>поданих</a:t>
            </a:r>
            <a:r>
              <a:rPr lang="ru-RU" sz="1300" dirty="0">
                <a:latin typeface="e-Ukraine Light" pitchFamily="50" charset="-52"/>
              </a:rPr>
              <a:t>/</a:t>
            </a:r>
            <a:r>
              <a:rPr lang="ru-RU" sz="1300" dirty="0" err="1">
                <a:latin typeface="e-Ukraine Light" pitchFamily="50" charset="-52"/>
              </a:rPr>
              <a:t>отриманих</a:t>
            </a:r>
            <a:r>
              <a:rPr lang="ru-RU" sz="1300" dirty="0">
                <a:latin typeface="e-Ukraine Light" pitchFamily="50" charset="-52"/>
              </a:rPr>
              <a:t> до/</a:t>
            </a:r>
            <a:r>
              <a:rPr lang="ru-RU" sz="1300" dirty="0" err="1">
                <a:latin typeface="e-Ukraine Light" pitchFamily="50" charset="-52"/>
              </a:rPr>
              <a:t>від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Мінсоцполітики</a:t>
            </a:r>
            <a:endParaRPr lang="ru-RU" sz="1300" dirty="0" smtClean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7636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83820" y="68581"/>
            <a:ext cx="4793934" cy="678180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5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25569" y="68581"/>
            <a:ext cx="4793934" cy="6713218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FAF92371-AAAD-4CE7-9946-D3225F950A0A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5E3BEA56-B2F6-43C2-8AE0-D93D94EA7E9A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95874" y="219074"/>
            <a:ext cx="4495801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 smtClean="0">
                <a:latin typeface="e-Ukraine Light" pitchFamily="50" charset="-52"/>
              </a:rPr>
              <a:t>	Так</a:t>
            </a:r>
            <a:r>
              <a:rPr lang="ru-RU" sz="1300" dirty="0">
                <a:latin typeface="e-Ukraine Light" pitchFamily="50" charset="-52"/>
              </a:rPr>
              <a:t>, </a:t>
            </a:r>
            <a:r>
              <a:rPr lang="ru-RU" sz="1300" dirty="0" err="1">
                <a:latin typeface="e-Ukraine Light" pitchFamily="50" charset="-52"/>
              </a:rPr>
              <a:t>змінами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внесеними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Постановою</a:t>
            </a:r>
            <a:r>
              <a:rPr lang="ru-RU" sz="1300" dirty="0">
                <a:latin typeface="e-Ukraine Light" pitchFamily="50" charset="-52"/>
              </a:rPr>
              <a:t> № 1084 до Порядку № 1240: </a:t>
            </a:r>
          </a:p>
          <a:p>
            <a:pPr algn="just"/>
            <a:r>
              <a:rPr lang="ru-RU" sz="1300" dirty="0" err="1">
                <a:latin typeface="e-Ukraine Light" pitchFamily="50" charset="-52"/>
              </a:rPr>
              <a:t>визначено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механізм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застосування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пільг</a:t>
            </a:r>
            <a:r>
              <a:rPr lang="ru-RU" sz="1300" dirty="0">
                <a:latin typeface="e-Ukraine Light" pitchFamily="50" charset="-52"/>
              </a:rPr>
              <a:t> з </a:t>
            </a:r>
            <a:r>
              <a:rPr lang="ru-RU" sz="1300" dirty="0" err="1">
                <a:latin typeface="e-Ukraine Light" pitchFamily="50" charset="-52"/>
              </a:rPr>
              <a:t>податку</a:t>
            </a:r>
            <a:r>
              <a:rPr lang="ru-RU" sz="1300" dirty="0">
                <a:latin typeface="e-Ukraine Light" pitchFamily="50" charset="-52"/>
              </a:rPr>
              <a:t> на </a:t>
            </a:r>
            <a:r>
              <a:rPr lang="ru-RU" sz="1300" dirty="0" err="1">
                <a:latin typeface="e-Ukraine Light" pitchFamily="50" charset="-52"/>
              </a:rPr>
              <a:t>додану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вартість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щодо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гуманітарної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допомоги</a:t>
            </a:r>
            <a:r>
              <a:rPr lang="ru-RU" sz="1300" dirty="0">
                <a:latin typeface="e-Ukraine Light" pitchFamily="50" charset="-52"/>
              </a:rPr>
              <a:t>, яка </a:t>
            </a:r>
            <a:r>
              <a:rPr lang="ru-RU" sz="1300" dirty="0" err="1">
                <a:latin typeface="e-Ukraine Light" pitchFamily="50" charset="-52"/>
              </a:rPr>
              <a:t>закуповується</a:t>
            </a:r>
            <a:r>
              <a:rPr lang="ru-RU" sz="1300" dirty="0">
                <a:latin typeface="e-Ukraine Light" pitchFamily="50" charset="-52"/>
              </a:rPr>
              <a:t> та </a:t>
            </a:r>
            <a:r>
              <a:rPr lang="ru-RU" sz="1300" dirty="0" err="1">
                <a:latin typeface="e-Ukraine Light" pitchFamily="50" charset="-52"/>
              </a:rPr>
              <a:t>надається</a:t>
            </a:r>
            <a:r>
              <a:rPr lang="ru-RU" sz="1300" dirty="0">
                <a:latin typeface="e-Ukraine Light" pitchFamily="50" charset="-52"/>
              </a:rPr>
              <a:t> на </a:t>
            </a:r>
            <a:r>
              <a:rPr lang="ru-RU" sz="1300" dirty="0" err="1">
                <a:latin typeface="e-Ukraine Light" pitchFamily="50" charset="-52"/>
              </a:rPr>
              <a:t>митній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території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України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дипломатичними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представництвами</a:t>
            </a:r>
            <a:r>
              <a:rPr lang="ru-RU" sz="1300" dirty="0">
                <a:latin typeface="e-Ukraine Light" pitchFamily="50" charset="-52"/>
              </a:rPr>
              <a:t>, </a:t>
            </a:r>
            <a:r>
              <a:rPr lang="ru-RU" sz="1300" dirty="0" err="1">
                <a:latin typeface="e-Ukraine Light" pitchFamily="50" charset="-52"/>
              </a:rPr>
              <a:t>консульськими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установами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іноземних</a:t>
            </a:r>
            <a:r>
              <a:rPr lang="ru-RU" sz="1300" dirty="0">
                <a:latin typeface="e-Ukraine Light" pitchFamily="50" charset="-52"/>
              </a:rPr>
              <a:t> держав і </a:t>
            </a:r>
            <a:r>
              <a:rPr lang="ru-RU" sz="1300" dirty="0" err="1">
                <a:latin typeface="e-Ukraine Light" pitchFamily="50" charset="-52"/>
              </a:rPr>
              <a:t>представництвами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міжнародних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організацій</a:t>
            </a:r>
            <a:r>
              <a:rPr lang="ru-RU" sz="1300" dirty="0">
                <a:latin typeface="e-Ukraine Light" pitchFamily="50" charset="-52"/>
              </a:rPr>
              <a:t> в </a:t>
            </a:r>
            <a:r>
              <a:rPr lang="ru-RU" sz="1300" dirty="0" err="1">
                <a:latin typeface="e-Ukraine Light" pitchFamily="50" charset="-52"/>
              </a:rPr>
              <a:t>Україні</a:t>
            </a:r>
            <a:r>
              <a:rPr lang="ru-RU" sz="1300" dirty="0">
                <a:latin typeface="e-Ukraine Light" pitchFamily="50" charset="-52"/>
              </a:rPr>
              <a:t>; </a:t>
            </a:r>
            <a:endParaRPr lang="ru-RU" sz="1300" dirty="0" smtClean="0">
              <a:latin typeface="e-Ukraine Light" pitchFamily="50" charset="-52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00" dirty="0" smtClean="0">
                <a:latin typeface="e-Ukraine Light" pitchFamily="50" charset="-52"/>
              </a:rPr>
              <a:t>	</a:t>
            </a:r>
            <a:r>
              <a:rPr lang="ru-RU" sz="1300" dirty="0" err="1" smtClean="0">
                <a:latin typeface="e-Ukraine Light" pitchFamily="50" charset="-52"/>
              </a:rPr>
              <a:t>упорядковано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>
                <a:latin typeface="e-Ukraine Light" pitchFamily="50" charset="-52"/>
              </a:rPr>
              <a:t>порядок </a:t>
            </a:r>
            <a:r>
              <a:rPr lang="ru-RU" sz="1300" dirty="0" err="1">
                <a:latin typeface="e-Ukraine Light" pitchFamily="50" charset="-52"/>
              </a:rPr>
              <a:t>звільнення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від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оподаткування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податком</a:t>
            </a:r>
            <a:r>
              <a:rPr lang="ru-RU" sz="1300" dirty="0">
                <a:latin typeface="e-Ukraine Light" pitchFamily="50" charset="-52"/>
              </a:rPr>
              <a:t> на </a:t>
            </a:r>
            <a:r>
              <a:rPr lang="ru-RU" sz="1300" dirty="0" err="1">
                <a:latin typeface="e-Ukraine Light" pitchFamily="50" charset="-52"/>
              </a:rPr>
              <a:t>додану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вартість</a:t>
            </a:r>
            <a:r>
              <a:rPr lang="ru-RU" sz="1300" dirty="0">
                <a:latin typeface="e-Ukraine Light" pitchFamily="50" charset="-52"/>
              </a:rPr>
              <a:t> для </a:t>
            </a:r>
            <a:r>
              <a:rPr lang="ru-RU" sz="1300" dirty="0" err="1">
                <a:latin typeface="e-Ukraine Light" pitchFamily="50" charset="-52"/>
              </a:rPr>
              <a:t>представництв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міжнародних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організацій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відповідно</a:t>
            </a:r>
            <a:r>
              <a:rPr lang="ru-RU" sz="1300" dirty="0">
                <a:latin typeface="e-Ukraine Light" pitchFamily="50" charset="-52"/>
              </a:rPr>
              <a:t> до </a:t>
            </a:r>
            <a:r>
              <a:rPr lang="ru-RU" sz="1300" dirty="0" err="1">
                <a:latin typeface="e-Ukraine Light" pitchFamily="50" charset="-52"/>
              </a:rPr>
              <a:t>міжнародних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договорів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України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операцій</a:t>
            </a:r>
            <a:r>
              <a:rPr lang="ru-RU" sz="1300" dirty="0">
                <a:latin typeface="e-Ukraine Light" pitchFamily="50" charset="-52"/>
              </a:rPr>
              <a:t>, </a:t>
            </a:r>
            <a:r>
              <a:rPr lang="ru-RU" sz="1300" dirty="0" err="1">
                <a:latin typeface="e-Ukraine Light" pitchFamily="50" charset="-52"/>
              </a:rPr>
              <a:t>пов’язаних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smtClean="0">
                <a:latin typeface="e-Ukraine Light" pitchFamily="50" charset="-52"/>
              </a:rPr>
              <a:t>з </a:t>
            </a:r>
            <a:r>
              <a:rPr lang="ru-RU" sz="1300" dirty="0" err="1" smtClean="0">
                <a:latin typeface="e-Ukraine Light" pitchFamily="50" charset="-52"/>
              </a:rPr>
              <a:t>будівництвом</a:t>
            </a:r>
            <a:r>
              <a:rPr lang="ru-RU" sz="1300" dirty="0" smtClean="0">
                <a:latin typeface="e-Ukraine Light" pitchFamily="50" charset="-52"/>
              </a:rPr>
              <a:t>,</a:t>
            </a:r>
            <a:r>
              <a:rPr lang="ru-RU" sz="1300" dirty="0">
                <a:latin typeface="e-Ukraine Light" pitchFamily="50" charset="-52"/>
              </a:rPr>
              <a:t> ремонтом/</a:t>
            </a:r>
            <a:r>
              <a:rPr lang="ru-RU" sz="1300" dirty="0" err="1">
                <a:latin typeface="e-Ukraine Light" pitchFamily="50" charset="-52"/>
              </a:rPr>
              <a:t>реконструкцією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будинків</a:t>
            </a:r>
            <a:r>
              <a:rPr lang="ru-RU" sz="1300" dirty="0">
                <a:latin typeface="e-Ukraine Light" pitchFamily="50" charset="-52"/>
              </a:rPr>
              <a:t>, </a:t>
            </a:r>
            <a:r>
              <a:rPr lang="ru-RU" sz="1300" dirty="0" err="1">
                <a:latin typeface="e-Ukraine Light" pitchFamily="50" charset="-52"/>
              </a:rPr>
              <a:t>придбанням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чи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орендою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приміщень</a:t>
            </a:r>
            <a:r>
              <a:rPr lang="ru-RU" sz="1300" dirty="0">
                <a:latin typeface="e-Ukraine Light" pitchFamily="50" charset="-52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00" dirty="0">
                <a:latin typeface="e-Ukraine Light" pitchFamily="50" charset="-52"/>
              </a:rPr>
              <a:t>	</a:t>
            </a:r>
            <a:r>
              <a:rPr lang="ru-RU" sz="1300" dirty="0" err="1">
                <a:latin typeface="e-Ukraine Light" pitchFamily="50" charset="-52"/>
              </a:rPr>
              <a:t>викладено</a:t>
            </a:r>
            <a:r>
              <a:rPr lang="ru-RU" sz="1300" dirty="0">
                <a:latin typeface="e-Ukraine Light" pitchFamily="50" charset="-52"/>
              </a:rPr>
              <a:t> у </a:t>
            </a:r>
            <a:r>
              <a:rPr lang="ru-RU" sz="1300" dirty="0" err="1">
                <a:latin typeface="e-Ukraine Light" pitchFamily="50" charset="-52"/>
              </a:rPr>
              <a:t>новій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редакції</a:t>
            </a:r>
            <a:r>
              <a:rPr lang="ru-RU" sz="1300" dirty="0">
                <a:latin typeface="e-Ukraine Light" pitchFamily="50" charset="-52"/>
              </a:rPr>
              <a:t> форму заяви про </a:t>
            </a:r>
            <a:r>
              <a:rPr lang="ru-RU" sz="1300" dirty="0" err="1">
                <a:latin typeface="e-Ukraine Light" pitchFamily="50" charset="-52"/>
              </a:rPr>
              <a:t>відшкодування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сум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податку</a:t>
            </a:r>
            <a:r>
              <a:rPr lang="ru-RU" sz="1300" dirty="0">
                <a:latin typeface="e-Ukraine Light" pitchFamily="50" charset="-52"/>
              </a:rPr>
              <a:t> на </a:t>
            </a:r>
            <a:r>
              <a:rPr lang="ru-RU" sz="1300" dirty="0" err="1">
                <a:latin typeface="e-Ukraine Light" pitchFamily="50" charset="-52"/>
              </a:rPr>
              <a:t>додану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вартість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дипломатичним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місіям</a:t>
            </a:r>
            <a:r>
              <a:rPr lang="ru-RU" sz="1300" dirty="0">
                <a:latin typeface="e-Ukraine Light" pitchFamily="50" charset="-52"/>
              </a:rPr>
              <a:t>, особам з числа дипломатичного персоналу та членам </a:t>
            </a:r>
            <a:r>
              <a:rPr lang="ru-RU" sz="1300" dirty="0" err="1">
                <a:latin typeface="e-Ukraine Light" pitchFamily="50" charset="-52"/>
              </a:rPr>
              <a:t>їх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сімей</a:t>
            </a:r>
            <a:r>
              <a:rPr lang="ru-RU" sz="1300" dirty="0">
                <a:latin typeface="e-Ukraine Light" pitchFamily="50" charset="-52"/>
              </a:rPr>
              <a:t>. </a:t>
            </a:r>
            <a:r>
              <a:rPr lang="ru-RU" sz="1300" dirty="0" err="1">
                <a:latin typeface="e-Ukraine Light" pitchFamily="50" charset="-52"/>
              </a:rPr>
              <a:t>Заява</a:t>
            </a:r>
            <a:r>
              <a:rPr lang="ru-RU" sz="1300" dirty="0">
                <a:latin typeface="e-Ukraine Light" pitchFamily="50" charset="-52"/>
              </a:rPr>
              <a:t> за новою формою </a:t>
            </a:r>
            <a:r>
              <a:rPr lang="ru-RU" sz="1300" dirty="0" err="1">
                <a:latin typeface="e-Ukraine Light" pitchFamily="50" charset="-52"/>
              </a:rPr>
              <a:t>подається</a:t>
            </a:r>
            <a:r>
              <a:rPr lang="ru-RU" sz="1300" dirty="0">
                <a:latin typeface="e-Ukraine Light" pitchFamily="50" charset="-52"/>
              </a:rPr>
              <a:t>, </a:t>
            </a:r>
            <a:r>
              <a:rPr lang="ru-RU" sz="1300" dirty="0" err="1">
                <a:latin typeface="e-Ukraine Light" pitchFamily="50" charset="-52"/>
              </a:rPr>
              <a:t>починаючи</a:t>
            </a:r>
            <a:r>
              <a:rPr lang="ru-RU" sz="1300" dirty="0">
                <a:latin typeface="e-Ukraine Light" pitchFamily="50" charset="-52"/>
              </a:rPr>
              <a:t> з 28 </a:t>
            </a:r>
            <a:r>
              <a:rPr lang="ru-RU" sz="1300" dirty="0" err="1">
                <a:latin typeface="e-Ukraine Light" pitchFamily="50" charset="-52"/>
              </a:rPr>
              <a:t>жовтня</a:t>
            </a:r>
            <a:r>
              <a:rPr lang="ru-RU" sz="1300" dirty="0">
                <a:latin typeface="e-Ukraine Light" pitchFamily="50" charset="-52"/>
              </a:rPr>
              <a:t> 2021 року;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00" dirty="0">
                <a:latin typeface="e-Ukraine Light" pitchFamily="50" charset="-52"/>
              </a:rPr>
              <a:t>	</a:t>
            </a:r>
            <a:r>
              <a:rPr lang="ru-RU" sz="1300" dirty="0" err="1">
                <a:latin typeface="e-Ukraine Light" pitchFamily="50" charset="-52"/>
              </a:rPr>
              <a:t>започатковано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подання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окремого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реєстру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документів</a:t>
            </a:r>
            <a:r>
              <a:rPr lang="ru-RU" sz="1300" dirty="0">
                <a:latin typeface="e-Ukraine Light" pitchFamily="50" charset="-52"/>
              </a:rPr>
              <a:t> для </a:t>
            </a:r>
            <a:r>
              <a:rPr lang="ru-RU" sz="1300" dirty="0" err="1">
                <a:latin typeface="e-Ukraine Light" pitchFamily="50" charset="-52"/>
              </a:rPr>
              <a:t>відшкодування</a:t>
            </a:r>
            <a:r>
              <a:rPr lang="ru-RU" sz="1300" dirty="0">
                <a:latin typeface="e-Ukraine Light" pitchFamily="50" charset="-52"/>
              </a:rPr>
              <a:t> ПДВ за </a:t>
            </a:r>
            <a:r>
              <a:rPr lang="ru-RU" sz="1300" dirty="0" err="1">
                <a:latin typeface="e-Ukraine Light" pitchFamily="50" charset="-52"/>
              </a:rPr>
              <a:t>товари</a:t>
            </a:r>
            <a:r>
              <a:rPr lang="ru-RU" sz="1300" dirty="0">
                <a:latin typeface="e-Ukraine Light" pitchFamily="50" charset="-52"/>
              </a:rPr>
              <a:t>/</a:t>
            </a:r>
            <a:r>
              <a:rPr lang="ru-RU" sz="1300" dirty="0" err="1">
                <a:latin typeface="e-Ukraine Light" pitchFamily="50" charset="-52"/>
              </a:rPr>
              <a:t>послуги</a:t>
            </a:r>
            <a:r>
              <a:rPr lang="ru-RU" sz="1300" dirty="0">
                <a:latin typeface="e-Ukraine Light" pitchFamily="50" charset="-52"/>
              </a:rPr>
              <a:t>, </a:t>
            </a:r>
            <a:r>
              <a:rPr lang="ru-RU" sz="1300" dirty="0" err="1">
                <a:latin typeface="e-Ukraine Light" pitchFamily="50" charset="-52"/>
              </a:rPr>
              <a:t>визнані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гуманітарною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допомогою</a:t>
            </a:r>
            <a:r>
              <a:rPr lang="ru-RU" sz="1300" dirty="0">
                <a:latin typeface="e-Ukraine Light" pitchFamily="50" charset="-52"/>
              </a:rPr>
              <a:t> (</a:t>
            </a:r>
            <a:r>
              <a:rPr lang="ru-RU" sz="1300" dirty="0" err="1">
                <a:latin typeface="e-Ukraine Light" pitchFamily="50" charset="-52"/>
              </a:rPr>
              <a:t>додаток</a:t>
            </a:r>
            <a:r>
              <a:rPr lang="ru-RU" sz="1300" dirty="0">
                <a:latin typeface="e-Ukraine Light" pitchFamily="50" charset="-52"/>
              </a:rPr>
              <a:t> 2 до заяви);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300" dirty="0">
              <a:latin typeface="e-Ukraine Light" pitchFamily="50" charset="-52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76225" y="282638"/>
            <a:ext cx="451485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/>
            <a:r>
              <a:rPr lang="uk-UA" sz="1300" dirty="0">
                <a:latin typeface="e-Ukraine Light" pitchFamily="50" charset="-52"/>
                <a:cs typeface="Arial" pitchFamily="34" charset="0"/>
              </a:rPr>
              <a:t>(письмова пропозиція донора про надання гуманітарної допомоги, документи із зазначенням вичерпного переліку товарів/послуг, які подаються для визнання їх гуманітарною допомогою, рішення про визнання гуманітарною допомогою тощо), надані до територіального органу податкової служби за місцем реєстрації установи у встановлені терміни</a:t>
            </a:r>
            <a:r>
              <a:rPr lang="uk-UA" sz="1300" dirty="0" smtClean="0">
                <a:latin typeface="e-Ukraine Light" pitchFamily="50" charset="-52"/>
                <a:cs typeface="Arial" pitchFamily="34" charset="0"/>
              </a:rPr>
              <a:t>.</a:t>
            </a:r>
            <a:endParaRPr lang="uk-UA" sz="1300" dirty="0">
              <a:latin typeface="e-Ukraine Light" pitchFamily="50" charset="-52"/>
              <a:cs typeface="Arial" pitchFamily="34" charset="0"/>
            </a:endParaRPr>
          </a:p>
          <a:p>
            <a:pPr algn="just" fontAlgn="base"/>
            <a:r>
              <a:rPr lang="uk-UA" sz="1300" dirty="0" smtClean="0">
                <a:latin typeface="e-Ukraine Light" pitchFamily="50" charset="-52"/>
                <a:cs typeface="Arial" pitchFamily="34" charset="0"/>
              </a:rPr>
              <a:t>	Крім </a:t>
            </a:r>
            <a:r>
              <a:rPr lang="uk-UA" sz="1300" dirty="0">
                <a:latin typeface="e-Ukraine Light" pitchFamily="50" charset="-52"/>
                <a:cs typeface="Arial" pitchFamily="34" charset="0"/>
              </a:rPr>
              <a:t>того,  на офіційному веб-сайті Міністерства соціальної політики розміщена інформація </a:t>
            </a:r>
            <a:r>
              <a:rPr lang="uk-UA" sz="1300" dirty="0" err="1">
                <a:latin typeface="e-Ukraine Light" pitchFamily="50" charset="-52"/>
                <a:cs typeface="Arial" pitchFamily="34" charset="0"/>
              </a:rPr>
              <a:t>Мінсоцполітики</a:t>
            </a:r>
            <a:r>
              <a:rPr lang="uk-UA" sz="1300" dirty="0">
                <a:latin typeface="e-Ukraine Light" pitchFamily="50" charset="-52"/>
                <a:cs typeface="Arial" pitchFamily="34" charset="0"/>
              </a:rPr>
              <a:t> стосовно визнання вантажів (товарів)/послуг гуманітарною допомогою, яку можна переглянути за посиланням: </a:t>
            </a:r>
            <a:r>
              <a:rPr lang="en-US" sz="1300" dirty="0">
                <a:latin typeface="e-Ukraine Light" pitchFamily="50" charset="-52"/>
                <a:cs typeface="Arial" pitchFamily="34" charset="0"/>
              </a:rPr>
              <a:t>https://www.msp.gov.ua/news/20969.html</a:t>
            </a:r>
            <a:r>
              <a:rPr lang="en-US" sz="1300" dirty="0" smtClean="0">
                <a:latin typeface="e-Ukraine Light" pitchFamily="50" charset="-52"/>
                <a:cs typeface="Arial" pitchFamily="34" charset="0"/>
              </a:rPr>
              <a:t>.</a:t>
            </a:r>
            <a:endParaRPr lang="en-US" sz="1300" dirty="0">
              <a:latin typeface="e-Ukraine Light" pitchFamily="50" charset="-52"/>
              <a:cs typeface="Arial" pitchFamily="34" charset="0"/>
            </a:endParaRPr>
          </a:p>
          <a:p>
            <a:pPr algn="just" fontAlgn="base"/>
            <a:r>
              <a:rPr lang="uk-UA" sz="1300" dirty="0" smtClean="0">
                <a:latin typeface="e-Ukraine Light" pitchFamily="50" charset="-52"/>
                <a:cs typeface="Arial" pitchFamily="34" charset="0"/>
              </a:rPr>
              <a:t>	Детальніше </a:t>
            </a:r>
            <a:r>
              <a:rPr lang="uk-UA" sz="1300" dirty="0">
                <a:latin typeface="e-Ukraine Light" pitchFamily="50" charset="-52"/>
                <a:cs typeface="Arial" pitchFamily="34" charset="0"/>
              </a:rPr>
              <a:t>з Постановою № 1084 можна ознайомитися за посиланням: </a:t>
            </a:r>
            <a:r>
              <a:rPr lang="en-US" sz="1300" dirty="0">
                <a:latin typeface="e-Ukraine Light" pitchFamily="50" charset="-52"/>
                <a:cs typeface="Arial" pitchFamily="34" charset="0"/>
              </a:rPr>
              <a:t>https://tax.gov.ua/diyalnist-/vidshkoduvannya-pdchv/zmini-do-poryadku/76619.html. </a:t>
            </a:r>
            <a:endParaRPr kumimoji="0" lang="uk-UA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51738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753</TotalTime>
  <Words>293</Words>
  <Application>Microsoft Office PowerPoint</Application>
  <PresentationFormat>Лист A4 (210x297 мм)</PresentationFormat>
  <Paragraphs>42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90</cp:revision>
  <dcterms:created xsi:type="dcterms:W3CDTF">2021-05-27T05:23:05Z</dcterms:created>
  <dcterms:modified xsi:type="dcterms:W3CDTF">2022-01-25T09:10:40Z</dcterms:modified>
</cp:coreProperties>
</file>