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91625" y="1647154"/>
            <a:ext cx="3600000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/>
              <a:t>Закон № 1525: </a:t>
            </a:r>
            <a:r>
              <a:rPr lang="ru-RU" sz="1400" b="1" dirty="0" err="1"/>
              <a:t>особливий</a:t>
            </a:r>
            <a:r>
              <a:rPr lang="ru-RU" sz="1400" b="1" dirty="0"/>
              <a:t> порядок </a:t>
            </a:r>
            <a:r>
              <a:rPr lang="ru-RU" sz="1400" b="1" dirty="0" err="1"/>
              <a:t>оподаткування</a:t>
            </a:r>
            <a:r>
              <a:rPr lang="ru-RU" sz="1400" b="1" dirty="0"/>
              <a:t> ПДВ </a:t>
            </a:r>
            <a:r>
              <a:rPr lang="ru-RU" sz="1400" b="1" dirty="0" err="1"/>
              <a:t>компаній-нерезидентів</a:t>
            </a:r>
            <a:r>
              <a:rPr lang="ru-RU" sz="1400" b="1" dirty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/>
              <a:t>надають</a:t>
            </a:r>
            <a:r>
              <a:rPr lang="ru-RU" sz="1400" b="1" dirty="0"/>
              <a:t> </a:t>
            </a:r>
            <a:r>
              <a:rPr lang="ru-RU" sz="1400" b="1" dirty="0" err="1"/>
              <a:t>електронні</a:t>
            </a:r>
            <a:r>
              <a:rPr lang="ru-RU" sz="1400" b="1" dirty="0"/>
              <a:t> </a:t>
            </a:r>
            <a:r>
              <a:rPr lang="ru-RU" sz="1400" b="1" dirty="0" err="1"/>
              <a:t>послуги</a:t>
            </a:r>
            <a:r>
              <a:rPr lang="ru-RU" sz="1400" b="1" dirty="0"/>
              <a:t> особам, </a:t>
            </a:r>
            <a:r>
              <a:rPr lang="ru-RU" sz="1400" b="1" dirty="0" err="1"/>
              <a:t>які</a:t>
            </a:r>
            <a:r>
              <a:rPr lang="ru-RU" sz="1400" b="1" dirty="0"/>
              <a:t> </a:t>
            </a:r>
            <a:r>
              <a:rPr lang="ru-RU" sz="1400" b="1" dirty="0" err="1"/>
              <a:t>проживають</a:t>
            </a:r>
            <a:r>
              <a:rPr lang="ru-RU" sz="1400" b="1" dirty="0"/>
              <a:t> на </a:t>
            </a:r>
            <a:r>
              <a:rPr lang="ru-RU" sz="1400" b="1" dirty="0" err="1"/>
              <a:t>території</a:t>
            </a:r>
            <a:r>
              <a:rPr lang="ru-RU" sz="1400" b="1" dirty="0"/>
              <a:t> </a:t>
            </a:r>
            <a:r>
              <a:rPr lang="ru-RU" sz="1400" b="1" dirty="0" err="1" smtClean="0"/>
              <a:t>України</a:t>
            </a:r>
            <a:endParaRPr lang="ru-RU" sz="14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0009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104772"/>
            <a:ext cx="4600575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>
                <a:latin typeface="e-Ukraine Light" pitchFamily="50" charset="-52"/>
              </a:rPr>
              <a:t>	</a:t>
            </a:r>
            <a:r>
              <a:rPr lang="ru-RU" sz="1500" dirty="0">
                <a:latin typeface="e-Ukraine Light" pitchFamily="50" charset="-52"/>
              </a:rPr>
              <a:t>Головне </a:t>
            </a:r>
            <a:r>
              <a:rPr lang="ru-RU" sz="1500" dirty="0" err="1">
                <a:latin typeface="e-Ukraine Light" pitchFamily="50" charset="-52"/>
              </a:rPr>
              <a:t>управління</a:t>
            </a:r>
            <a:r>
              <a:rPr lang="ru-RU" sz="1500" dirty="0">
                <a:latin typeface="e-Ukraine Light" pitchFamily="50" charset="-52"/>
              </a:rPr>
              <a:t> ДПС у м. </a:t>
            </a:r>
            <a:r>
              <a:rPr lang="ru-RU" sz="1500" dirty="0" err="1">
                <a:latin typeface="e-Ukraine Light" pitchFamily="50" charset="-52"/>
              </a:rPr>
              <a:t>Києві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повідомляє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що</a:t>
            </a:r>
            <a:r>
              <a:rPr lang="ru-RU" sz="1500" dirty="0">
                <a:latin typeface="e-Ukraine Light" pitchFamily="50" charset="-52"/>
              </a:rPr>
              <a:t> з 01 </a:t>
            </a:r>
            <a:r>
              <a:rPr lang="ru-RU" sz="1500" dirty="0" err="1">
                <a:latin typeface="e-Ukraine Light" pitchFamily="50" charset="-52"/>
              </a:rPr>
              <a:t>січня</a:t>
            </a:r>
            <a:r>
              <a:rPr lang="ru-RU" sz="1500" dirty="0">
                <a:latin typeface="e-Ukraine Light" pitchFamily="50" charset="-52"/>
              </a:rPr>
              <a:t> 2022 року </a:t>
            </a:r>
            <a:r>
              <a:rPr lang="ru-RU" sz="1500" dirty="0" err="1">
                <a:latin typeface="e-Ukraine Light" pitchFamily="50" charset="-52"/>
              </a:rPr>
              <a:t>встановлено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особливий</a:t>
            </a:r>
            <a:r>
              <a:rPr lang="ru-RU" sz="1500" dirty="0">
                <a:latin typeface="e-Ukraine Light" pitchFamily="50" charset="-52"/>
              </a:rPr>
              <a:t> порядок </a:t>
            </a:r>
            <a:r>
              <a:rPr lang="ru-RU" sz="1500" dirty="0" err="1">
                <a:latin typeface="e-Ukraine Light" pitchFamily="50" charset="-52"/>
              </a:rPr>
              <a:t>оподаткування</a:t>
            </a:r>
            <a:r>
              <a:rPr lang="ru-RU" sz="1500" dirty="0">
                <a:latin typeface="e-Ukraine Light" pitchFamily="50" charset="-52"/>
              </a:rPr>
              <a:t> ПДВ </a:t>
            </a:r>
            <a:r>
              <a:rPr lang="ru-RU" sz="1500" dirty="0" err="1">
                <a:latin typeface="e-Ukraine Light" pitchFamily="50" charset="-52"/>
              </a:rPr>
              <a:t>компаній-нерезидентів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що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надають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електронні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послуги</a:t>
            </a:r>
            <a:r>
              <a:rPr lang="ru-RU" sz="1500" dirty="0">
                <a:latin typeface="e-Ukraine Light" pitchFamily="50" charset="-52"/>
              </a:rPr>
              <a:t> особам, </a:t>
            </a:r>
            <a:r>
              <a:rPr lang="ru-RU" sz="1500" dirty="0" err="1">
                <a:latin typeface="e-Ukraine Light" pitchFamily="50" charset="-52"/>
              </a:rPr>
              <a:t>які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проживають</a:t>
            </a:r>
            <a:r>
              <a:rPr lang="ru-RU" sz="1500" dirty="0">
                <a:latin typeface="e-Ukraine Light" pitchFamily="50" charset="-52"/>
              </a:rPr>
              <a:t> на </a:t>
            </a:r>
            <a:r>
              <a:rPr lang="ru-RU" sz="1500" dirty="0" err="1">
                <a:latin typeface="e-Ukraine Light" pitchFamily="50" charset="-52"/>
              </a:rPr>
              <a:t>території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України</a:t>
            </a:r>
            <a:r>
              <a:rPr lang="ru-RU" sz="1500" dirty="0">
                <a:latin typeface="e-Ukraine Light" pitchFamily="50" charset="-52"/>
              </a:rPr>
              <a:t>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Так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іноземні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компанії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які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постачають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фізичним</a:t>
            </a:r>
            <a:r>
              <a:rPr lang="ru-RU" sz="1500" dirty="0">
                <a:latin typeface="e-Ukraine Light" pitchFamily="50" charset="-52"/>
              </a:rPr>
              <a:t> особам </a:t>
            </a:r>
            <a:r>
              <a:rPr lang="ru-RU" sz="1500" dirty="0" err="1">
                <a:latin typeface="e-Ukraine Light" pitchFamily="50" charset="-52"/>
              </a:rPr>
              <a:t>електронні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послуги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місце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постачання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яких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розташоване</a:t>
            </a:r>
            <a:r>
              <a:rPr lang="ru-RU" sz="1500" dirty="0">
                <a:latin typeface="e-Ukraine Light" pitchFamily="50" charset="-52"/>
              </a:rPr>
              <a:t> на </a:t>
            </a:r>
            <a:r>
              <a:rPr lang="ru-RU" sz="1500" dirty="0" err="1">
                <a:latin typeface="e-Ukraine Light" pitchFamily="50" charset="-52"/>
              </a:rPr>
              <a:t>митній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території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України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будуть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зобов'язані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зареєструватися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платниками</a:t>
            </a:r>
            <a:r>
              <a:rPr lang="ru-RU" sz="1500" dirty="0">
                <a:latin typeface="e-Ukraine Light" pitchFamily="50" charset="-52"/>
              </a:rPr>
              <a:t> ПДВ за </a:t>
            </a:r>
            <a:r>
              <a:rPr lang="ru-RU" sz="1500" dirty="0" err="1">
                <a:latin typeface="e-Ukraine Light" pitchFamily="50" charset="-52"/>
              </a:rPr>
              <a:t>спрощеною</a:t>
            </a:r>
            <a:r>
              <a:rPr lang="ru-RU" sz="1500" dirty="0">
                <a:latin typeface="e-Ukraine Light" pitchFamily="50" charset="-52"/>
              </a:rPr>
              <a:t> процедурою через </a:t>
            </a:r>
            <a:r>
              <a:rPr lang="ru-RU" sz="1500" dirty="0" err="1">
                <a:latin typeface="e-Ukraine Light" pitchFamily="50" charset="-52"/>
              </a:rPr>
              <a:t>спеціальний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електронний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сервіс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якщо</a:t>
            </a:r>
            <a:r>
              <a:rPr lang="ru-RU" sz="1500" dirty="0">
                <a:latin typeface="e-Ukraine Light" pitchFamily="50" charset="-52"/>
              </a:rPr>
              <a:t> за результатами </a:t>
            </a:r>
            <a:r>
              <a:rPr lang="ru-RU" sz="1500" dirty="0" err="1">
                <a:latin typeface="e-Ukraine Light" pitchFamily="50" charset="-52"/>
              </a:rPr>
              <a:t>попереднього</a:t>
            </a:r>
            <a:r>
              <a:rPr lang="ru-RU" sz="1500" dirty="0">
                <a:latin typeface="e-Ukraine Light" pitchFamily="50" charset="-52"/>
              </a:rPr>
              <a:t> календарного року </a:t>
            </a:r>
            <a:r>
              <a:rPr lang="ru-RU" sz="1500" dirty="0" err="1">
                <a:latin typeface="e-Ukraine Light" pitchFamily="50" charset="-52"/>
              </a:rPr>
              <a:t>загальна</a:t>
            </a:r>
            <a:r>
              <a:rPr lang="ru-RU" sz="1500" dirty="0">
                <a:latin typeface="e-Ukraine Light" pitchFamily="50" charset="-52"/>
              </a:rPr>
              <a:t> сума </a:t>
            </a:r>
            <a:r>
              <a:rPr lang="ru-RU" sz="1500" dirty="0" err="1">
                <a:latin typeface="e-Ukraine Light" pitchFamily="50" charset="-52"/>
              </a:rPr>
              <a:t>від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здійснення</a:t>
            </a:r>
            <a:r>
              <a:rPr lang="ru-RU" sz="1500" dirty="0">
                <a:latin typeface="e-Ukraine Light" pitchFamily="50" charset="-52"/>
              </a:rPr>
              <a:t> ними </a:t>
            </a:r>
            <a:r>
              <a:rPr lang="ru-RU" sz="1500" dirty="0" err="1">
                <a:latin typeface="e-Ukraine Light" pitchFamily="50" charset="-52"/>
              </a:rPr>
              <a:t>операцій</a:t>
            </a:r>
            <a:r>
              <a:rPr lang="ru-RU" sz="1500" dirty="0">
                <a:latin typeface="e-Ukraine Light" pitchFamily="50" charset="-52"/>
              </a:rPr>
              <a:t> з </a:t>
            </a:r>
            <a:r>
              <a:rPr lang="ru-RU" sz="1500" dirty="0" err="1">
                <a:latin typeface="e-Ukraine Light" pitchFamily="50" charset="-52"/>
              </a:rPr>
              <a:t>постачання</a:t>
            </a:r>
            <a:r>
              <a:rPr lang="ru-RU" sz="1500" dirty="0">
                <a:latin typeface="e-Ukraine Light" pitchFamily="50" charset="-52"/>
              </a:rPr>
              <a:t> таких </a:t>
            </a:r>
            <a:r>
              <a:rPr lang="ru-RU" sz="1500" dirty="0" err="1">
                <a:latin typeface="e-Ukraine Light" pitchFamily="50" charset="-52"/>
              </a:rPr>
              <a:t>електронних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послуг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сукупно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перевищує</a:t>
            </a:r>
            <a:r>
              <a:rPr lang="ru-RU" sz="1500" dirty="0">
                <a:latin typeface="e-Ukraine Light" pitchFamily="50" charset="-52"/>
              </a:rPr>
              <a:t> суму, </a:t>
            </a:r>
            <a:r>
              <a:rPr lang="ru-RU" sz="1500" dirty="0" err="1">
                <a:latin typeface="e-Ukraine Light" pitchFamily="50" charset="-52"/>
              </a:rPr>
              <a:t>еквівалентну</a:t>
            </a:r>
            <a:r>
              <a:rPr lang="ru-RU" sz="1500" dirty="0">
                <a:latin typeface="e-Ukraine Light" pitchFamily="50" charset="-52"/>
              </a:rPr>
              <a:t> 1000000 </a:t>
            </a:r>
            <a:r>
              <a:rPr lang="ru-RU" sz="1500" dirty="0" err="1">
                <a:latin typeface="e-Ukraine Light" pitchFamily="50" charset="-52"/>
              </a:rPr>
              <a:t>грн</a:t>
            </a:r>
            <a:r>
              <a:rPr lang="ru-RU" sz="1500" dirty="0">
                <a:latin typeface="e-Ukraine Light" pitchFamily="50" charset="-52"/>
              </a:rPr>
              <a:t>, яка </a:t>
            </a:r>
            <a:r>
              <a:rPr lang="ru-RU" sz="1500" dirty="0" err="1">
                <a:latin typeface="e-Ukraine Light" pitchFamily="50" charset="-52"/>
              </a:rPr>
              <a:t>обчислюється</a:t>
            </a:r>
            <a:r>
              <a:rPr lang="ru-RU" sz="1500" dirty="0">
                <a:latin typeface="e-Ukraine Light" pitchFamily="50" charset="-52"/>
              </a:rPr>
              <a:t> за </a:t>
            </a:r>
            <a:r>
              <a:rPr lang="ru-RU" sz="1500" dirty="0" err="1">
                <a:latin typeface="e-Ukraine Light" pitchFamily="50" charset="-52"/>
              </a:rPr>
              <a:t>офіційним</a:t>
            </a:r>
            <a:r>
              <a:rPr lang="ru-RU" sz="1500" dirty="0">
                <a:latin typeface="e-Ukraine Light" pitchFamily="50" charset="-52"/>
              </a:rPr>
              <a:t> курсом </a:t>
            </a:r>
            <a:r>
              <a:rPr lang="ru-RU" sz="1500" dirty="0" err="1">
                <a:latin typeface="e-Ukraine Light" pitchFamily="50" charset="-52"/>
              </a:rPr>
              <a:t>валюти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України</a:t>
            </a:r>
            <a:r>
              <a:rPr lang="ru-RU" sz="1500" dirty="0">
                <a:latin typeface="e-Ukraine Light" pitchFamily="50" charset="-52"/>
              </a:rPr>
              <a:t> до </a:t>
            </a:r>
            <a:r>
              <a:rPr lang="ru-RU" sz="1500" dirty="0" err="1">
                <a:latin typeface="e-Ukraine Light" pitchFamily="50" charset="-52"/>
              </a:rPr>
              <a:t>іноземної</a:t>
            </a:r>
            <a:r>
              <a:rPr lang="ru-RU" sz="1500" dirty="0">
                <a:latin typeface="e-Ukraine Light" pitchFamily="50" charset="-52"/>
              </a:rPr>
              <a:t>  </a:t>
            </a:r>
            <a:r>
              <a:rPr lang="ru-RU" sz="1500" dirty="0" err="1">
                <a:latin typeface="e-Ukraine Light" pitchFamily="50" charset="-52"/>
              </a:rPr>
              <a:t>валюти</a:t>
            </a:r>
            <a:r>
              <a:rPr lang="ru-RU" sz="1500" dirty="0">
                <a:latin typeface="e-Ukraine Light" pitchFamily="50" charset="-52"/>
              </a:rPr>
              <a:t>,  </a:t>
            </a:r>
            <a:r>
              <a:rPr lang="ru-RU" sz="1500" dirty="0" err="1">
                <a:latin typeface="e-Ukraine Light" pitchFamily="50" charset="-52"/>
              </a:rPr>
              <a:t>встановленим</a:t>
            </a:r>
            <a:r>
              <a:rPr lang="ru-RU" sz="1500" dirty="0">
                <a:latin typeface="e-Ukraine Light" pitchFamily="50" charset="-52"/>
              </a:rPr>
              <a:t>  </a:t>
            </a:r>
            <a:r>
              <a:rPr lang="ru-RU" sz="1500" dirty="0" err="1">
                <a:latin typeface="e-Ukraine Light" pitchFamily="50" charset="-52"/>
              </a:rPr>
              <a:t>Національним</a:t>
            </a:r>
            <a:r>
              <a:rPr lang="ru-RU" sz="1500" dirty="0">
                <a:latin typeface="e-Ukraine Light" pitchFamily="50" charset="-52"/>
              </a:rPr>
              <a:t>  банком  </a:t>
            </a:r>
            <a:r>
              <a:rPr lang="ru-RU" sz="1500" dirty="0" err="1">
                <a:latin typeface="e-Ukraine Light" pitchFamily="50" charset="-52"/>
              </a:rPr>
              <a:t>України</a:t>
            </a:r>
            <a:r>
              <a:rPr lang="ru-RU" sz="1500" dirty="0">
                <a:latin typeface="e-Ukraine Light" pitchFamily="50" charset="-52"/>
              </a:rPr>
              <a:t>,  </a:t>
            </a:r>
            <a:r>
              <a:rPr lang="ru-RU" sz="1500" dirty="0" err="1">
                <a:latin typeface="e-Ukraine Light" pitchFamily="50" charset="-52"/>
              </a:rPr>
              <a:t>що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діє</a:t>
            </a:r>
            <a:r>
              <a:rPr lang="ru-RU" sz="1500" dirty="0">
                <a:latin typeface="e-Ukraine Light" pitchFamily="50" charset="-52"/>
              </a:rPr>
              <a:t> на 0 годин 01 </a:t>
            </a:r>
            <a:r>
              <a:rPr lang="ru-RU" sz="1500" dirty="0" err="1">
                <a:latin typeface="e-Ukraine Light" pitchFamily="50" charset="-52"/>
              </a:rPr>
              <a:t>січня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відповідного</a:t>
            </a:r>
            <a:r>
              <a:rPr lang="ru-RU" sz="1500" dirty="0">
                <a:latin typeface="e-Ukraine Light" pitchFamily="50" charset="-52"/>
              </a:rPr>
              <a:t> року. </a:t>
            </a:r>
          </a:p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err="1" smtClean="0">
                <a:latin typeface="e-Ukraine Light" pitchFamily="50" charset="-52"/>
              </a:rPr>
              <a:t>Водночас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нерезиденти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складатимуть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спрощену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звітність</a:t>
            </a:r>
            <a:r>
              <a:rPr lang="ru-RU" sz="1500" dirty="0">
                <a:latin typeface="e-Ukraine Light" pitchFamily="50" charset="-52"/>
              </a:rPr>
              <a:t> в </a:t>
            </a:r>
            <a:r>
              <a:rPr lang="ru-RU" sz="1500" dirty="0" err="1">
                <a:latin typeface="e-Ukraine Light" pitchFamily="50" charset="-52"/>
              </a:rPr>
              <a:t>електронній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формі</a:t>
            </a:r>
            <a:r>
              <a:rPr lang="ru-RU" sz="1500" dirty="0">
                <a:latin typeface="e-Ukraine Light" pitchFamily="50" charset="-52"/>
              </a:rPr>
              <a:t> державною </a:t>
            </a:r>
            <a:r>
              <a:rPr lang="ru-RU" sz="1500" dirty="0" err="1" smtClean="0">
                <a:latin typeface="e-Ukraine Light" pitchFamily="50" charset="-52"/>
              </a:rPr>
              <a:t>або</a:t>
            </a:r>
            <a:endParaRPr lang="ru-RU" sz="1500" dirty="0">
              <a:latin typeface="e-Ukraine Light" pitchFamily="50" charset="-52"/>
            </a:endParaRPr>
          </a:p>
          <a:p>
            <a:pPr algn="just"/>
            <a:endParaRPr lang="uk-UA" sz="11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err="1">
                <a:latin typeface="e-Ukraine Light" pitchFamily="50" charset="-52"/>
              </a:rPr>
              <a:t>англійською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мовою</a:t>
            </a:r>
            <a:r>
              <a:rPr lang="ru-RU" sz="1500" dirty="0" smtClean="0">
                <a:latin typeface="e-Ukraine Light" pitchFamily="50" charset="-52"/>
              </a:rPr>
              <a:t>.</a:t>
            </a:r>
          </a:p>
          <a:p>
            <a:pPr algn="just"/>
            <a:r>
              <a:rPr lang="ru-RU" sz="1500" dirty="0">
                <a:latin typeface="e-Ukraine Light" pitchFamily="50" charset="-52"/>
              </a:rPr>
              <a:t>	</a:t>
            </a:r>
            <a:r>
              <a:rPr lang="ru-RU" sz="1500" dirty="0" smtClean="0">
                <a:latin typeface="e-Ukraine Light" pitchFamily="50" charset="-52"/>
              </a:rPr>
              <a:t> </a:t>
            </a:r>
            <a:r>
              <a:rPr lang="ru-RU" sz="1500" dirty="0" err="1" smtClean="0">
                <a:latin typeface="e-Ukraine Light" pitchFamily="50" charset="-52"/>
              </a:rPr>
              <a:t>Довідково</a:t>
            </a:r>
            <a:r>
              <a:rPr lang="ru-RU" sz="1500" dirty="0">
                <a:latin typeface="e-Ukraine Light" pitchFamily="50" charset="-52"/>
              </a:rPr>
              <a:t>:  </a:t>
            </a:r>
            <a:r>
              <a:rPr lang="ru-RU" sz="1500" dirty="0" err="1">
                <a:latin typeface="e-Ukraine Light" pitchFamily="50" charset="-52"/>
              </a:rPr>
              <a:t>особливий</a:t>
            </a:r>
            <a:r>
              <a:rPr lang="ru-RU" sz="1500" dirty="0">
                <a:latin typeface="e-Ukraine Light" pitchFamily="50" charset="-52"/>
              </a:rPr>
              <a:t> порядок </a:t>
            </a:r>
            <a:r>
              <a:rPr lang="ru-RU" sz="1500" dirty="0" err="1">
                <a:latin typeface="e-Ukraine Light" pitchFamily="50" charset="-52"/>
              </a:rPr>
              <a:t>оподаткування</a:t>
            </a:r>
            <a:r>
              <a:rPr lang="ru-RU" sz="1500" dirty="0">
                <a:latin typeface="e-Ukraine Light" pitchFamily="50" charset="-52"/>
              </a:rPr>
              <a:t> ПДВ  </a:t>
            </a:r>
            <a:r>
              <a:rPr lang="ru-RU" sz="1500" dirty="0" err="1">
                <a:latin typeface="e-Ukraine Light" pitchFamily="50" charset="-52"/>
              </a:rPr>
              <a:t>компаній-нерезидентів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що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надають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електронні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послуги</a:t>
            </a:r>
            <a:r>
              <a:rPr lang="ru-RU" sz="1500" dirty="0">
                <a:latin typeface="e-Ukraine Light" pitchFamily="50" charset="-52"/>
              </a:rPr>
              <a:t> особам, </a:t>
            </a:r>
            <a:r>
              <a:rPr lang="ru-RU" sz="1500" dirty="0" err="1">
                <a:latin typeface="e-Ukraine Light" pitchFamily="50" charset="-52"/>
              </a:rPr>
              <a:t>які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проживають</a:t>
            </a:r>
            <a:r>
              <a:rPr lang="ru-RU" sz="1500" dirty="0">
                <a:latin typeface="e-Ukraine Light" pitchFamily="50" charset="-52"/>
              </a:rPr>
              <a:t> на </a:t>
            </a:r>
            <a:r>
              <a:rPr lang="ru-RU" sz="1500" dirty="0" err="1">
                <a:latin typeface="e-Ukraine Light" pitchFamily="50" charset="-52"/>
              </a:rPr>
              <a:t>території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України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встановлено</a:t>
            </a:r>
            <a:r>
              <a:rPr lang="ru-RU" sz="1500" dirty="0">
                <a:latin typeface="e-Ukraine Light" pitchFamily="50" charset="-52"/>
              </a:rPr>
              <a:t> Законом </a:t>
            </a:r>
            <a:r>
              <a:rPr lang="ru-RU" sz="1500" dirty="0" err="1">
                <a:latin typeface="e-Ukraine Light" pitchFamily="50" charset="-52"/>
              </a:rPr>
              <a:t>України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від</a:t>
            </a:r>
            <a:r>
              <a:rPr lang="ru-RU" sz="1500" dirty="0">
                <a:latin typeface="e-Ukraine Light" pitchFamily="50" charset="-52"/>
              </a:rPr>
              <a:t> 03 </a:t>
            </a:r>
            <a:r>
              <a:rPr lang="ru-RU" sz="1500" dirty="0" err="1">
                <a:latin typeface="e-Ukraine Light" pitchFamily="50" charset="-52"/>
              </a:rPr>
              <a:t>червня</a:t>
            </a:r>
            <a:r>
              <a:rPr lang="ru-RU" sz="1500" dirty="0">
                <a:latin typeface="e-Ukraine Light" pitchFamily="50" charset="-52"/>
              </a:rPr>
              <a:t> 2021 року № 1525-IX «Про </a:t>
            </a:r>
            <a:r>
              <a:rPr lang="ru-RU" sz="1500" dirty="0" err="1">
                <a:latin typeface="e-Ukraine Light" pitchFamily="50" charset="-52"/>
              </a:rPr>
              <a:t>внесення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змін</a:t>
            </a:r>
            <a:r>
              <a:rPr lang="ru-RU" sz="1500" dirty="0">
                <a:latin typeface="e-Ukraine Light" pitchFamily="50" charset="-52"/>
              </a:rPr>
              <a:t> до </a:t>
            </a:r>
            <a:r>
              <a:rPr lang="ru-RU" sz="1500" dirty="0" err="1">
                <a:latin typeface="e-Ukraine Light" pitchFamily="50" charset="-52"/>
              </a:rPr>
              <a:t>Податкового</a:t>
            </a:r>
            <a:r>
              <a:rPr lang="ru-RU" sz="1500" dirty="0">
                <a:latin typeface="e-Ukraine Light" pitchFamily="50" charset="-52"/>
              </a:rPr>
              <a:t> кодексу </a:t>
            </a:r>
            <a:r>
              <a:rPr lang="ru-RU" sz="1500" dirty="0" err="1">
                <a:latin typeface="e-Ukraine Light" pitchFamily="50" charset="-52"/>
              </a:rPr>
              <a:t>України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щодо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скасування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оподаткування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доходів</a:t>
            </a:r>
            <a:r>
              <a:rPr lang="ru-RU" sz="1500" dirty="0">
                <a:latin typeface="e-Ukraine Light" pitchFamily="50" charset="-52"/>
              </a:rPr>
              <a:t>, </a:t>
            </a:r>
            <a:r>
              <a:rPr lang="ru-RU" sz="1500" dirty="0" err="1">
                <a:latin typeface="e-Ukraine Light" pitchFamily="50" charset="-52"/>
              </a:rPr>
              <a:t>отриманих</a:t>
            </a:r>
            <a:r>
              <a:rPr lang="ru-RU" sz="1500" dirty="0">
                <a:latin typeface="e-Ukraine Light" pitchFamily="50" charset="-52"/>
              </a:rPr>
              <a:t> нерезидентами у </a:t>
            </a:r>
            <a:r>
              <a:rPr lang="ru-RU" sz="1500" dirty="0" err="1">
                <a:latin typeface="e-Ukraine Light" pitchFamily="50" charset="-52"/>
              </a:rPr>
              <a:t>вигляді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виплати</a:t>
            </a:r>
            <a:r>
              <a:rPr lang="ru-RU" sz="1500" dirty="0">
                <a:latin typeface="e-Ukraine Light" pitchFamily="50" charset="-52"/>
              </a:rPr>
              <a:t> за </a:t>
            </a:r>
            <a:r>
              <a:rPr lang="ru-RU" sz="1500" dirty="0" err="1">
                <a:latin typeface="e-Ukraine Light" pitchFamily="50" charset="-52"/>
              </a:rPr>
              <a:t>виробництво</a:t>
            </a:r>
            <a:r>
              <a:rPr lang="ru-RU" sz="1500" dirty="0">
                <a:latin typeface="e-Ukraine Light" pitchFamily="50" charset="-52"/>
              </a:rPr>
              <a:t> та/</a:t>
            </a:r>
            <a:r>
              <a:rPr lang="ru-RU" sz="1500" dirty="0" err="1">
                <a:latin typeface="e-Ukraine Light" pitchFamily="50" charset="-52"/>
              </a:rPr>
              <a:t>або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розповсюдження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реклами</a:t>
            </a:r>
            <a:r>
              <a:rPr lang="ru-RU" sz="1500" dirty="0">
                <a:latin typeface="e-Ukraine Light" pitchFamily="50" charset="-52"/>
              </a:rPr>
              <a:t>, та </a:t>
            </a:r>
            <a:r>
              <a:rPr lang="ru-RU" sz="1500" dirty="0" err="1">
                <a:latin typeface="e-Ukraine Light" pitchFamily="50" charset="-52"/>
              </a:rPr>
              <a:t>удосконалення</a:t>
            </a:r>
            <a:r>
              <a:rPr lang="ru-RU" sz="1500" dirty="0">
                <a:latin typeface="e-Ukraine Light" pitchFamily="50" charset="-52"/>
              </a:rPr>
              <a:t> порядку </a:t>
            </a:r>
            <a:r>
              <a:rPr lang="ru-RU" sz="1500" dirty="0" err="1">
                <a:latin typeface="e-Ukraine Light" pitchFamily="50" charset="-52"/>
              </a:rPr>
              <a:t>оподаткування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податком</a:t>
            </a:r>
            <a:r>
              <a:rPr lang="ru-RU" sz="1500" dirty="0">
                <a:latin typeface="e-Ukraine Light" pitchFamily="50" charset="-52"/>
              </a:rPr>
              <a:t> на </a:t>
            </a:r>
            <a:r>
              <a:rPr lang="ru-RU" sz="1500" dirty="0" err="1">
                <a:latin typeface="e-Ukraine Light" pitchFamily="50" charset="-52"/>
              </a:rPr>
              <a:t>додану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вартість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операцій</a:t>
            </a:r>
            <a:r>
              <a:rPr lang="ru-RU" sz="1500" dirty="0">
                <a:latin typeface="e-Ukraine Light" pitchFamily="50" charset="-52"/>
              </a:rPr>
              <a:t> з </a:t>
            </a:r>
            <a:r>
              <a:rPr lang="ru-RU" sz="1500" dirty="0" err="1">
                <a:latin typeface="e-Ukraine Light" pitchFamily="50" charset="-52"/>
              </a:rPr>
              <a:t>постачання</a:t>
            </a:r>
            <a:r>
              <a:rPr lang="ru-RU" sz="1500" dirty="0">
                <a:latin typeface="e-Ukraine Light" pitchFamily="50" charset="-52"/>
              </a:rPr>
              <a:t> нерезидентами </a:t>
            </a:r>
            <a:r>
              <a:rPr lang="ru-RU" sz="1500" dirty="0" err="1">
                <a:latin typeface="e-Ukraine Light" pitchFamily="50" charset="-52"/>
              </a:rPr>
              <a:t>електронних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послуг</a:t>
            </a:r>
            <a:r>
              <a:rPr lang="ru-RU" sz="1500" dirty="0">
                <a:latin typeface="e-Ukraine Light" pitchFamily="50" charset="-52"/>
              </a:rPr>
              <a:t> </a:t>
            </a:r>
            <a:r>
              <a:rPr lang="ru-RU" sz="1500" dirty="0" err="1">
                <a:latin typeface="e-Ukraine Light" pitchFamily="50" charset="-52"/>
              </a:rPr>
              <a:t>фізичним</a:t>
            </a:r>
            <a:r>
              <a:rPr lang="ru-RU" sz="1500" dirty="0">
                <a:latin typeface="e-Ukraine Light" pitchFamily="50" charset="-52"/>
              </a:rPr>
              <a:t> особам». </a:t>
            </a:r>
          </a:p>
          <a:p>
            <a:pPr algn="just"/>
            <a:endParaRPr lang="ru-RU" sz="1600" dirty="0">
              <a:effectLst/>
              <a:latin typeface="e-Ukraine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1157</TotalTime>
  <Words>127</Words>
  <Application>Microsoft Office PowerPoint</Application>
  <PresentationFormat>Лист A4 (210x297 мм)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156</cp:revision>
  <dcterms:created xsi:type="dcterms:W3CDTF">2021-05-27T05:23:05Z</dcterms:created>
  <dcterms:modified xsi:type="dcterms:W3CDTF">2022-01-25T09:33:31Z</dcterms:modified>
</cp:coreProperties>
</file>