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0"/>
            <a:ext cx="4877753" cy="68580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938926"/>
            <a:ext cx="3600000" cy="22621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err="1">
                <a:latin typeface="e-Ukraine" pitchFamily="50" charset="-52"/>
              </a:rPr>
              <a:t>Щодо</a:t>
            </a:r>
            <a:r>
              <a:rPr lang="ru-RU" sz="1600" b="1" dirty="0">
                <a:latin typeface="e-Ukraine" pitchFamily="50" charset="-52"/>
              </a:rPr>
              <a:t> </a:t>
            </a:r>
            <a:r>
              <a:rPr lang="ru-RU" sz="1600" b="1" dirty="0" err="1">
                <a:latin typeface="e-Ukraine" pitchFamily="50" charset="-52"/>
              </a:rPr>
              <a:t>подання</a:t>
            </a:r>
            <a:r>
              <a:rPr lang="ru-RU" sz="1600" b="1" dirty="0">
                <a:latin typeface="e-Ukraine" pitchFamily="50" charset="-52"/>
              </a:rPr>
              <a:t> </a:t>
            </a:r>
            <a:r>
              <a:rPr lang="ru-RU" sz="1600" b="1" dirty="0" err="1">
                <a:latin typeface="e-Ukraine" pitchFamily="50" charset="-52"/>
              </a:rPr>
              <a:t>звітності</a:t>
            </a:r>
            <a:r>
              <a:rPr lang="ru-RU" sz="1600" b="1" dirty="0">
                <a:latin typeface="e-Ukraine" pitchFamily="50" charset="-52"/>
              </a:rPr>
              <a:t> з </a:t>
            </a:r>
            <a:r>
              <a:rPr lang="ru-RU" sz="1600" b="1" dirty="0" err="1">
                <a:latin typeface="e-Ukraine" pitchFamily="50" charset="-52"/>
              </a:rPr>
              <a:t>податку</a:t>
            </a:r>
            <a:r>
              <a:rPr lang="ru-RU" sz="1600" b="1" dirty="0">
                <a:latin typeface="e-Ukraine" pitchFamily="50" charset="-52"/>
              </a:rPr>
              <a:t> на </a:t>
            </a:r>
            <a:r>
              <a:rPr lang="ru-RU" sz="1600" b="1" dirty="0" err="1">
                <a:latin typeface="e-Ukraine" pitchFamily="50" charset="-52"/>
              </a:rPr>
              <a:t>додану</a:t>
            </a:r>
            <a:r>
              <a:rPr lang="ru-RU" sz="1600" b="1" dirty="0">
                <a:latin typeface="e-Ukraine" pitchFamily="50" charset="-52"/>
              </a:rPr>
              <a:t> </a:t>
            </a:r>
            <a:r>
              <a:rPr lang="ru-RU" sz="1600" b="1" dirty="0" err="1">
                <a:latin typeface="e-Ukraine" pitchFamily="50" charset="-52"/>
              </a:rPr>
              <a:t>вартість</a:t>
            </a:r>
            <a:r>
              <a:rPr lang="ru-RU" sz="1600" b="1" dirty="0">
                <a:latin typeface="e-Ukraine" pitchFamily="50" charset="-52"/>
              </a:rPr>
              <a:t> у </a:t>
            </a:r>
            <a:r>
              <a:rPr lang="ru-RU" sz="1600" b="1" dirty="0" err="1">
                <a:latin typeface="e-Ukraine" pitchFamily="50" charset="-52"/>
              </a:rPr>
              <a:t>встановлені</a:t>
            </a:r>
            <a:r>
              <a:rPr lang="ru-RU" sz="1600" b="1" dirty="0">
                <a:latin typeface="e-Ukraine" pitchFamily="50" charset="-52"/>
              </a:rPr>
              <a:t> </a:t>
            </a:r>
            <a:r>
              <a:rPr lang="ru-RU" sz="1600" b="1" dirty="0" err="1">
                <a:latin typeface="e-Ukraine" pitchFamily="50" charset="-52"/>
              </a:rPr>
              <a:t>податковим</a:t>
            </a:r>
            <a:r>
              <a:rPr lang="ru-RU" sz="1600" b="1" dirty="0">
                <a:latin typeface="e-Ukraine" pitchFamily="50" charset="-52"/>
              </a:rPr>
              <a:t> </a:t>
            </a:r>
            <a:r>
              <a:rPr lang="ru-RU" sz="1600" b="1" dirty="0" err="1">
                <a:latin typeface="e-Ukraine" pitchFamily="50" charset="-52"/>
              </a:rPr>
              <a:t>законодавством</a:t>
            </a:r>
            <a:r>
              <a:rPr lang="ru-RU" sz="1600" b="1" dirty="0">
                <a:latin typeface="e-Ukraine" pitchFamily="50" charset="-52"/>
              </a:rPr>
              <a:t> </a:t>
            </a:r>
            <a:r>
              <a:rPr lang="ru-RU" sz="1600" b="1" dirty="0" err="1">
                <a:latin typeface="e-Ukraine" pitchFamily="50" charset="-52"/>
              </a:rPr>
              <a:t>терміни</a:t>
            </a:r>
            <a:endParaRPr lang="ru-RU" sz="1600" b="1" dirty="0">
              <a:latin typeface="e-Ukraine" pitchFamily="50" charset="-52"/>
            </a:endParaRPr>
          </a:p>
          <a:p>
            <a:pPr algn="ctr">
              <a:lnSpc>
                <a:spcPct val="150000"/>
              </a:lnSpc>
            </a:pPr>
            <a:endParaRPr lang="ru-RU" sz="1400" b="1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9620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Січень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80009" y="761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10150" y="76200"/>
            <a:ext cx="4806790" cy="67818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тРАВ</a:t>
              </a:r>
              <a:endParaRPr lang="uk-UA" dirty="0"/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228599" y="180974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27011" y="209549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14300" y="1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dirty="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28599" y="209549"/>
            <a:ext cx="4600575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200" dirty="0">
                <a:latin typeface="e-Ukraine" pitchFamily="50" charset="-52"/>
              </a:rPr>
              <a:t>	</a:t>
            </a:r>
            <a:r>
              <a:rPr lang="ru-RU" sz="1200" dirty="0">
                <a:latin typeface="e-Ukraine" pitchFamily="50" charset="-52"/>
              </a:rPr>
              <a:t>Головне  </a:t>
            </a:r>
            <a:r>
              <a:rPr lang="ru-RU" sz="1200" dirty="0" err="1">
                <a:latin typeface="e-Ukraine" pitchFamily="50" charset="-52"/>
              </a:rPr>
              <a:t>управління</a:t>
            </a:r>
            <a:r>
              <a:rPr lang="ru-RU" sz="1200" dirty="0">
                <a:latin typeface="e-Ukraine" pitchFamily="50" charset="-52"/>
              </a:rPr>
              <a:t>  ДПС  у м. </a:t>
            </a:r>
            <a:r>
              <a:rPr lang="ru-RU" sz="1200" dirty="0" err="1">
                <a:latin typeface="e-Ukraine" pitchFamily="50" charset="-52"/>
              </a:rPr>
              <a:t>Києві</a:t>
            </a:r>
            <a:r>
              <a:rPr lang="ru-RU" sz="1200" dirty="0">
                <a:latin typeface="e-Ukraine" pitchFamily="50" charset="-52"/>
              </a:rPr>
              <a:t>  </a:t>
            </a:r>
            <a:r>
              <a:rPr lang="ru-RU" sz="1200" dirty="0" err="1">
                <a:latin typeface="e-Ukraine" pitchFamily="50" charset="-52"/>
              </a:rPr>
              <a:t>звертає</a:t>
            </a:r>
            <a:r>
              <a:rPr lang="ru-RU" sz="1200" dirty="0">
                <a:latin typeface="e-Ukraine" pitchFamily="50" charset="-52"/>
              </a:rPr>
              <a:t>  </a:t>
            </a:r>
            <a:r>
              <a:rPr lang="ru-RU" sz="1200" dirty="0" err="1">
                <a:latin typeface="e-Ukraine" pitchFamily="50" charset="-52"/>
              </a:rPr>
              <a:t>увагу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звітним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податковим</a:t>
            </a:r>
            <a:r>
              <a:rPr lang="ru-RU" sz="1200" dirty="0">
                <a:latin typeface="e-Ukraine" pitchFamily="50" charset="-52"/>
              </a:rPr>
              <a:t>)   </a:t>
            </a:r>
            <a:r>
              <a:rPr lang="ru-RU" sz="1200" dirty="0" err="1">
                <a:latin typeface="e-Ukraine" pitchFamily="50" charset="-52"/>
              </a:rPr>
              <a:t>періодом</a:t>
            </a:r>
            <a:r>
              <a:rPr lang="ru-RU" sz="1200" dirty="0">
                <a:latin typeface="e-Ukraine" pitchFamily="50" charset="-52"/>
              </a:rPr>
              <a:t>   для   </a:t>
            </a:r>
            <a:r>
              <a:rPr lang="ru-RU" sz="1200" dirty="0" err="1">
                <a:latin typeface="e-Ukraine" pitchFamily="50" charset="-52"/>
              </a:rPr>
              <a:t>сплати</a:t>
            </a:r>
            <a:r>
              <a:rPr lang="ru-RU" sz="1200" dirty="0">
                <a:latin typeface="e-Ukraine" pitchFamily="50" charset="-52"/>
              </a:rPr>
              <a:t>  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   на   </a:t>
            </a:r>
            <a:r>
              <a:rPr lang="ru-RU" sz="1200" dirty="0" err="1">
                <a:latin typeface="e-Ukraine" pitchFamily="50" charset="-52"/>
              </a:rPr>
              <a:t>додану</a:t>
            </a:r>
            <a:r>
              <a:rPr lang="ru-RU" sz="1200" dirty="0">
                <a:latin typeface="e-Ukraine" pitchFamily="50" charset="-52"/>
              </a:rPr>
              <a:t>   </a:t>
            </a:r>
            <a:r>
              <a:rPr lang="ru-RU" sz="1200" dirty="0" err="1">
                <a:latin typeface="e-Ukraine" pitchFamily="50" charset="-52"/>
              </a:rPr>
              <a:t>вартість</a:t>
            </a:r>
            <a:r>
              <a:rPr lang="ru-RU" sz="1200" dirty="0">
                <a:latin typeface="e-Ukraine" pitchFamily="50" charset="-52"/>
              </a:rPr>
              <a:t> є один </a:t>
            </a:r>
            <a:r>
              <a:rPr lang="ru-RU" sz="1200" dirty="0" err="1">
                <a:latin typeface="e-Ukraine" pitchFamily="50" charset="-52"/>
              </a:rPr>
              <a:t>календарний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місяць</a:t>
            </a:r>
            <a:r>
              <a:rPr lang="ru-RU" sz="1200" dirty="0">
                <a:latin typeface="e-Ukraine" pitchFamily="50" charset="-52"/>
              </a:rPr>
              <a:t> (п. 202.1 ст. 202 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 кодексу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далі</a:t>
            </a:r>
            <a:r>
              <a:rPr lang="ru-RU" sz="1200" dirty="0">
                <a:latin typeface="e-Ukraine" pitchFamily="50" charset="-52"/>
              </a:rPr>
              <a:t> – ПКУ). </a:t>
            </a:r>
          </a:p>
          <a:p>
            <a:pPr algn="just"/>
            <a:r>
              <a:rPr lang="ru-RU" sz="1200" dirty="0" smtClean="0">
                <a:latin typeface="e-Ukraine" pitchFamily="50" charset="-52"/>
              </a:rPr>
              <a:t>	</a:t>
            </a:r>
            <a:r>
              <a:rPr lang="ru-RU" sz="1200" dirty="0" err="1" smtClean="0">
                <a:latin typeface="e-Ukraine" pitchFamily="50" charset="-52"/>
              </a:rPr>
              <a:t>Відповідно</a:t>
            </a:r>
            <a:r>
              <a:rPr lang="ru-RU" sz="1200" dirty="0" smtClean="0">
                <a:latin typeface="e-Ukraine" pitchFamily="50" charset="-52"/>
              </a:rPr>
              <a:t> </a:t>
            </a:r>
            <a:r>
              <a:rPr lang="ru-RU" sz="1200" dirty="0">
                <a:latin typeface="e-Ukraine" pitchFamily="50" charset="-52"/>
              </a:rPr>
              <a:t>до п. 49.18 ст. 49 та п. 203.1 ст. 203 ПКУ </a:t>
            </a:r>
            <a:r>
              <a:rPr lang="ru-RU" sz="1200" dirty="0" err="1">
                <a:latin typeface="e-Ukraine" pitchFamily="50" charset="-52"/>
              </a:rPr>
              <a:t>податкова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декларація</a:t>
            </a:r>
            <a:r>
              <a:rPr lang="ru-RU" sz="1200" dirty="0">
                <a:latin typeface="e-Ukraine" pitchFamily="50" charset="-52"/>
              </a:rPr>
              <a:t> з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 на </a:t>
            </a:r>
            <a:r>
              <a:rPr lang="ru-RU" sz="1200" dirty="0" err="1">
                <a:latin typeface="e-Ukraine" pitchFamily="50" charset="-52"/>
              </a:rPr>
              <a:t>додану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вартість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далі</a:t>
            </a:r>
            <a:r>
              <a:rPr lang="ru-RU" sz="1200" dirty="0">
                <a:latin typeface="e-Ukraine" pitchFamily="50" charset="-52"/>
              </a:rPr>
              <a:t> – </a:t>
            </a:r>
            <a:r>
              <a:rPr lang="ru-RU" sz="1200" dirty="0" err="1">
                <a:latin typeface="e-Ukraine" pitchFamily="50" charset="-52"/>
              </a:rPr>
              <a:t>Декларація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подається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базовий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звітний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податковий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дорівнює</a:t>
            </a:r>
            <a:r>
              <a:rPr lang="ru-RU" sz="1200" dirty="0">
                <a:latin typeface="e-Ukraine" pitchFamily="50" charset="-52"/>
              </a:rPr>
              <a:t> календарному </a:t>
            </a:r>
            <a:r>
              <a:rPr lang="ru-RU" sz="1200" dirty="0" err="1">
                <a:latin typeface="e-Ukraine" pitchFamily="50" charset="-52"/>
              </a:rPr>
              <a:t>місяцю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протягом</a:t>
            </a:r>
            <a:r>
              <a:rPr lang="ru-RU" sz="1200" dirty="0">
                <a:latin typeface="e-Ukraine" pitchFamily="50" charset="-52"/>
              </a:rPr>
              <a:t> 20 </a:t>
            </a:r>
            <a:r>
              <a:rPr lang="ru-RU" sz="1200" dirty="0" err="1">
                <a:latin typeface="e-Ukraine" pitchFamily="50" charset="-52"/>
              </a:rPr>
              <a:t>календарних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днів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настають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останнім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календарним</a:t>
            </a:r>
            <a:r>
              <a:rPr lang="ru-RU" sz="1200" dirty="0">
                <a:latin typeface="e-Ukraine" pitchFamily="50" charset="-52"/>
              </a:rPr>
              <a:t> днем </a:t>
            </a:r>
            <a:r>
              <a:rPr lang="ru-RU" sz="1200" dirty="0" err="1">
                <a:latin typeface="e-Ukraine" pitchFamily="50" charset="-52"/>
              </a:rPr>
              <a:t>звітного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місяця</a:t>
            </a:r>
            <a:r>
              <a:rPr lang="ru-RU" sz="1200" dirty="0">
                <a:latin typeface="e-Ukraine" pitchFamily="50" charset="-52"/>
              </a:rPr>
              <a:t>. </a:t>
            </a:r>
          </a:p>
          <a:p>
            <a:pPr algn="just"/>
            <a:r>
              <a:rPr lang="ru-RU" sz="1200" dirty="0" smtClean="0">
                <a:latin typeface="e-Ukraine" pitchFamily="50" charset="-52"/>
              </a:rPr>
              <a:t>	</a:t>
            </a:r>
            <a:r>
              <a:rPr lang="ru-RU" sz="1200" dirty="0" err="1" smtClean="0">
                <a:latin typeface="e-Ukraine" pitchFamily="50" charset="-52"/>
              </a:rPr>
              <a:t>Водночас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згідно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із</a:t>
            </a:r>
            <a:r>
              <a:rPr lang="ru-RU" sz="1200" dirty="0">
                <a:latin typeface="e-Ukraine" pitchFamily="50" charset="-52"/>
              </a:rPr>
              <a:t> п. 49.2 ст. 49 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 кодексу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далі</a:t>
            </a:r>
            <a:r>
              <a:rPr lang="ru-RU" sz="1200" dirty="0">
                <a:latin typeface="e-Ukraine" pitchFamily="50" charset="-52"/>
              </a:rPr>
              <a:t> – ПКУ) </a:t>
            </a:r>
            <a:r>
              <a:rPr lang="ru-RU" sz="1200" dirty="0" err="1">
                <a:latin typeface="e-Ukraine" pitchFamily="50" charset="-52"/>
              </a:rPr>
              <a:t>платник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зобов’язаний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кожний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встановлений</a:t>
            </a:r>
            <a:r>
              <a:rPr lang="ru-RU" sz="1200" dirty="0">
                <a:latin typeface="e-Ukraine" pitchFamily="50" charset="-52"/>
              </a:rPr>
              <a:t> ПКУ </a:t>
            </a:r>
            <a:r>
              <a:rPr lang="ru-RU" sz="1200" dirty="0" err="1">
                <a:latin typeface="e-Ukraine" pitchFamily="50" charset="-52"/>
              </a:rPr>
              <a:t>звітний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, в </a:t>
            </a:r>
            <a:r>
              <a:rPr lang="ru-RU" sz="1200" dirty="0" err="1">
                <a:latin typeface="e-Ukraine" pitchFamily="50" charset="-52"/>
              </a:rPr>
              <a:t>якому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виникають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об’єкти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оподаткування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або</a:t>
            </a:r>
            <a:r>
              <a:rPr lang="ru-RU" sz="1200" dirty="0">
                <a:latin typeface="e-Ukraine" pitchFamily="50" charset="-52"/>
              </a:rPr>
              <a:t> у </a:t>
            </a:r>
            <a:r>
              <a:rPr lang="ru-RU" sz="1200" dirty="0" err="1">
                <a:latin typeface="e-Ukraine" pitchFamily="50" charset="-52"/>
              </a:rPr>
              <a:t>разі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наявності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показників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які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підлягають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декларуванню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відповідно</a:t>
            </a:r>
            <a:r>
              <a:rPr lang="ru-RU" sz="1200" dirty="0">
                <a:latin typeface="e-Ukraine" pitchFamily="50" charset="-52"/>
              </a:rPr>
              <a:t> до </a:t>
            </a:r>
            <a:r>
              <a:rPr lang="ru-RU" sz="1200" dirty="0" err="1">
                <a:latin typeface="e-Ukraine" pitchFamily="50" charset="-52"/>
              </a:rPr>
              <a:t>вимог</a:t>
            </a:r>
            <a:r>
              <a:rPr lang="ru-RU" sz="1200" dirty="0">
                <a:latin typeface="e-Ukraine" pitchFamily="50" charset="-52"/>
              </a:rPr>
              <a:t> ПКУ </a:t>
            </a:r>
            <a:r>
              <a:rPr lang="ru-RU" sz="1200" dirty="0" err="1">
                <a:latin typeface="e-Ukraine" pitchFamily="50" charset="-52"/>
              </a:rPr>
              <a:t>подавати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декларації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щодо</a:t>
            </a:r>
            <a:r>
              <a:rPr lang="ru-RU" sz="1200" dirty="0">
                <a:latin typeface="e-Ukraine" pitchFamily="50" charset="-52"/>
              </a:rPr>
              <a:t> кожного </a:t>
            </a:r>
            <a:r>
              <a:rPr lang="ru-RU" sz="1200" dirty="0" err="1">
                <a:latin typeface="e-Ukraine" pitchFamily="50" charset="-52"/>
              </a:rPr>
              <a:t>окремого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платником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якого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він</a:t>
            </a:r>
            <a:r>
              <a:rPr lang="ru-RU" sz="1200" dirty="0">
                <a:latin typeface="e-Ukraine" pitchFamily="50" charset="-52"/>
              </a:rPr>
              <a:t> є. </a:t>
            </a:r>
          </a:p>
          <a:p>
            <a:pPr algn="just"/>
            <a:r>
              <a:rPr lang="ru-RU" sz="1200" dirty="0" smtClean="0">
                <a:latin typeface="e-Ukraine" pitchFamily="50" charset="-52"/>
              </a:rPr>
              <a:t>	Пунктом </a:t>
            </a:r>
            <a:r>
              <a:rPr lang="ru-RU" sz="1200" dirty="0">
                <a:latin typeface="e-Ukraine" pitchFamily="50" charset="-52"/>
              </a:rPr>
              <a:t>9 </a:t>
            </a:r>
            <a:r>
              <a:rPr lang="ru-RU" sz="1200" dirty="0" err="1">
                <a:latin typeface="e-Ukraine" pitchFamily="50" charset="-52"/>
              </a:rPr>
              <a:t>розділу</a:t>
            </a:r>
            <a:r>
              <a:rPr lang="ru-RU" sz="1200" dirty="0">
                <a:latin typeface="e-Ukraine" pitchFamily="50" charset="-52"/>
              </a:rPr>
              <a:t> ІІІ Порядку </a:t>
            </a:r>
            <a:r>
              <a:rPr lang="ru-RU" sz="1200" dirty="0" err="1">
                <a:latin typeface="e-Ukraine" pitchFamily="50" charset="-52"/>
              </a:rPr>
              <a:t>заповнення</a:t>
            </a:r>
            <a:r>
              <a:rPr lang="ru-RU" sz="1200" dirty="0">
                <a:latin typeface="e-Ukraine" pitchFamily="50" charset="-52"/>
              </a:rPr>
              <a:t> і </a:t>
            </a:r>
            <a:r>
              <a:rPr lang="ru-RU" sz="1200" dirty="0" err="1">
                <a:latin typeface="e-Ukraine" pitchFamily="50" charset="-52"/>
              </a:rPr>
              <a:t>подання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податкової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звітності</a:t>
            </a:r>
            <a:r>
              <a:rPr lang="ru-RU" sz="1200" dirty="0">
                <a:latin typeface="e-Ukraine" pitchFamily="50" charset="-52"/>
              </a:rPr>
              <a:t> з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 на </a:t>
            </a:r>
            <a:r>
              <a:rPr lang="ru-RU" sz="1200" dirty="0" err="1">
                <a:latin typeface="e-Ukraine" pitchFamily="50" charset="-52"/>
              </a:rPr>
              <a:t>додану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вартість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затвердженого</a:t>
            </a:r>
            <a:r>
              <a:rPr lang="ru-RU" sz="1200" dirty="0">
                <a:latin typeface="e-Ukraine" pitchFamily="50" charset="-52"/>
              </a:rPr>
              <a:t> наказом </a:t>
            </a:r>
            <a:r>
              <a:rPr lang="ru-RU" sz="1200" dirty="0" err="1">
                <a:latin typeface="e-Ukraine" pitchFamily="50" charset="-52"/>
              </a:rPr>
              <a:t>Міністерства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фінансів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від</a:t>
            </a:r>
            <a:r>
              <a:rPr lang="ru-RU" sz="1200" dirty="0">
                <a:latin typeface="e-Ukraine" pitchFamily="50" charset="-52"/>
              </a:rPr>
              <a:t> 28 </a:t>
            </a:r>
            <a:r>
              <a:rPr lang="ru-RU" sz="1200" dirty="0" err="1">
                <a:latin typeface="e-Ukraine" pitchFamily="50" charset="-52"/>
              </a:rPr>
              <a:t>січня</a:t>
            </a:r>
            <a:r>
              <a:rPr lang="ru-RU" sz="1200" dirty="0">
                <a:latin typeface="e-Ukraine" pitchFamily="50" charset="-52"/>
              </a:rPr>
              <a:t> 2016 року № 21, </a:t>
            </a:r>
            <a:r>
              <a:rPr lang="ru-RU" sz="1200" dirty="0" err="1">
                <a:latin typeface="e-Ukraine" pitchFamily="50" charset="-52"/>
              </a:rPr>
              <a:t>передбачено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Декларація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подається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платником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звітний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, в </a:t>
            </a:r>
            <a:r>
              <a:rPr lang="ru-RU" sz="1200" dirty="0" err="1">
                <a:latin typeface="e-Ukraine" pitchFamily="50" charset="-52"/>
              </a:rPr>
              <a:t>якому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виникають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об’єкти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оподаткування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або</a:t>
            </a:r>
            <a:r>
              <a:rPr lang="ru-RU" sz="1200" dirty="0">
                <a:latin typeface="e-Ukraine" pitchFamily="50" charset="-52"/>
              </a:rPr>
              <a:t> у </a:t>
            </a:r>
            <a:r>
              <a:rPr lang="ru-RU" sz="1200" dirty="0" err="1">
                <a:latin typeface="e-Ukraine" pitchFamily="50" charset="-52"/>
              </a:rPr>
              <a:t>разі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наявності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показників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які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підлягають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декларуванню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відповідно</a:t>
            </a:r>
            <a:r>
              <a:rPr lang="ru-RU" sz="1200" dirty="0">
                <a:latin typeface="e-Ukraine" pitchFamily="50" charset="-52"/>
              </a:rPr>
              <a:t> до </a:t>
            </a:r>
            <a:r>
              <a:rPr lang="ru-RU" sz="1200" dirty="0" err="1">
                <a:latin typeface="e-Ukraine" pitchFamily="50" charset="-52"/>
              </a:rPr>
              <a:t>вимог</a:t>
            </a:r>
            <a:r>
              <a:rPr lang="ru-RU" sz="1200" dirty="0">
                <a:latin typeface="e-Ukraine" pitchFamily="50" charset="-52"/>
              </a:rPr>
              <a:t> ПКУ. </a:t>
            </a:r>
          </a:p>
          <a:p>
            <a:pPr algn="just"/>
            <a:endParaRPr lang="uk-UA" sz="1100" dirty="0" smtClean="0">
              <a:latin typeface="e-Ukraine Light" pitchFamily="50" charset="-52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146062" y="209549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smtClean="0">
                <a:latin typeface="e-Ukraine" pitchFamily="50" charset="-52"/>
              </a:rPr>
              <a:t>	</a:t>
            </a:r>
            <a:r>
              <a:rPr lang="ru-RU" sz="1200" dirty="0" err="1" smtClean="0">
                <a:latin typeface="e-Ukraine" pitchFamily="50" charset="-52"/>
              </a:rPr>
              <a:t>Тобто</a:t>
            </a:r>
            <a:r>
              <a:rPr lang="ru-RU" sz="1200" dirty="0">
                <a:latin typeface="e-Ukraine" pitchFamily="50" charset="-52"/>
              </a:rPr>
              <a:t>, у </a:t>
            </a:r>
            <a:r>
              <a:rPr lang="ru-RU" sz="1200" dirty="0" err="1">
                <a:latin typeface="e-Ukraine" pitchFamily="50" charset="-52"/>
              </a:rPr>
              <a:t>разі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якщо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платником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господарська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діяльність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протягом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звітного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періоду</a:t>
            </a:r>
            <a:r>
              <a:rPr lang="ru-RU" sz="1200" dirty="0">
                <a:latin typeface="e-Ukraine" pitchFamily="50" charset="-52"/>
              </a:rPr>
              <a:t> не проводилась, але </a:t>
            </a:r>
            <a:r>
              <a:rPr lang="ru-RU" sz="1200" dirty="0" err="1">
                <a:latin typeface="e-Ukraine" pitchFamily="50" charset="-52"/>
              </a:rPr>
              <a:t>такий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платник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має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суми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від’ємного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значення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попередніх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періодів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підлягають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відображенню</a:t>
            </a:r>
            <a:r>
              <a:rPr lang="ru-RU" sz="1200" dirty="0">
                <a:latin typeface="e-Ukraine" pitchFamily="50" charset="-52"/>
              </a:rPr>
              <a:t> в </a:t>
            </a:r>
            <a:r>
              <a:rPr lang="ru-RU" sz="1200" dirty="0" err="1">
                <a:latin typeface="e-Ukraine" pitchFamily="50" charset="-52"/>
              </a:rPr>
              <a:t>декларації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звітного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періоду</a:t>
            </a:r>
            <a:r>
              <a:rPr lang="ru-RU" sz="1200" dirty="0">
                <a:latin typeface="e-Ukraine" pitchFamily="50" charset="-52"/>
              </a:rPr>
              <a:t>, то </a:t>
            </a:r>
            <a:r>
              <a:rPr lang="ru-RU" sz="1200" dirty="0" err="1">
                <a:latin typeface="e-Ukraine" pitchFamily="50" charset="-52"/>
              </a:rPr>
              <a:t>Декларація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такий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звітний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податковий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подається</a:t>
            </a:r>
            <a:r>
              <a:rPr lang="ru-RU" sz="1200" dirty="0">
                <a:latin typeface="e-Ukraine" pitchFamily="50" charset="-52"/>
              </a:rPr>
              <a:t>. </a:t>
            </a:r>
          </a:p>
          <a:p>
            <a:pPr algn="just"/>
            <a:r>
              <a:rPr lang="ru-RU" sz="1200" dirty="0" smtClean="0">
                <a:latin typeface="e-Ukraine" pitchFamily="50" charset="-52"/>
              </a:rPr>
              <a:t>	У </a:t>
            </a:r>
            <a:r>
              <a:rPr lang="ru-RU" sz="1200" dirty="0" err="1">
                <a:latin typeface="e-Ukraine" pitchFamily="50" charset="-52"/>
              </a:rPr>
              <a:t>разі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якщо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платником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господарська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діяльність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протягом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звітного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періоду</a:t>
            </a:r>
            <a:r>
              <a:rPr lang="ru-RU" sz="1200" dirty="0">
                <a:latin typeface="e-Ukraine" pitchFamily="50" charset="-52"/>
              </a:rPr>
              <a:t> не проводилась та </a:t>
            </a:r>
            <a:r>
              <a:rPr lang="ru-RU" sz="1200" dirty="0" err="1">
                <a:latin typeface="e-Ukraine" pitchFamily="50" charset="-52"/>
              </a:rPr>
              <a:t>відсутні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показники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які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підлягають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декларуванню</a:t>
            </a:r>
            <a:r>
              <a:rPr lang="ru-RU" sz="1200" dirty="0">
                <a:latin typeface="e-Ukraine" pitchFamily="50" charset="-52"/>
              </a:rPr>
              <a:t> (в тому </a:t>
            </a:r>
            <a:r>
              <a:rPr lang="ru-RU" sz="1200" dirty="0" err="1">
                <a:latin typeface="e-Ukraine" pitchFamily="50" charset="-52"/>
              </a:rPr>
              <a:t>числі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суми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від’ємного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значення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попередніх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періодів</a:t>
            </a:r>
            <a:r>
              <a:rPr lang="ru-RU" sz="1200" dirty="0">
                <a:latin typeface="e-Ukraine" pitchFamily="50" charset="-52"/>
              </a:rPr>
              <a:t>), то </a:t>
            </a:r>
            <a:r>
              <a:rPr lang="ru-RU" sz="1200" dirty="0" err="1">
                <a:latin typeface="e-Ukraine" pitchFamily="50" charset="-52"/>
              </a:rPr>
              <a:t>Декларація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такий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звітний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податковий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 не </a:t>
            </a:r>
            <a:r>
              <a:rPr lang="ru-RU" sz="1200" dirty="0" err="1">
                <a:latin typeface="e-Ukraine" pitchFamily="50" charset="-52"/>
              </a:rPr>
              <a:t>подається</a:t>
            </a:r>
            <a:r>
              <a:rPr lang="ru-RU" sz="1200" dirty="0">
                <a:latin typeface="e-Ukraine" pitchFamily="50" charset="-52"/>
              </a:rPr>
              <a:t>. </a:t>
            </a:r>
          </a:p>
          <a:p>
            <a:pPr algn="just"/>
            <a:r>
              <a:rPr lang="ru-RU" sz="1200" dirty="0" smtClean="0">
                <a:latin typeface="e-Ukraine" pitchFamily="50" charset="-52"/>
              </a:rPr>
              <a:t>	</a:t>
            </a:r>
            <a:r>
              <a:rPr lang="ru-RU" sz="1200" dirty="0" err="1" smtClean="0">
                <a:latin typeface="e-Ukraine" pitchFamily="50" charset="-52"/>
              </a:rPr>
              <a:t>Звертаємо</a:t>
            </a:r>
            <a:r>
              <a:rPr lang="ru-RU" sz="1200" dirty="0" smtClean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увагу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що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відповідальність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неподання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порушення</a:t>
            </a:r>
            <a:r>
              <a:rPr lang="ru-RU" sz="1200" dirty="0">
                <a:latin typeface="e-Ukraine" pitchFamily="50" charset="-52"/>
              </a:rPr>
              <a:t> порядку </a:t>
            </a:r>
            <a:r>
              <a:rPr lang="ru-RU" sz="1200" dirty="0" err="1">
                <a:latin typeface="e-Ukraine" pitchFamily="50" charset="-52"/>
              </a:rPr>
              <a:t>заповнення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документів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податкової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звітності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порушення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строків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їх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контролюючим</a:t>
            </a:r>
            <a:r>
              <a:rPr lang="ru-RU" sz="1200" dirty="0">
                <a:latin typeface="e-Ukraine" pitchFamily="50" charset="-52"/>
              </a:rPr>
              <a:t> органам, </a:t>
            </a:r>
            <a:r>
              <a:rPr lang="ru-RU" sz="1200" dirty="0" err="1">
                <a:latin typeface="e-Ukraine" pitchFamily="50" charset="-52"/>
              </a:rPr>
              <a:t>недостовірність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інформації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наведеної</a:t>
            </a:r>
            <a:r>
              <a:rPr lang="ru-RU" sz="1200" dirty="0">
                <a:latin typeface="e-Ukraine" pitchFamily="50" charset="-52"/>
              </a:rPr>
              <a:t> у </a:t>
            </a:r>
            <a:r>
              <a:rPr lang="ru-RU" sz="1200" dirty="0" err="1">
                <a:latin typeface="e-Ukraine" pitchFamily="50" charset="-52"/>
              </a:rPr>
              <a:t>зазначених</a:t>
            </a:r>
            <a:r>
              <a:rPr lang="ru-RU" sz="1200" dirty="0">
                <a:latin typeface="e-Ukraine" pitchFamily="50" charset="-52"/>
              </a:rPr>
              <a:t> документах, </a:t>
            </a:r>
            <a:r>
              <a:rPr lang="ru-RU" sz="1200" dirty="0" err="1">
                <a:latin typeface="e-Ukraine" pitchFamily="50" charset="-52"/>
              </a:rPr>
              <a:t>несуть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зокрема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юридичні</a:t>
            </a:r>
            <a:r>
              <a:rPr lang="ru-RU" sz="1200" dirty="0">
                <a:latin typeface="e-Ukraine" pitchFamily="50" charset="-52"/>
              </a:rPr>
              <a:t> особи, </a:t>
            </a:r>
            <a:r>
              <a:rPr lang="ru-RU" sz="1200" dirty="0" err="1">
                <a:latin typeface="e-Ukraine" pitchFamily="50" charset="-52"/>
              </a:rPr>
              <a:t>які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відповідно</a:t>
            </a:r>
            <a:r>
              <a:rPr lang="ru-RU" sz="1200" dirty="0">
                <a:latin typeface="e-Ukraine" pitchFamily="50" charset="-52"/>
              </a:rPr>
              <a:t> до ПКУ </a:t>
            </a:r>
            <a:r>
              <a:rPr lang="ru-RU" sz="1200" dirty="0" err="1">
                <a:latin typeface="e-Ukraine" pitchFamily="50" charset="-52"/>
              </a:rPr>
              <a:t>визначені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платниками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податків</a:t>
            </a:r>
            <a:r>
              <a:rPr lang="ru-RU" sz="1200" dirty="0">
                <a:latin typeface="e-Ukraine" pitchFamily="50" charset="-52"/>
              </a:rPr>
              <a:t>, а </a:t>
            </a:r>
            <a:r>
              <a:rPr lang="ru-RU" sz="1200" dirty="0" err="1">
                <a:latin typeface="e-Ukraine" pitchFamily="50" charset="-52"/>
              </a:rPr>
              <a:t>також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їх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посадові</a:t>
            </a:r>
            <a:r>
              <a:rPr lang="ru-RU" sz="1200" dirty="0">
                <a:latin typeface="e-Ukraine" pitchFamily="50" charset="-52"/>
              </a:rPr>
              <a:t> особи. </a:t>
            </a:r>
          </a:p>
          <a:p>
            <a:pPr algn="just"/>
            <a:endParaRPr lang="ru-RU" sz="1200" dirty="0">
              <a:effectLst/>
              <a:latin typeface="e-Ukraine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1160</TotalTime>
  <Words>116</Words>
  <Application>Microsoft Office PowerPoint</Application>
  <PresentationFormat>Лист A4 (210x297 мм)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156</cp:revision>
  <dcterms:created xsi:type="dcterms:W3CDTF">2021-05-27T05:23:05Z</dcterms:created>
  <dcterms:modified xsi:type="dcterms:W3CDTF">2022-01-17T08:12:25Z</dcterms:modified>
</cp:coreProperties>
</file>