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27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92761"/>
            <a:ext cx="3600000" cy="23544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може</a:t>
            </a:r>
            <a:r>
              <a:rPr lang="ru-RU" sz="1400" b="1" dirty="0">
                <a:latin typeface="e-Ukraine Light" pitchFamily="50" charset="-52"/>
              </a:rPr>
              <a:t> ФОП, яка </a:t>
            </a:r>
            <a:r>
              <a:rPr lang="ru-RU" sz="1400" b="1" dirty="0" err="1">
                <a:latin typeface="e-Ukraine Light" pitchFamily="50" charset="-52"/>
              </a:rPr>
              <a:t>здійснює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роздрібний</a:t>
            </a:r>
            <a:r>
              <a:rPr lang="ru-RU" sz="1400" b="1" dirty="0">
                <a:latin typeface="e-Ukraine Light" pitchFamily="50" charset="-52"/>
              </a:rPr>
              <a:t> продаж </a:t>
            </a:r>
            <a:r>
              <a:rPr lang="ru-RU" sz="1400" b="1" dirty="0" err="1">
                <a:latin typeface="e-Ukraine Light" pitchFamily="50" charset="-52"/>
              </a:rPr>
              <a:t>товарів</a:t>
            </a:r>
            <a:r>
              <a:rPr lang="ru-RU" sz="1400" b="1" dirty="0">
                <a:latin typeface="e-Ukraine Light" pitchFamily="50" charset="-52"/>
              </a:rPr>
              <a:t> в </a:t>
            </a:r>
            <a:r>
              <a:rPr lang="ru-RU" sz="1400" b="1" dirty="0" err="1">
                <a:latin typeface="e-Ukraine Light" pitchFamily="50" charset="-52"/>
              </a:rPr>
              <a:t>магазині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що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розташований</a:t>
            </a:r>
            <a:r>
              <a:rPr lang="ru-RU" sz="1400" b="1" dirty="0">
                <a:latin typeface="e-Ukraine Light" pitchFamily="50" charset="-52"/>
              </a:rPr>
              <a:t> на </a:t>
            </a:r>
            <a:r>
              <a:rPr lang="ru-RU" sz="1400" b="1" dirty="0" err="1">
                <a:latin typeface="e-Ukraine Light" pitchFamily="50" charset="-52"/>
              </a:rPr>
              <a:t>території</a:t>
            </a:r>
            <a:r>
              <a:rPr lang="ru-RU" sz="1400" b="1" dirty="0">
                <a:latin typeface="e-Ukraine Light" pitchFamily="50" charset="-52"/>
              </a:rPr>
              <a:t> ринку, бути </a:t>
            </a:r>
            <a:r>
              <a:rPr lang="ru-RU" sz="1400" b="1" dirty="0" err="1">
                <a:latin typeface="e-Ukraine Light" pitchFamily="50" charset="-52"/>
              </a:rPr>
              <a:t>платником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єдиного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першої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групи</a:t>
            </a:r>
            <a:r>
              <a:rPr lang="ru-RU" sz="1400" b="1" dirty="0">
                <a:latin typeface="e-Ukraine Light" pitchFamily="50" charset="-52"/>
              </a:rPr>
              <a:t>?</a:t>
            </a:r>
          </a:p>
          <a:p>
            <a:pPr algn="ctr">
              <a:lnSpc>
                <a:spcPct val="150000"/>
              </a:lnSpc>
            </a:pPr>
            <a:endParaRPr lang="ru-RU" sz="14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0009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dirty="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599" y="209549"/>
            <a:ext cx="4600575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e-Ukraine Head Light" pitchFamily="50" charset="-52"/>
              </a:rPr>
              <a:t>	</a:t>
            </a:r>
            <a:r>
              <a:rPr lang="uk-UA" sz="1600" dirty="0" smtClean="0">
                <a:latin typeface="e-Ukraine Light" pitchFamily="50" charset="-52"/>
              </a:rPr>
              <a:t>Головне управління ДПС у м. Києві звертає увагу, що  фізична особа – підприємець, яка здійснює роздрібний продаж товарів в магазині, що розташований на території ринку, не може бути платником єдиного податку першої групи. </a:t>
            </a:r>
          </a:p>
          <a:p>
            <a:pPr algn="just"/>
            <a:r>
              <a:rPr lang="uk-UA" sz="1600" dirty="0" smtClean="0">
                <a:latin typeface="e-Ukraine Light" pitchFamily="50" charset="-52"/>
              </a:rPr>
              <a:t>	Згідно з п. 291.4 ст. 291 Податкового кодексу України (далі – ПКУ) до першої групи платників єдиного податку відносяться фізичні особи – підприємці, які не використовують працю найманих осіб, здійснюють виключно роздрібний продаж товарів з торговельних місць на ринках та/або провадять господарську діяльність з надання побутових послуг населенню і обсяг доходу яких протягом календарного року не перевищує 167 розмірів мінімальної заробітної плати, встановленої законом на 01 січня податкового (звітного) року. </a:t>
            </a:r>
          </a:p>
          <a:p>
            <a:pPr algn="just"/>
            <a:endParaRPr lang="uk-UA" sz="11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6062" y="209549"/>
            <a:ext cx="457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smtClean="0">
                <a:latin typeface="e-Ukraine Head Light" pitchFamily="50" charset="-52"/>
              </a:rPr>
              <a:t>	</a:t>
            </a:r>
            <a:r>
              <a:rPr lang="uk-UA" sz="1600" smtClean="0">
                <a:latin typeface="e-Ukraine Light" pitchFamily="50" charset="-52"/>
              </a:rPr>
              <a:t>Згідно</a:t>
            </a:r>
            <a:r>
              <a:rPr lang="uk-UA" sz="1600" smtClean="0">
                <a:latin typeface="e-Ukraine Light" pitchFamily="50" charset="-52"/>
              </a:rPr>
              <a:t> з </a:t>
            </a:r>
            <a:r>
              <a:rPr lang="uk-UA" sz="1600" smtClean="0">
                <a:latin typeface="e-Ukraine Light" pitchFamily="50" charset="-52"/>
              </a:rPr>
              <a:t>п</a:t>
            </a:r>
            <a:r>
              <a:rPr lang="uk-UA" sz="1600" smtClean="0">
                <a:latin typeface="e-Ukraine Light" pitchFamily="50" charset="-52"/>
              </a:rPr>
              <a:t>. 1.8 Інструкції щодо заповнення форми державного статистичного спостереження № 12-торг </a:t>
            </a:r>
            <a:r>
              <a:rPr lang="uk-UA" sz="1600" smtClean="0">
                <a:latin typeface="e-Ukraine Light" pitchFamily="50" charset="-52"/>
              </a:rPr>
              <a:t>«</a:t>
            </a:r>
            <a:r>
              <a:rPr lang="uk-UA" sz="1600" smtClean="0">
                <a:latin typeface="e-Ukraine Light" pitchFamily="50" charset="-52"/>
              </a:rPr>
              <a:t>Про наявність і використання торгової мережі на ринках та реалізацію сільськогосподарської продукції на </a:t>
            </a:r>
            <a:r>
              <a:rPr lang="uk-UA" sz="1600" smtClean="0">
                <a:latin typeface="e-Ukraine Light" pitchFamily="50" charset="-52"/>
              </a:rPr>
              <a:t>них</a:t>
            </a:r>
            <a:r>
              <a:rPr lang="uk-UA" sz="1600" smtClean="0">
                <a:latin typeface="e-Ukraine Light" pitchFamily="50" charset="-52"/>
              </a:rPr>
              <a:t>», затвердженої наказом Державного комітету статистики України від 26 липня 2005 року № 209 зі змінами та </a:t>
            </a:r>
            <a:r>
              <a:rPr lang="uk-UA" sz="1600" smtClean="0">
                <a:latin typeface="e-Ukraine Light" pitchFamily="50" charset="-52"/>
              </a:rPr>
              <a:t>доповненнями</a:t>
            </a:r>
            <a:r>
              <a:rPr lang="uk-UA" sz="1600" smtClean="0">
                <a:latin typeface="e-Ukraine Light" pitchFamily="50" charset="-52"/>
              </a:rPr>
              <a:t>, торгове місце – </a:t>
            </a:r>
            <a:r>
              <a:rPr lang="uk-UA" sz="1600" smtClean="0">
                <a:latin typeface="e-Ukraine Light" pitchFamily="50" charset="-52"/>
              </a:rPr>
              <a:t>площа</a:t>
            </a:r>
            <a:r>
              <a:rPr lang="uk-UA" sz="1600" smtClean="0">
                <a:latin typeface="e-Ukraine Light" pitchFamily="50" charset="-52"/>
              </a:rPr>
              <a:t>, відведена для розміщення необхідного для торгівлі інвентарю </a:t>
            </a:r>
            <a:r>
              <a:rPr lang="uk-UA" sz="1600" smtClean="0">
                <a:latin typeface="e-Ukraine Light" pitchFamily="50" charset="-52"/>
              </a:rPr>
              <a:t>(вагів</a:t>
            </a:r>
            <a:r>
              <a:rPr lang="uk-UA" sz="1600" smtClean="0">
                <a:latin typeface="e-Ukraine Light" pitchFamily="50" charset="-52"/>
              </a:rPr>
              <a:t>, лотків </a:t>
            </a:r>
            <a:r>
              <a:rPr lang="uk-UA" sz="1600" smtClean="0">
                <a:latin typeface="e-Ukraine Light" pitchFamily="50" charset="-52"/>
              </a:rPr>
              <a:t>тощо</a:t>
            </a:r>
            <a:r>
              <a:rPr lang="uk-UA" sz="1600" smtClean="0">
                <a:latin typeface="e-Ukraine Light" pitchFamily="50" charset="-52"/>
              </a:rPr>
              <a:t>) та здійснення продажу продукції з прилавків </a:t>
            </a:r>
            <a:r>
              <a:rPr lang="uk-UA" sz="1600" smtClean="0">
                <a:latin typeface="e-Ukraine Light" pitchFamily="50" charset="-52"/>
              </a:rPr>
              <a:t>(столів</a:t>
            </a:r>
            <a:r>
              <a:rPr lang="uk-UA" sz="1600" smtClean="0">
                <a:latin typeface="e-Ukraine Light" pitchFamily="50" charset="-52"/>
              </a:rPr>
              <a:t>), транспортних </a:t>
            </a:r>
            <a:r>
              <a:rPr lang="uk-UA" sz="1600" smtClean="0">
                <a:latin typeface="e-Ukraine Light" pitchFamily="50" charset="-52"/>
              </a:rPr>
              <a:t>засобів</a:t>
            </a:r>
            <a:r>
              <a:rPr lang="uk-UA" sz="1600" smtClean="0">
                <a:latin typeface="e-Ukraine Light" pitchFamily="50" charset="-52"/>
              </a:rPr>
              <a:t>, </a:t>
            </a:r>
            <a:r>
              <a:rPr lang="uk-UA" sz="1600" smtClean="0">
                <a:latin typeface="e-Ukraine Light" pitchFamily="50" charset="-52"/>
              </a:rPr>
              <a:t>причепів</a:t>
            </a:r>
            <a:r>
              <a:rPr lang="uk-UA" sz="1600" smtClean="0">
                <a:latin typeface="e-Ukraine Light" pitchFamily="50" charset="-52"/>
              </a:rPr>
              <a:t>, візків </a:t>
            </a:r>
            <a:r>
              <a:rPr lang="uk-UA" sz="1600" smtClean="0">
                <a:latin typeface="e-Ukraine Light" pitchFamily="50" charset="-52"/>
              </a:rPr>
              <a:t>(</a:t>
            </a:r>
            <a:r>
              <a:rPr lang="uk-UA" sz="1600" smtClean="0">
                <a:latin typeface="e-Ukraine Light" pitchFamily="50" charset="-52"/>
              </a:rPr>
              <a:t>у тому числі </a:t>
            </a:r>
            <a:r>
              <a:rPr lang="uk-UA" sz="1600" smtClean="0">
                <a:latin typeface="e-Ukraine Light" pitchFamily="50" charset="-52"/>
              </a:rPr>
              <a:t>ручних</a:t>
            </a:r>
            <a:r>
              <a:rPr lang="uk-UA" sz="1600" smtClean="0">
                <a:latin typeface="e-Ukraine Light" pitchFamily="50" charset="-52"/>
              </a:rPr>
              <a:t>), у </a:t>
            </a:r>
            <a:r>
              <a:rPr lang="uk-UA" sz="1600" smtClean="0">
                <a:latin typeface="e-Ukraine Light" pitchFamily="50" charset="-52"/>
              </a:rPr>
              <a:t>контейнерах</a:t>
            </a:r>
            <a:r>
              <a:rPr lang="uk-UA" sz="1600" smtClean="0">
                <a:latin typeface="e-Ukraine Light" pitchFamily="50" charset="-52"/>
              </a:rPr>
              <a:t>, </a:t>
            </a:r>
            <a:r>
              <a:rPr lang="uk-UA" sz="1600" smtClean="0">
                <a:latin typeface="e-Ukraine Light" pitchFamily="50" charset="-52"/>
              </a:rPr>
              <a:t>кіосках</a:t>
            </a:r>
            <a:r>
              <a:rPr lang="uk-UA" sz="1600" smtClean="0">
                <a:latin typeface="e-Ukraine Light" pitchFamily="50" charset="-52"/>
              </a:rPr>
              <a:t>, палатках </a:t>
            </a:r>
            <a:r>
              <a:rPr lang="uk-UA" sz="1600" smtClean="0">
                <a:latin typeface="e-Ukraine Light" pitchFamily="50" charset="-52"/>
              </a:rPr>
              <a:t>тощо</a:t>
            </a:r>
            <a:r>
              <a:rPr lang="uk-UA" sz="1600" smtClean="0">
                <a:latin typeface="e-Ukraine Light" pitchFamily="50" charset="-52"/>
              </a:rPr>
              <a:t>. </a:t>
            </a:r>
            <a:endParaRPr lang="uk-UA" sz="1600" smtClean="0">
              <a:latin typeface="e-Ukraine Light" pitchFamily="50" charset="-52"/>
            </a:endParaRPr>
          </a:p>
          <a:p>
            <a:pPr algn="just"/>
            <a:r>
              <a:rPr lang="uk-UA" sz="1600" smtClean="0">
                <a:latin typeface="e-Ukraine Light" pitchFamily="50" charset="-52"/>
              </a:rPr>
              <a:t>	</a:t>
            </a:r>
            <a:r>
              <a:rPr lang="uk-UA" sz="1600" smtClean="0">
                <a:latin typeface="e-Ukraine Light" pitchFamily="50" charset="-52"/>
              </a:rPr>
              <a:t>До торгових місць на ринках не належать магазини та об’єкти ресторанного </a:t>
            </a:r>
            <a:r>
              <a:rPr lang="uk-UA" sz="1600" smtClean="0">
                <a:latin typeface="e-Ukraine Light" pitchFamily="50" charset="-52"/>
              </a:rPr>
              <a:t>господарства</a:t>
            </a:r>
            <a:r>
              <a:rPr lang="uk-UA" sz="1600" smtClean="0">
                <a:latin typeface="e-Ukraine Light" pitchFamily="50" charset="-52"/>
              </a:rPr>
              <a:t>. </a:t>
            </a:r>
            <a:endParaRPr lang="uk-UA" sz="1600" smtClean="0">
              <a:latin typeface="e-Ukraine Light" pitchFamily="50" charset="-52"/>
            </a:endParaRPr>
          </a:p>
          <a:p>
            <a:pPr algn="just"/>
            <a:endParaRPr lang="ru-RU" sz="1200" dirty="0">
              <a:effectLst/>
              <a:latin typeface="e-Ukraine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1166</TotalTime>
  <Words>128</Words>
  <Application>Microsoft Office PowerPoint</Application>
  <PresentationFormat>Лист A4 (210x297 мм)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158</cp:revision>
  <dcterms:created xsi:type="dcterms:W3CDTF">2021-05-27T05:23:05Z</dcterms:created>
  <dcterms:modified xsi:type="dcterms:W3CDTF">2022-01-18T12:42:43Z</dcterms:modified>
</cp:coreProperties>
</file>