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270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791425" y="837598"/>
            <a:ext cx="3600000" cy="225606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 err="1">
                <a:latin typeface="e-Ukraine Light" pitchFamily="50" charset="-52"/>
              </a:rPr>
              <a:t>Чи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сплачується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фізичною</a:t>
            </a:r>
            <a:r>
              <a:rPr lang="ru-RU" sz="1600" b="1" dirty="0">
                <a:latin typeface="e-Ukraine Light" pitchFamily="50" charset="-52"/>
              </a:rPr>
              <a:t> особою – </a:t>
            </a:r>
            <a:r>
              <a:rPr lang="ru-RU" sz="1600" b="1" dirty="0" err="1">
                <a:latin typeface="e-Ukraine Light" pitchFamily="50" charset="-52"/>
              </a:rPr>
              <a:t>підприємцем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єдиний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внесок</a:t>
            </a:r>
            <a:r>
              <a:rPr lang="ru-RU" sz="1600" b="1" dirty="0">
                <a:latin typeface="e-Ukraine Light" pitchFamily="50" charset="-52"/>
              </a:rPr>
              <a:t> за </a:t>
            </a:r>
            <a:r>
              <a:rPr lang="ru-RU" sz="1600" b="1" dirty="0" err="1">
                <a:latin typeface="e-Ukraine Light" pitchFamily="50" charset="-52"/>
              </a:rPr>
              <a:t>місяць</a:t>
            </a:r>
            <a:r>
              <a:rPr lang="ru-RU" sz="1600" b="1" dirty="0">
                <a:latin typeface="e-Ukraine Light" pitchFamily="50" charset="-52"/>
              </a:rPr>
              <a:t>, в </a:t>
            </a:r>
            <a:r>
              <a:rPr lang="ru-RU" sz="1600" b="1" dirty="0" err="1">
                <a:latin typeface="e-Ukraine Light" pitchFamily="50" charset="-52"/>
              </a:rPr>
              <a:t>якому</a:t>
            </a:r>
            <a:r>
              <a:rPr lang="ru-RU" sz="1600" b="1" dirty="0">
                <a:latin typeface="e-Ukraine Light" pitchFamily="50" charset="-52"/>
              </a:rPr>
              <a:t> нею </a:t>
            </a:r>
            <a:r>
              <a:rPr lang="ru-RU" sz="1600" b="1" dirty="0" err="1">
                <a:latin typeface="e-Ukraine Light" pitchFamily="50" charset="-52"/>
              </a:rPr>
              <a:t>було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втрачено</a:t>
            </a:r>
            <a:r>
              <a:rPr lang="ru-RU" sz="1600" b="1" dirty="0">
                <a:latin typeface="e-Ukraine Light" pitchFamily="50" charset="-52"/>
              </a:rPr>
              <a:t> статус «особи з </a:t>
            </a:r>
            <a:r>
              <a:rPr lang="ru-RU" sz="1600" b="1" dirty="0" err="1">
                <a:latin typeface="e-Ukraine Light" pitchFamily="50" charset="-52"/>
              </a:rPr>
              <a:t>інвалідністю</a:t>
            </a:r>
            <a:r>
              <a:rPr lang="ru-RU" sz="1600" b="1" dirty="0" smtClean="0">
                <a:latin typeface="e-Ukraine Light" pitchFamily="50" charset="-52"/>
              </a:rPr>
              <a:t>»?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Січень 2022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80009" y="76199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10150" y="7620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6" y="86916"/>
            <a:ext cx="4543424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450" smtClean="0"/>
              <a:t>  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dirty="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8599" y="104772"/>
            <a:ext cx="460057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e-Ukraine" pitchFamily="50" charset="-52"/>
              </a:rPr>
              <a:t>	</a:t>
            </a:r>
            <a:r>
              <a:rPr lang="ru-RU" sz="1400" dirty="0" smtClean="0">
                <a:latin typeface="e-Ukraine Light" pitchFamily="50" charset="-52"/>
              </a:rPr>
              <a:t>Головне </a:t>
            </a:r>
            <a:r>
              <a:rPr lang="ru-RU" sz="1400" dirty="0" err="1">
                <a:latin typeface="e-Ukraine Light" pitchFamily="50" charset="-52"/>
              </a:rPr>
              <a:t>управління</a:t>
            </a:r>
            <a:r>
              <a:rPr lang="ru-RU" sz="1400" dirty="0">
                <a:latin typeface="e-Ukraine Light" pitchFamily="50" charset="-52"/>
              </a:rPr>
              <a:t> ДПС у м. </a:t>
            </a:r>
            <a:r>
              <a:rPr lang="ru-RU" sz="1400" dirty="0" err="1">
                <a:latin typeface="e-Ukraine Light" pitchFamily="50" charset="-52"/>
              </a:rPr>
              <a:t>Києві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повідомляє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що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фізична</a:t>
            </a:r>
            <a:r>
              <a:rPr lang="ru-RU" sz="1400" dirty="0">
                <a:latin typeface="e-Ukraine Light" pitchFamily="50" charset="-52"/>
              </a:rPr>
              <a:t> особа – </a:t>
            </a:r>
            <a:r>
              <a:rPr lang="ru-RU" sz="1400" dirty="0" err="1">
                <a:latin typeface="e-Ukraine Light" pitchFamily="50" charset="-52"/>
              </a:rPr>
              <a:t>підприємець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зобов’язана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сплачувати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єдиний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внесок</a:t>
            </a:r>
            <a:r>
              <a:rPr lang="ru-RU" sz="1400" dirty="0">
                <a:latin typeface="e-Ukraine Light" pitchFamily="50" charset="-52"/>
              </a:rPr>
              <a:t> на </a:t>
            </a:r>
            <a:r>
              <a:rPr lang="ru-RU" sz="1400" dirty="0" err="1">
                <a:latin typeface="e-Ukraine Light" pitchFamily="50" charset="-52"/>
              </a:rPr>
              <a:t>загальнообов’язкове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державне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соціальне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страхування</a:t>
            </a:r>
            <a:r>
              <a:rPr lang="ru-RU" sz="1400" dirty="0">
                <a:latin typeface="e-Ukraine Light" pitchFamily="50" charset="-52"/>
              </a:rPr>
              <a:t> (</a:t>
            </a:r>
            <a:r>
              <a:rPr lang="ru-RU" sz="1400" dirty="0" err="1">
                <a:latin typeface="e-Ukraine Light" pitchFamily="50" charset="-52"/>
              </a:rPr>
              <a:t>далі</a:t>
            </a:r>
            <a:r>
              <a:rPr lang="ru-RU" sz="1400" dirty="0">
                <a:latin typeface="e-Ukraine Light" pitchFamily="50" charset="-52"/>
              </a:rPr>
              <a:t> – ЄВ) за </a:t>
            </a:r>
            <a:r>
              <a:rPr lang="ru-RU" sz="1400" dirty="0" err="1">
                <a:latin typeface="e-Ukraine Light" pitchFamily="50" charset="-52"/>
              </a:rPr>
              <a:t>місяць</a:t>
            </a:r>
            <a:r>
              <a:rPr lang="ru-RU" sz="1400" dirty="0">
                <a:latin typeface="e-Ukraine Light" pitchFamily="50" charset="-52"/>
              </a:rPr>
              <a:t>, в </a:t>
            </a:r>
            <a:r>
              <a:rPr lang="ru-RU" sz="1400" dirty="0" err="1">
                <a:latin typeface="e-Ukraine Light" pitchFamily="50" charset="-52"/>
              </a:rPr>
              <a:t>якому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було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втрачено</a:t>
            </a:r>
            <a:r>
              <a:rPr lang="ru-RU" sz="1400" dirty="0">
                <a:latin typeface="e-Ukraine Light" pitchFamily="50" charset="-52"/>
              </a:rPr>
              <a:t> статус «особи з </a:t>
            </a:r>
            <a:r>
              <a:rPr lang="ru-RU" sz="1400" dirty="0" err="1">
                <a:latin typeface="e-Ukraine Light" pitchFamily="50" charset="-52"/>
              </a:rPr>
              <a:t>інвалідністю</a:t>
            </a:r>
            <a:r>
              <a:rPr lang="ru-RU" sz="1400" dirty="0">
                <a:latin typeface="e-Ukraine Light" pitchFamily="50" charset="-52"/>
              </a:rPr>
              <a:t>».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Частиною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>
                <a:latin typeface="e-Ukraine Light" pitchFamily="50" charset="-52"/>
              </a:rPr>
              <a:t> четвертою  ст. 4  Закону  </a:t>
            </a:r>
            <a:r>
              <a:rPr lang="ru-RU" sz="1400" dirty="0" err="1">
                <a:latin typeface="e-Ukraine Light" pitchFamily="50" charset="-52"/>
              </a:rPr>
              <a:t>України</a:t>
            </a:r>
            <a:r>
              <a:rPr lang="ru-RU" sz="1400" dirty="0">
                <a:latin typeface="e-Ukraine Light" pitchFamily="50" charset="-52"/>
              </a:rPr>
              <a:t>  </a:t>
            </a:r>
            <a:r>
              <a:rPr lang="ru-RU" sz="1400" dirty="0" err="1">
                <a:latin typeface="e-Ukraine Light" pitchFamily="50" charset="-52"/>
              </a:rPr>
              <a:t>від</a:t>
            </a:r>
            <a:r>
              <a:rPr lang="ru-RU" sz="1400" dirty="0">
                <a:latin typeface="e-Ukraine Light" pitchFamily="50" charset="-52"/>
              </a:rPr>
              <a:t>  08  </a:t>
            </a:r>
            <a:r>
              <a:rPr lang="ru-RU" sz="1400" dirty="0" err="1">
                <a:latin typeface="e-Ukraine Light" pitchFamily="50" charset="-52"/>
              </a:rPr>
              <a:t>липня</a:t>
            </a:r>
            <a:r>
              <a:rPr lang="ru-RU" sz="1400" dirty="0">
                <a:latin typeface="e-Ukraine Light" pitchFamily="50" charset="-52"/>
              </a:rPr>
              <a:t>  2010  року № 2464-</a:t>
            </a:r>
            <a:r>
              <a:rPr lang="en-US" sz="1400" dirty="0">
                <a:latin typeface="e-Ukraine Light" pitchFamily="50" charset="-52"/>
              </a:rPr>
              <a:t>VI «</a:t>
            </a:r>
            <a:r>
              <a:rPr lang="ru-RU" sz="1400" dirty="0">
                <a:latin typeface="e-Ukraine Light" pitchFamily="50" charset="-52"/>
              </a:rPr>
              <a:t>Про </a:t>
            </a:r>
            <a:r>
              <a:rPr lang="ru-RU" sz="1400" dirty="0" err="1">
                <a:latin typeface="e-Ukraine Light" pitchFamily="50" charset="-52"/>
              </a:rPr>
              <a:t>збір</a:t>
            </a:r>
            <a:r>
              <a:rPr lang="ru-RU" sz="1400" dirty="0">
                <a:latin typeface="e-Ukraine Light" pitchFamily="50" charset="-52"/>
              </a:rPr>
              <a:t> та </a:t>
            </a:r>
            <a:r>
              <a:rPr lang="ru-RU" sz="1400" dirty="0" err="1">
                <a:latin typeface="e-Ukraine Light" pitchFamily="50" charset="-52"/>
              </a:rPr>
              <a:t>облік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єдиного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внеску</a:t>
            </a:r>
            <a:r>
              <a:rPr lang="ru-RU" sz="1400" dirty="0">
                <a:latin typeface="e-Ukraine Light" pitchFamily="50" charset="-52"/>
              </a:rPr>
              <a:t> на </a:t>
            </a:r>
            <a:r>
              <a:rPr lang="ru-RU" sz="1400" dirty="0" err="1">
                <a:latin typeface="e-Ukraine Light" pitchFamily="50" charset="-52"/>
              </a:rPr>
              <a:t>загальнообов’язкове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державне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соціальне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страхування</a:t>
            </a:r>
            <a:r>
              <a:rPr lang="ru-RU" sz="1400" dirty="0">
                <a:latin typeface="e-Ukraine Light" pitchFamily="50" charset="-52"/>
              </a:rPr>
              <a:t>» (</a:t>
            </a:r>
            <a:r>
              <a:rPr lang="ru-RU" sz="1400" dirty="0" err="1">
                <a:latin typeface="e-Ukraine Light" pitchFamily="50" charset="-52"/>
              </a:rPr>
              <a:t>далі</a:t>
            </a:r>
            <a:r>
              <a:rPr lang="ru-RU" sz="1400" dirty="0">
                <a:latin typeface="e-Ukraine Light" pitchFamily="50" charset="-52"/>
              </a:rPr>
              <a:t> – Закон № 2464) </a:t>
            </a:r>
            <a:r>
              <a:rPr lang="ru-RU" sz="1400" dirty="0" err="1">
                <a:latin typeface="e-Ukraine Light" pitchFamily="50" charset="-52"/>
              </a:rPr>
              <a:t>встановлено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що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зокрема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фізичні</a:t>
            </a:r>
            <a:r>
              <a:rPr lang="ru-RU" sz="1400" dirty="0">
                <a:latin typeface="e-Ukraine Light" pitchFamily="50" charset="-52"/>
              </a:rPr>
              <a:t> особи – </a:t>
            </a:r>
            <a:r>
              <a:rPr lang="ru-RU" sz="1400" dirty="0" err="1">
                <a:latin typeface="e-Ukraine Light" pitchFamily="50" charset="-52"/>
              </a:rPr>
              <a:t>підприємці</a:t>
            </a:r>
            <a:r>
              <a:rPr lang="ru-RU" sz="1400" dirty="0">
                <a:latin typeface="e-Ukraine Light" pitchFamily="50" charset="-52"/>
              </a:rPr>
              <a:t>, в тому </a:t>
            </a:r>
            <a:r>
              <a:rPr lang="ru-RU" sz="1400" dirty="0" err="1">
                <a:latin typeface="e-Ukraine Light" pitchFamily="50" charset="-52"/>
              </a:rPr>
              <a:t>числі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ті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які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обрали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спрощену</a:t>
            </a:r>
            <a:r>
              <a:rPr lang="ru-RU" sz="1400" dirty="0">
                <a:latin typeface="e-Ukraine Light" pitchFamily="50" charset="-52"/>
              </a:rPr>
              <a:t> систему </a:t>
            </a:r>
            <a:r>
              <a:rPr lang="ru-RU" sz="1400" dirty="0" err="1">
                <a:latin typeface="e-Ukraine Light" pitchFamily="50" charset="-52"/>
              </a:rPr>
              <a:t>оподаткування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звільняються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від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сплати</a:t>
            </a:r>
            <a:r>
              <a:rPr lang="ru-RU" sz="1400" dirty="0">
                <a:latin typeface="e-Ukraine Light" pitchFamily="50" charset="-52"/>
              </a:rPr>
              <a:t> за себе ЄВ, </a:t>
            </a:r>
            <a:r>
              <a:rPr lang="ru-RU" sz="1400" dirty="0" err="1">
                <a:latin typeface="e-Ukraine Light" pitchFamily="50" charset="-52"/>
              </a:rPr>
              <a:t>якщо</a:t>
            </a:r>
            <a:r>
              <a:rPr lang="ru-RU" sz="1400" dirty="0">
                <a:latin typeface="e-Ukraine Light" pitchFamily="50" charset="-52"/>
              </a:rPr>
              <a:t> вони </a:t>
            </a:r>
            <a:r>
              <a:rPr lang="ru-RU" sz="1400" dirty="0" err="1">
                <a:latin typeface="e-Ukraine Light" pitchFamily="50" charset="-52"/>
              </a:rPr>
              <a:t>отримують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пенсію</a:t>
            </a:r>
            <a:r>
              <a:rPr lang="ru-RU" sz="1400" dirty="0">
                <a:latin typeface="e-Ukraine Light" pitchFamily="50" charset="-52"/>
              </a:rPr>
              <a:t> за </a:t>
            </a:r>
            <a:r>
              <a:rPr lang="ru-RU" sz="1400" dirty="0" err="1">
                <a:latin typeface="e-Ukraine Light" pitchFamily="50" charset="-52"/>
              </a:rPr>
              <a:t>віком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або</a:t>
            </a:r>
            <a:r>
              <a:rPr lang="ru-RU" sz="1400" dirty="0">
                <a:latin typeface="e-Ukraine Light" pitchFamily="50" charset="-52"/>
              </a:rPr>
              <a:t> за </a:t>
            </a:r>
            <a:r>
              <a:rPr lang="ru-RU" sz="1400" dirty="0" err="1">
                <a:latin typeface="e-Ukraine Light" pitchFamily="50" charset="-52"/>
              </a:rPr>
              <a:t>вислугу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років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або</a:t>
            </a:r>
            <a:r>
              <a:rPr lang="ru-RU" sz="1400" dirty="0">
                <a:latin typeface="e-Ukraine Light" pitchFamily="50" charset="-52"/>
              </a:rPr>
              <a:t> є особами з </a:t>
            </a:r>
            <a:r>
              <a:rPr lang="ru-RU" sz="1400" dirty="0" err="1">
                <a:latin typeface="e-Ukraine Light" pitchFamily="50" charset="-52"/>
              </a:rPr>
              <a:t>інвалідністю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або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досягли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віку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встановленого</a:t>
            </a:r>
            <a:r>
              <a:rPr lang="ru-RU" sz="1400" dirty="0">
                <a:latin typeface="e-Ukraine Light" pitchFamily="50" charset="-52"/>
              </a:rPr>
              <a:t> ст. 26 Закону </a:t>
            </a:r>
            <a:r>
              <a:rPr lang="ru-RU" sz="1400" dirty="0" err="1">
                <a:latin typeface="e-Ukraine Light" pitchFamily="50" charset="-52"/>
              </a:rPr>
              <a:t>України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від</a:t>
            </a:r>
            <a:r>
              <a:rPr lang="ru-RU" sz="1400" dirty="0">
                <a:latin typeface="e-Ukraine Light" pitchFamily="50" charset="-52"/>
              </a:rPr>
              <a:t> 09 </a:t>
            </a:r>
            <a:r>
              <a:rPr lang="ru-RU" sz="1400" dirty="0" err="1">
                <a:latin typeface="e-Ukraine Light" pitchFamily="50" charset="-52"/>
              </a:rPr>
              <a:t>липня</a:t>
            </a:r>
            <a:r>
              <a:rPr lang="ru-RU" sz="1400" dirty="0">
                <a:latin typeface="e-Ukraine Light" pitchFamily="50" charset="-52"/>
              </a:rPr>
              <a:t> 2003 року № 1058-</a:t>
            </a:r>
            <a:r>
              <a:rPr lang="en-US" sz="1400" dirty="0">
                <a:latin typeface="e-Ukraine Light" pitchFamily="50" charset="-52"/>
              </a:rPr>
              <a:t>IV «</a:t>
            </a:r>
            <a:r>
              <a:rPr lang="ru-RU" sz="1400" dirty="0">
                <a:latin typeface="e-Ukraine Light" pitchFamily="50" charset="-52"/>
              </a:rPr>
              <a:t>Про </a:t>
            </a:r>
            <a:r>
              <a:rPr lang="ru-RU" sz="1400" dirty="0" err="1">
                <a:latin typeface="e-Ukraine Light" pitchFamily="50" charset="-52"/>
              </a:rPr>
              <a:t>загальнообов’язкове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державне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пенсійне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страхування</a:t>
            </a:r>
            <a:r>
              <a:rPr lang="ru-RU" sz="1400" dirty="0">
                <a:latin typeface="e-Ukraine Light" pitchFamily="50" charset="-52"/>
              </a:rPr>
              <a:t>», та </a:t>
            </a:r>
            <a:r>
              <a:rPr lang="ru-RU" sz="1400" dirty="0" err="1">
                <a:latin typeface="e-Ukraine Light" pitchFamily="50" charset="-52"/>
              </a:rPr>
              <a:t>отримують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відповідно</a:t>
            </a:r>
            <a:r>
              <a:rPr lang="ru-RU" sz="1400" dirty="0">
                <a:latin typeface="e-Ukraine Light" pitchFamily="50" charset="-52"/>
              </a:rPr>
              <a:t> до закону </a:t>
            </a:r>
            <a:r>
              <a:rPr lang="ru-RU" sz="1400" dirty="0" err="1">
                <a:latin typeface="e-Ukraine Light" pitchFamily="50" charset="-52"/>
              </a:rPr>
              <a:t>пенсію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або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соціальну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допомогу</a:t>
            </a:r>
            <a:r>
              <a:rPr lang="ru-RU" sz="1400" dirty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Згідно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>
                <a:latin typeface="e-Ukraine Light" pitchFamily="50" charset="-52"/>
              </a:rPr>
              <a:t>з п. 3.4 </a:t>
            </a:r>
            <a:r>
              <a:rPr lang="ru-RU" sz="1400" dirty="0" err="1">
                <a:latin typeface="e-Ukraine Light" pitchFamily="50" charset="-52"/>
              </a:rPr>
              <a:t>розд</a:t>
            </a:r>
            <a:r>
              <a:rPr lang="ru-RU" sz="1400" dirty="0">
                <a:latin typeface="e-Ukraine Light" pitchFamily="50" charset="-52"/>
              </a:rPr>
              <a:t>. ІІІ Порядку </a:t>
            </a:r>
            <a:r>
              <a:rPr lang="ru-RU" sz="1400" dirty="0" err="1">
                <a:latin typeface="e-Ukraine Light" pitchFamily="50" charset="-52"/>
              </a:rPr>
              <a:t>обміну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інформацією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між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Міністерством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доходів</a:t>
            </a:r>
            <a:r>
              <a:rPr lang="ru-RU" sz="1400" dirty="0">
                <a:latin typeface="e-Ukraine Light" pitchFamily="50" charset="-52"/>
              </a:rPr>
              <a:t> і </a:t>
            </a:r>
            <a:r>
              <a:rPr lang="ru-RU" sz="1400" dirty="0" err="1">
                <a:latin typeface="e-Ukraine Light" pitchFamily="50" charset="-52"/>
              </a:rPr>
              <a:t>зборів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України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Пенсійним</a:t>
            </a:r>
            <a:r>
              <a:rPr lang="ru-RU" sz="1400" dirty="0">
                <a:latin typeface="e-Ukraine Light" pitchFamily="50" charset="-52"/>
              </a:rPr>
              <a:t> фондом </a:t>
            </a:r>
            <a:r>
              <a:rPr lang="ru-RU" sz="1400" dirty="0" err="1">
                <a:latin typeface="e-Ukraine Light" pitchFamily="50" charset="-52"/>
              </a:rPr>
              <a:t>України</a:t>
            </a:r>
            <a:r>
              <a:rPr lang="ru-RU" sz="1400" dirty="0">
                <a:latin typeface="e-Ukraine Light" pitchFamily="50" charset="-52"/>
              </a:rPr>
              <a:t> та фондами </a:t>
            </a:r>
            <a:r>
              <a:rPr lang="ru-RU" sz="1400" dirty="0" err="1">
                <a:latin typeface="e-Ukraine Light" pitchFamily="50" charset="-52"/>
              </a:rPr>
              <a:t>загальнообов’язкового</a:t>
            </a:r>
            <a:r>
              <a:rPr lang="ru-RU" sz="1400" dirty="0">
                <a:latin typeface="e-Ukraine Light" pitchFamily="50" charset="-52"/>
              </a:rPr>
              <a:t> державного </a:t>
            </a:r>
            <a:r>
              <a:rPr lang="ru-RU" sz="1400" dirty="0" err="1">
                <a:latin typeface="e-Ukraine Light" pitchFamily="50" charset="-52"/>
              </a:rPr>
              <a:t>соціального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страхування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затвердженого</a:t>
            </a:r>
            <a:endParaRPr lang="uk-UA" sz="1200" dirty="0" smtClean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24448" y="133350"/>
            <a:ext cx="457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e-Ukraine Light" pitchFamily="50" charset="-52"/>
              </a:rPr>
              <a:t>наказом  </a:t>
            </a:r>
            <a:r>
              <a:rPr lang="ru-RU" sz="1400" dirty="0" err="1">
                <a:latin typeface="e-Ukraine Light" pitchFamily="50" charset="-52"/>
              </a:rPr>
              <a:t>Міністерства</a:t>
            </a:r>
            <a:r>
              <a:rPr lang="ru-RU" sz="1400" dirty="0">
                <a:latin typeface="e-Ukraine Light" pitchFamily="50" charset="-52"/>
              </a:rPr>
              <a:t>  </a:t>
            </a:r>
            <a:r>
              <a:rPr lang="ru-RU" sz="1400" dirty="0" err="1">
                <a:latin typeface="e-Ukraine Light" pitchFamily="50" charset="-52"/>
              </a:rPr>
              <a:t>доходів</a:t>
            </a:r>
            <a:r>
              <a:rPr lang="ru-RU" sz="1400" dirty="0">
                <a:latin typeface="e-Ukraine Light" pitchFamily="50" charset="-52"/>
              </a:rPr>
              <a:t>  і  </a:t>
            </a:r>
            <a:r>
              <a:rPr lang="ru-RU" sz="1400" dirty="0" err="1">
                <a:latin typeface="e-Ukraine Light" pitchFamily="50" charset="-52"/>
              </a:rPr>
              <a:t>зборів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України</a:t>
            </a:r>
            <a:r>
              <a:rPr lang="ru-RU" sz="1400" dirty="0">
                <a:latin typeface="e-Ukraine Light" pitchFamily="50" charset="-52"/>
              </a:rPr>
              <a:t>  </a:t>
            </a:r>
            <a:r>
              <a:rPr lang="ru-RU" sz="1400" dirty="0" err="1">
                <a:latin typeface="e-Ukraine Light" pitchFamily="50" charset="-52"/>
              </a:rPr>
              <a:t>від</a:t>
            </a:r>
            <a:r>
              <a:rPr lang="ru-RU" sz="1400" dirty="0">
                <a:latin typeface="e-Ukraine Light" pitchFamily="50" charset="-52"/>
              </a:rPr>
              <a:t>  19  </a:t>
            </a:r>
            <a:r>
              <a:rPr lang="ru-RU" sz="1400" dirty="0" err="1">
                <a:latin typeface="e-Ukraine Light" pitchFamily="50" charset="-52"/>
              </a:rPr>
              <a:t>вересня</a:t>
            </a:r>
            <a:r>
              <a:rPr lang="ru-RU" sz="1400" dirty="0">
                <a:latin typeface="e-Ukraine Light" pitchFamily="50" charset="-52"/>
              </a:rPr>
              <a:t>  2013 року № 494, та </a:t>
            </a:r>
            <a:r>
              <a:rPr lang="ru-RU" sz="1400" dirty="0" err="1">
                <a:latin typeface="e-Ukraine Light" pitchFamily="50" charset="-52"/>
              </a:rPr>
              <a:t>постановою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правління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Пенсійного</a:t>
            </a:r>
            <a:r>
              <a:rPr lang="ru-RU" sz="1400" dirty="0">
                <a:latin typeface="e-Ukraine Light" pitchFamily="50" charset="-52"/>
              </a:rPr>
              <a:t> фонду </a:t>
            </a:r>
            <a:r>
              <a:rPr lang="ru-RU" sz="1400" dirty="0" err="1">
                <a:latin typeface="e-Ukraine Light" pitchFamily="50" charset="-52"/>
              </a:rPr>
              <a:t>України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від</a:t>
            </a:r>
            <a:r>
              <a:rPr lang="ru-RU" sz="1400" dirty="0">
                <a:latin typeface="e-Ukraine Light" pitchFamily="50" charset="-52"/>
              </a:rPr>
              <a:t> 19 </a:t>
            </a:r>
            <a:r>
              <a:rPr lang="ru-RU" sz="1400" dirty="0" err="1">
                <a:latin typeface="e-Ukraine Light" pitchFamily="50" charset="-52"/>
              </a:rPr>
              <a:t>вересня</a:t>
            </a:r>
            <a:r>
              <a:rPr lang="ru-RU" sz="1400" dirty="0">
                <a:latin typeface="e-Ukraine Light" pitchFamily="50" charset="-52"/>
              </a:rPr>
              <a:t> 2013 року, </a:t>
            </a:r>
            <a:r>
              <a:rPr lang="ru-RU" sz="1400" dirty="0" err="1" smtClean="0">
                <a:latin typeface="e-Ukraine Light" pitchFamily="50" charset="-52"/>
              </a:rPr>
              <a:t>Пенсійний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>
                <a:latin typeface="e-Ukraine Light" pitchFamily="50" charset="-52"/>
              </a:rPr>
              <a:t>фонд </a:t>
            </a:r>
            <a:r>
              <a:rPr lang="ru-RU" sz="1400" dirty="0" err="1">
                <a:latin typeface="e-Ukraine Light" pitchFamily="50" charset="-52"/>
              </a:rPr>
              <a:t>України</a:t>
            </a:r>
            <a:r>
              <a:rPr lang="ru-RU" sz="1400" dirty="0">
                <a:latin typeface="e-Ukraine Light" pitchFamily="50" charset="-52"/>
              </a:rPr>
              <a:t> (</a:t>
            </a:r>
            <a:r>
              <a:rPr lang="ru-RU" sz="1400" dirty="0" err="1">
                <a:latin typeface="e-Ukraine Light" pitchFamily="50" charset="-52"/>
              </a:rPr>
              <a:t>далі</a:t>
            </a:r>
            <a:r>
              <a:rPr lang="ru-RU" sz="1400" dirty="0">
                <a:latin typeface="e-Ukraine Light" pitchFamily="50" charset="-52"/>
              </a:rPr>
              <a:t> – ПФУ) </a:t>
            </a:r>
            <a:r>
              <a:rPr lang="ru-RU" sz="1400" dirty="0" err="1">
                <a:latin typeface="e-Ukraine Light" pitchFamily="50" charset="-52"/>
              </a:rPr>
              <a:t>щомісяця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надає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Державній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податковій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службі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України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дані</a:t>
            </a:r>
            <a:r>
              <a:rPr lang="ru-RU" sz="1400" dirty="0">
                <a:latin typeface="e-Ukraine Light" pitchFamily="50" charset="-52"/>
              </a:rPr>
              <a:t> про </a:t>
            </a:r>
            <a:r>
              <a:rPr lang="ru-RU" sz="1400" dirty="0" err="1">
                <a:latin typeface="e-Ukraine Light" pitchFamily="50" charset="-52"/>
              </a:rPr>
              <a:t>пенсіонера</a:t>
            </a:r>
            <a:r>
              <a:rPr lang="ru-RU" sz="1400" dirty="0">
                <a:latin typeface="e-Ukraine Light" pitchFamily="50" charset="-52"/>
              </a:rPr>
              <a:t> за </a:t>
            </a:r>
            <a:r>
              <a:rPr lang="ru-RU" sz="1400" dirty="0" err="1">
                <a:latin typeface="e-Ukraine Light" pitchFamily="50" charset="-52"/>
              </a:rPr>
              <a:t>віком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інваліда</a:t>
            </a:r>
            <a:r>
              <a:rPr lang="ru-RU" sz="1400" dirty="0">
                <a:latin typeface="e-Ukraine Light" pitchFamily="50" charset="-52"/>
              </a:rPr>
              <a:t>, дату </a:t>
            </a:r>
            <a:r>
              <a:rPr lang="ru-RU" sz="1400" dirty="0" err="1">
                <a:latin typeface="e-Ukraine Light" pitchFamily="50" charset="-52"/>
              </a:rPr>
              <a:t>встановлення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пенсії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встановлення</a:t>
            </a:r>
            <a:r>
              <a:rPr lang="ru-RU" sz="1400" dirty="0">
                <a:latin typeface="e-Ukraine Light" pitchFamily="50" charset="-52"/>
              </a:rPr>
              <a:t> (</a:t>
            </a:r>
            <a:r>
              <a:rPr lang="ru-RU" sz="1400" dirty="0" err="1">
                <a:latin typeface="e-Ukraine Light" pitchFamily="50" charset="-52"/>
              </a:rPr>
              <a:t>втрати</a:t>
            </a:r>
            <a:r>
              <a:rPr lang="ru-RU" sz="1400" dirty="0">
                <a:latin typeface="e-Ukraine Light" pitchFamily="50" charset="-52"/>
              </a:rPr>
              <a:t>) </a:t>
            </a:r>
            <a:r>
              <a:rPr lang="ru-RU" sz="1400" dirty="0" err="1">
                <a:latin typeface="e-Ukraine Light" pitchFamily="50" charset="-52"/>
              </a:rPr>
              <a:t>інвалідності</a:t>
            </a:r>
            <a:r>
              <a:rPr lang="ru-RU" sz="1400" dirty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>
                <a:latin typeface="e-Ukraine Light" pitchFamily="50" charset="-52"/>
              </a:rPr>
              <a:t>На </a:t>
            </a:r>
            <a:r>
              <a:rPr lang="ru-RU" sz="1400" dirty="0" err="1">
                <a:latin typeface="e-Ukraine Light" pitchFamily="50" charset="-52"/>
              </a:rPr>
              <a:t>підставі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інформації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отриманої</a:t>
            </a:r>
            <a:r>
              <a:rPr lang="ru-RU" sz="1400" dirty="0">
                <a:latin typeface="e-Ukraine Light" pitchFamily="50" charset="-52"/>
              </a:rPr>
              <a:t> в ПФУ, в </a:t>
            </a:r>
            <a:r>
              <a:rPr lang="ru-RU" sz="1400" dirty="0" err="1">
                <a:latin typeface="e-Ukraine Light" pitchFamily="50" charset="-52"/>
              </a:rPr>
              <a:t>реєстрі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страхувальників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встановлюються</a:t>
            </a:r>
            <a:r>
              <a:rPr lang="ru-RU" sz="1400" dirty="0">
                <a:latin typeface="e-Ukraine Light" pitchFamily="50" charset="-52"/>
              </a:rPr>
              <a:t>/</a:t>
            </a:r>
            <a:r>
              <a:rPr lang="ru-RU" sz="1400" dirty="0" err="1">
                <a:latin typeface="e-Ukraine Light" pitchFamily="50" charset="-52"/>
              </a:rPr>
              <a:t>знімаються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відповідні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ознаки</a:t>
            </a:r>
            <a:r>
              <a:rPr lang="ru-RU" sz="1400" dirty="0">
                <a:latin typeface="e-Ukraine Light" pitchFamily="50" charset="-52"/>
              </a:rPr>
              <a:t>, </a:t>
            </a:r>
            <a:r>
              <a:rPr lang="ru-RU" sz="1400" dirty="0" err="1">
                <a:latin typeface="e-Ukraine Light" pitchFamily="50" charset="-52"/>
              </a:rPr>
              <a:t>зокрема</a:t>
            </a:r>
            <a:r>
              <a:rPr lang="ru-RU" sz="1400" dirty="0">
                <a:latin typeface="e-Ukraine Light" pitchFamily="50" charset="-52"/>
              </a:rPr>
              <a:t>, «</a:t>
            </a:r>
            <a:r>
              <a:rPr lang="ru-RU" sz="1400" dirty="0" err="1">
                <a:latin typeface="e-Ukraine Light" pitchFamily="50" charset="-52"/>
              </a:rPr>
              <a:t>фізична</a:t>
            </a:r>
            <a:r>
              <a:rPr lang="ru-RU" sz="1400" dirty="0">
                <a:latin typeface="e-Ukraine Light" pitchFamily="50" charset="-52"/>
              </a:rPr>
              <a:t> особа – </a:t>
            </a:r>
            <a:r>
              <a:rPr lang="ru-RU" sz="1400" dirty="0" err="1">
                <a:latin typeface="e-Ukraine Light" pitchFamily="50" charset="-52"/>
              </a:rPr>
              <a:t>пенсіонер</a:t>
            </a:r>
            <a:r>
              <a:rPr lang="ru-RU" sz="1400" dirty="0">
                <a:latin typeface="e-Ukraine Light" pitchFamily="50" charset="-52"/>
              </a:rPr>
              <a:t> за </a:t>
            </a:r>
            <a:r>
              <a:rPr lang="ru-RU" sz="1400" dirty="0" err="1">
                <a:latin typeface="e-Ukraine Light" pitchFamily="50" charset="-52"/>
              </a:rPr>
              <a:t>віком</a:t>
            </a:r>
            <a:r>
              <a:rPr lang="ru-RU" sz="1400" dirty="0">
                <a:latin typeface="e-Ukraine Light" pitchFamily="50" charset="-52"/>
              </a:rPr>
              <a:t>», </a:t>
            </a:r>
            <a:r>
              <a:rPr lang="ru-RU" sz="1400" dirty="0" err="1">
                <a:latin typeface="e-Ukraine Light" pitchFamily="50" charset="-52"/>
              </a:rPr>
              <a:t>або</a:t>
            </a:r>
            <a:r>
              <a:rPr lang="ru-RU" sz="1400" dirty="0">
                <a:latin typeface="e-Ukraine Light" pitchFamily="50" charset="-52"/>
              </a:rPr>
              <a:t> «особа з </a:t>
            </a:r>
            <a:r>
              <a:rPr lang="ru-RU" sz="1400" dirty="0" err="1">
                <a:latin typeface="e-Ukraine Light" pitchFamily="50" charset="-52"/>
              </a:rPr>
              <a:t>інвалідністю</a:t>
            </a:r>
            <a:r>
              <a:rPr lang="ru-RU" sz="1400" dirty="0">
                <a:latin typeface="e-Ukraine Light" pitchFamily="50" charset="-52"/>
              </a:rPr>
              <a:t>».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Оскільки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>
                <a:latin typeface="e-Ukraine Light" pitchFamily="50" charset="-52"/>
              </a:rPr>
              <a:t>Законом № 2464 не </a:t>
            </a:r>
            <a:r>
              <a:rPr lang="ru-RU" sz="1400" dirty="0" err="1">
                <a:latin typeface="e-Ukraine Light" pitchFamily="50" charset="-52"/>
              </a:rPr>
              <a:t>передбачено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пропорційного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розрахунку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бази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нарахування</a:t>
            </a:r>
            <a:r>
              <a:rPr lang="ru-RU" sz="1400" dirty="0">
                <a:latin typeface="e-Ukraine Light" pitchFamily="50" charset="-52"/>
              </a:rPr>
              <a:t> ЄВ для </a:t>
            </a:r>
            <a:r>
              <a:rPr lang="ru-RU" sz="1400" dirty="0" err="1">
                <a:latin typeface="e-Ukraine Light" pitchFamily="50" charset="-52"/>
              </a:rPr>
              <a:t>фізичних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осіб</a:t>
            </a:r>
            <a:r>
              <a:rPr lang="ru-RU" sz="1400" dirty="0">
                <a:latin typeface="e-Ukraine Light" pitchFamily="50" charset="-52"/>
              </a:rPr>
              <a:t> – </a:t>
            </a:r>
            <a:r>
              <a:rPr lang="ru-RU" sz="1400" dirty="0" err="1">
                <a:latin typeface="e-Ukraine Light" pitchFamily="50" charset="-52"/>
              </a:rPr>
              <a:t>підприємців</a:t>
            </a:r>
            <a:r>
              <a:rPr lang="ru-RU" sz="1400" dirty="0">
                <a:latin typeface="e-Ukraine Light" pitchFamily="50" charset="-52"/>
              </a:rPr>
              <a:t>, то </a:t>
            </a:r>
            <a:r>
              <a:rPr lang="ru-RU" sz="1400" dirty="0" err="1">
                <a:latin typeface="e-Ukraine Light" pitchFamily="50" charset="-52"/>
              </a:rPr>
              <a:t>місяць</a:t>
            </a:r>
            <a:r>
              <a:rPr lang="ru-RU" sz="1400" dirty="0">
                <a:latin typeface="e-Ukraine Light" pitchFamily="50" charset="-52"/>
              </a:rPr>
              <a:t>, в </a:t>
            </a:r>
            <a:r>
              <a:rPr lang="ru-RU" sz="1400" dirty="0" err="1">
                <a:latin typeface="e-Ukraine Light" pitchFamily="50" charset="-52"/>
              </a:rPr>
              <a:t>якому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втрачено</a:t>
            </a:r>
            <a:r>
              <a:rPr lang="ru-RU" sz="1400" dirty="0">
                <a:latin typeface="e-Ukraine Light" pitchFamily="50" charset="-52"/>
              </a:rPr>
              <a:t> статус «особи з </a:t>
            </a:r>
            <a:r>
              <a:rPr lang="ru-RU" sz="1400" dirty="0" err="1">
                <a:latin typeface="e-Ukraine Light" pitchFamily="50" charset="-52"/>
              </a:rPr>
              <a:t>інвалідністю</a:t>
            </a:r>
            <a:r>
              <a:rPr lang="ru-RU" sz="1400" dirty="0">
                <a:latin typeface="e-Ukraine Light" pitchFamily="50" charset="-52"/>
              </a:rPr>
              <a:t>» є </a:t>
            </a:r>
            <a:r>
              <a:rPr lang="ru-RU" sz="1400" dirty="0" err="1">
                <a:latin typeface="e-Ukraine Light" pitchFamily="50" charset="-52"/>
              </a:rPr>
              <a:t>базовим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звітним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періодом</a:t>
            </a:r>
            <a:r>
              <a:rPr lang="ru-RU" sz="1400" dirty="0">
                <a:latin typeface="e-Ukraine Light" pitchFamily="50" charset="-52"/>
              </a:rPr>
              <a:t> для таких </a:t>
            </a:r>
            <a:r>
              <a:rPr lang="ru-RU" sz="1400" dirty="0" err="1">
                <a:latin typeface="e-Ukraine Light" pitchFamily="50" charset="-52"/>
              </a:rPr>
              <a:t>категорій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ru-RU" sz="1400" dirty="0" err="1">
                <a:latin typeface="e-Ukraine Light" pitchFamily="50" charset="-52"/>
              </a:rPr>
              <a:t>платників</a:t>
            </a:r>
            <a:r>
              <a:rPr lang="ru-RU" sz="1400" dirty="0">
                <a:latin typeface="e-Ukraine Light" pitchFamily="50" charset="-52"/>
              </a:rPr>
              <a:t>. </a:t>
            </a:r>
          </a:p>
          <a:p>
            <a:pPr algn="just"/>
            <a:endParaRPr lang="ru-RU" sz="1600" dirty="0">
              <a:effectLst/>
              <a:latin typeface="e-Ukraine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1167</TotalTime>
  <Words>126</Words>
  <Application>Microsoft Office PowerPoint</Application>
  <PresentationFormat>Лист A4 (210x297 мм)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159</cp:revision>
  <dcterms:created xsi:type="dcterms:W3CDTF">2021-05-27T05:23:05Z</dcterms:created>
  <dcterms:modified xsi:type="dcterms:W3CDTF">2022-01-18T13:41:54Z</dcterms:modified>
</cp:coreProperties>
</file>