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91425" y="1160586"/>
            <a:ext cx="3600000" cy="16747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/>
              <a:t>Яка ставка </a:t>
            </a:r>
            <a:r>
              <a:rPr lang="ru-RU" sz="1400" b="1" dirty="0" err="1"/>
              <a:t>збору</a:t>
            </a:r>
            <a:r>
              <a:rPr lang="ru-RU" sz="1400" b="1" dirty="0"/>
              <a:t> з одноразового (</a:t>
            </a:r>
            <a:r>
              <a:rPr lang="ru-RU" sz="1400" b="1" dirty="0" err="1"/>
              <a:t>спеціального</a:t>
            </a:r>
            <a:r>
              <a:rPr lang="ru-RU" sz="1400" b="1" dirty="0"/>
              <a:t>) </a:t>
            </a:r>
            <a:r>
              <a:rPr lang="ru-RU" sz="1400" b="1" dirty="0" err="1"/>
              <a:t>добровільного</a:t>
            </a:r>
            <a:r>
              <a:rPr lang="ru-RU" sz="1400" b="1" dirty="0"/>
              <a:t> </a:t>
            </a:r>
            <a:r>
              <a:rPr lang="ru-RU" sz="1400" b="1" dirty="0" err="1"/>
              <a:t>декларування</a:t>
            </a:r>
            <a:r>
              <a:rPr lang="ru-RU" sz="1400" b="1" dirty="0"/>
              <a:t> </a:t>
            </a:r>
            <a:r>
              <a:rPr lang="ru-RU" sz="1400" b="1" dirty="0" err="1"/>
              <a:t>застосовується</a:t>
            </a:r>
            <a:r>
              <a:rPr lang="ru-RU" sz="1400" b="1" dirty="0"/>
              <a:t> у </a:t>
            </a:r>
            <a:r>
              <a:rPr lang="ru-RU" sz="1400" b="1" dirty="0" err="1"/>
              <a:t>разі</a:t>
            </a:r>
            <a:r>
              <a:rPr lang="ru-RU" sz="1400" b="1" dirty="0"/>
              <a:t> </a:t>
            </a:r>
            <a:r>
              <a:rPr lang="ru-RU" sz="1400" b="1" dirty="0" err="1"/>
              <a:t>його</a:t>
            </a:r>
            <a:r>
              <a:rPr lang="ru-RU" sz="1400" b="1" dirty="0"/>
              <a:t> </a:t>
            </a:r>
            <a:r>
              <a:rPr lang="ru-RU" sz="1400" b="1" dirty="0" err="1"/>
              <a:t>сплати</a:t>
            </a:r>
            <a:r>
              <a:rPr lang="ru-RU" sz="1400" b="1" dirty="0"/>
              <a:t> </a:t>
            </a:r>
            <a:r>
              <a:rPr lang="ru-RU" sz="1400" b="1" dirty="0" err="1"/>
              <a:t>трьома</a:t>
            </a:r>
            <a:r>
              <a:rPr lang="ru-RU" sz="1400" b="1" dirty="0"/>
              <a:t> </a:t>
            </a:r>
            <a:r>
              <a:rPr lang="ru-RU" sz="1400" b="1" dirty="0" err="1"/>
              <a:t>рівними</a:t>
            </a:r>
            <a:r>
              <a:rPr lang="ru-RU" sz="1400" b="1" dirty="0"/>
              <a:t> </a:t>
            </a:r>
            <a:r>
              <a:rPr lang="ru-RU" sz="1400" b="1" dirty="0" err="1"/>
              <a:t>частинами</a:t>
            </a:r>
            <a:r>
              <a:rPr lang="ru-RU" sz="1400" b="1" dirty="0"/>
              <a:t>?</a:t>
            </a:r>
          </a:p>
          <a:p>
            <a:pPr algn="ctr">
              <a:lnSpc>
                <a:spcPct val="150000"/>
              </a:lnSpc>
            </a:pPr>
            <a:endParaRPr lang="ru-RU" sz="1400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Січень 2022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80009" y="76199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07053" y="104775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/>
                <a:t>тРАВ</a:t>
              </a:r>
              <a:endParaRPr lang="uk-UA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7174" y="104772"/>
            <a:ext cx="4572000" cy="684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atin typeface="e-Ukraine Light" pitchFamily="50" charset="-52"/>
              </a:rPr>
              <a:t>	Головне </a:t>
            </a:r>
            <a:r>
              <a:rPr lang="ru-RU" sz="1300" dirty="0" err="1">
                <a:latin typeface="e-Ukraine Light" pitchFamily="50" charset="-52"/>
              </a:rPr>
              <a:t>управління</a:t>
            </a:r>
            <a:r>
              <a:rPr lang="ru-RU" sz="1300" dirty="0">
                <a:latin typeface="e-Ukraine Light" pitchFamily="50" charset="-52"/>
              </a:rPr>
              <a:t> ДПС у м. </a:t>
            </a:r>
            <a:r>
              <a:rPr lang="ru-RU" sz="1300" dirty="0" err="1">
                <a:latin typeface="e-Ukraine Light" pitchFamily="50" charset="-52"/>
              </a:rPr>
              <a:t>Києві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повідомляє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що</a:t>
            </a:r>
            <a:r>
              <a:rPr lang="ru-RU" sz="1300" dirty="0">
                <a:latin typeface="e-Ukraine Light" pitchFamily="50" charset="-52"/>
              </a:rPr>
              <a:t> у </a:t>
            </a:r>
            <a:r>
              <a:rPr lang="ru-RU" sz="1300" dirty="0" err="1">
                <a:latin typeface="e-Ukraine Light" pitchFamily="50" charset="-52"/>
              </a:rPr>
              <a:t>разі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якщо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фізична</a:t>
            </a:r>
            <a:r>
              <a:rPr lang="ru-RU" sz="1300" dirty="0">
                <a:latin typeface="e-Ukraine Light" pitchFamily="50" charset="-52"/>
              </a:rPr>
              <a:t> особа  у   межах  одноразового (</a:t>
            </a:r>
            <a:r>
              <a:rPr lang="ru-RU" sz="1300" dirty="0" err="1">
                <a:latin typeface="e-Ukraine Light" pitchFamily="50" charset="-52"/>
              </a:rPr>
              <a:t>спеціального</a:t>
            </a:r>
            <a:r>
              <a:rPr lang="ru-RU" sz="1300" dirty="0">
                <a:latin typeface="e-Ukraine Light" pitchFamily="50" charset="-52"/>
              </a:rPr>
              <a:t>)  </a:t>
            </a:r>
            <a:r>
              <a:rPr lang="ru-RU" sz="1300" dirty="0" err="1">
                <a:latin typeface="e-Ukraine Light" pitchFamily="50" charset="-52"/>
              </a:rPr>
              <a:t>добровільного</a:t>
            </a:r>
            <a:r>
              <a:rPr lang="ru-RU" sz="1300" dirty="0">
                <a:latin typeface="e-Ukraine Light" pitchFamily="50" charset="-52"/>
              </a:rPr>
              <a:t>  </a:t>
            </a:r>
            <a:r>
              <a:rPr lang="ru-RU" sz="1300" dirty="0" err="1">
                <a:latin typeface="e-Ukraine Light" pitchFamily="50" charset="-52"/>
              </a:rPr>
              <a:t>декларування</a:t>
            </a:r>
            <a:r>
              <a:rPr lang="ru-RU" sz="1300" dirty="0">
                <a:latin typeface="e-Ukraine Light" pitchFamily="50" charset="-52"/>
              </a:rPr>
              <a:t>  </a:t>
            </a:r>
            <a:r>
              <a:rPr lang="ru-RU" sz="1300" dirty="0" err="1">
                <a:latin typeface="e-Ukraine Light" pitchFamily="50" charset="-52"/>
              </a:rPr>
              <a:t>обирає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сплату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збору</a:t>
            </a:r>
            <a:r>
              <a:rPr lang="ru-RU" sz="1300" dirty="0">
                <a:latin typeface="e-Ukraine Light" pitchFamily="50" charset="-52"/>
              </a:rPr>
              <a:t> з одноразового (</a:t>
            </a:r>
            <a:r>
              <a:rPr lang="ru-RU" sz="1300" dirty="0" err="1">
                <a:latin typeface="e-Ukraine Light" pitchFamily="50" charset="-52"/>
              </a:rPr>
              <a:t>спеціального</a:t>
            </a:r>
            <a:r>
              <a:rPr lang="ru-RU" sz="1300" dirty="0">
                <a:latin typeface="e-Ukraine Light" pitchFamily="50" charset="-52"/>
              </a:rPr>
              <a:t>) </a:t>
            </a:r>
            <a:r>
              <a:rPr lang="ru-RU" sz="1300" dirty="0" err="1">
                <a:latin typeface="e-Ukraine Light" pitchFamily="50" charset="-52"/>
              </a:rPr>
              <a:t>добровільного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декларування</a:t>
            </a:r>
            <a:r>
              <a:rPr lang="ru-RU" sz="1300" dirty="0">
                <a:latin typeface="e-Ukraine Light" pitchFamily="50" charset="-52"/>
              </a:rPr>
              <a:t> (</a:t>
            </a:r>
            <a:r>
              <a:rPr lang="ru-RU" sz="1300" dirty="0" err="1">
                <a:latin typeface="e-Ukraine Light" pitchFamily="50" charset="-52"/>
              </a:rPr>
              <a:t>далі</a:t>
            </a:r>
            <a:r>
              <a:rPr lang="ru-RU" sz="1300" dirty="0">
                <a:latin typeface="e-Ukraine Light" pitchFamily="50" charset="-52"/>
              </a:rPr>
              <a:t> – </a:t>
            </a:r>
            <a:r>
              <a:rPr lang="ru-RU" sz="1300" dirty="0" err="1">
                <a:latin typeface="e-Ukraine Light" pitchFamily="50" charset="-52"/>
              </a:rPr>
              <a:t>Збір</a:t>
            </a:r>
            <a:r>
              <a:rPr lang="ru-RU" sz="1300" dirty="0">
                <a:latin typeface="e-Ukraine Light" pitchFamily="50" charset="-52"/>
              </a:rPr>
              <a:t>) </a:t>
            </a:r>
            <a:r>
              <a:rPr lang="ru-RU" sz="1300" dirty="0" err="1">
                <a:latin typeface="e-Ukraine Light" pitchFamily="50" charset="-52"/>
              </a:rPr>
              <a:t>трьома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рівними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частинами</a:t>
            </a:r>
            <a:r>
              <a:rPr lang="ru-RU" sz="1300" dirty="0">
                <a:latin typeface="e-Ukraine Light" pitchFamily="50" charset="-52"/>
              </a:rPr>
              <a:t>, то </a:t>
            </a:r>
            <a:r>
              <a:rPr lang="ru-RU" sz="1300" dirty="0" err="1">
                <a:latin typeface="e-Ukraine Light" pitchFamily="50" charset="-52"/>
              </a:rPr>
              <a:t>така</a:t>
            </a:r>
            <a:r>
              <a:rPr lang="ru-RU" sz="1300" dirty="0">
                <a:latin typeface="e-Ukraine Light" pitchFamily="50" charset="-52"/>
              </a:rPr>
              <a:t> особа </a:t>
            </a:r>
            <a:r>
              <a:rPr lang="ru-RU" sz="1300" dirty="0" err="1">
                <a:latin typeface="e-Ukraine Light" pitchFamily="50" charset="-52"/>
              </a:rPr>
              <a:t>застосовує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альтернативну</a:t>
            </a:r>
            <a:r>
              <a:rPr lang="ru-RU" sz="1300" dirty="0">
                <a:latin typeface="e-Ukraine Light" pitchFamily="50" charset="-52"/>
              </a:rPr>
              <a:t> ставку </a:t>
            </a:r>
            <a:r>
              <a:rPr lang="ru-RU" sz="1300" dirty="0" err="1">
                <a:latin typeface="e-Ukraine Light" pitchFamily="50" charset="-52"/>
              </a:rPr>
              <a:t>збору</a:t>
            </a:r>
            <a:r>
              <a:rPr lang="ru-RU" sz="1300" dirty="0">
                <a:latin typeface="e-Ukraine Light" pitchFamily="50" charset="-52"/>
              </a:rPr>
              <a:t> в </a:t>
            </a:r>
            <a:r>
              <a:rPr lang="ru-RU" sz="1300" dirty="0" err="1">
                <a:latin typeface="e-Ukraine Light" pitchFamily="50" charset="-52"/>
              </a:rPr>
              <a:t>залежності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від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задекларованих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об’єктів</a:t>
            </a:r>
            <a:r>
              <a:rPr lang="ru-RU" sz="1300" dirty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Так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відповідно</a:t>
            </a:r>
            <a:r>
              <a:rPr lang="ru-RU" sz="1300" dirty="0">
                <a:latin typeface="e-Ukraine Light" pitchFamily="50" charset="-52"/>
              </a:rPr>
              <a:t> до п. 8 </a:t>
            </a:r>
            <a:r>
              <a:rPr lang="ru-RU" sz="1300" dirty="0" err="1">
                <a:latin typeface="e-Ukraine Light" pitchFamily="50" charset="-52"/>
              </a:rPr>
              <a:t>підрозд</a:t>
            </a:r>
            <a:r>
              <a:rPr lang="ru-RU" sz="1300" dirty="0">
                <a:latin typeface="e-Ukraine Light" pitchFamily="50" charset="-52"/>
              </a:rPr>
              <a:t>. 9 прим. 4 </a:t>
            </a:r>
            <a:r>
              <a:rPr lang="ru-RU" sz="1300" dirty="0" err="1">
                <a:latin typeface="e-Ukraine Light" pitchFamily="50" charset="-52"/>
              </a:rPr>
              <a:t>розд</a:t>
            </a:r>
            <a:r>
              <a:rPr lang="ru-RU" sz="1300" dirty="0">
                <a:latin typeface="e-Ukraine Light" pitchFamily="50" charset="-52"/>
              </a:rPr>
              <a:t>. ХХ  </a:t>
            </a:r>
            <a:r>
              <a:rPr lang="ru-RU" sz="1300" dirty="0" err="1">
                <a:latin typeface="e-Ukraine Light" pitchFamily="50" charset="-52"/>
              </a:rPr>
              <a:t>Податкового</a:t>
            </a:r>
            <a:r>
              <a:rPr lang="ru-RU" sz="1300" dirty="0">
                <a:latin typeface="e-Ukraine Light" pitchFamily="50" charset="-52"/>
              </a:rPr>
              <a:t> кодексу </a:t>
            </a:r>
            <a:r>
              <a:rPr lang="ru-RU" sz="1300" dirty="0" err="1">
                <a:latin typeface="e-Ukraine Light" pitchFamily="50" charset="-52"/>
              </a:rPr>
              <a:t>України</a:t>
            </a:r>
            <a:r>
              <a:rPr lang="ru-RU" sz="1300" dirty="0">
                <a:latin typeface="e-Ukraine Light" pitchFamily="50" charset="-52"/>
              </a:rPr>
              <a:t> (</a:t>
            </a:r>
            <a:r>
              <a:rPr lang="ru-RU" sz="1300" dirty="0" err="1">
                <a:latin typeface="e-Ukraine Light" pitchFamily="50" charset="-52"/>
              </a:rPr>
              <a:t>далі</a:t>
            </a:r>
            <a:r>
              <a:rPr lang="ru-RU" sz="1300" dirty="0">
                <a:latin typeface="e-Ukraine Light" pitchFamily="50" charset="-52"/>
              </a:rPr>
              <a:t> – ПКУ) сума </a:t>
            </a:r>
            <a:r>
              <a:rPr lang="ru-RU" sz="1300" dirty="0" err="1">
                <a:latin typeface="e-Ukraine Light" pitchFamily="50" charset="-52"/>
              </a:rPr>
              <a:t>Збору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щодо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задекларованих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об’єктів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визначається</a:t>
            </a:r>
            <a:r>
              <a:rPr lang="ru-RU" sz="1300" dirty="0">
                <a:latin typeface="e-Ukraine Light" pitchFamily="50" charset="-52"/>
              </a:rPr>
              <a:t> шляхом </a:t>
            </a:r>
            <a:r>
              <a:rPr lang="ru-RU" sz="1300" dirty="0" err="1">
                <a:latin typeface="e-Ukraine Light" pitchFamily="50" charset="-52"/>
              </a:rPr>
              <a:t>застосування</a:t>
            </a:r>
            <a:r>
              <a:rPr lang="ru-RU" sz="1300" dirty="0">
                <a:latin typeface="e-Ukraine Light" pitchFamily="50" charset="-52"/>
              </a:rPr>
              <a:t> до </a:t>
            </a:r>
            <a:r>
              <a:rPr lang="ru-RU" sz="1300" dirty="0" err="1">
                <a:latin typeface="e-Ukraine Light" pitchFamily="50" charset="-52"/>
              </a:rPr>
              <a:t>бази</a:t>
            </a:r>
            <a:r>
              <a:rPr lang="ru-RU" sz="1300" dirty="0">
                <a:latin typeface="e-Ukraine Light" pitchFamily="50" charset="-52"/>
              </a:rPr>
              <a:t> для </a:t>
            </a:r>
            <a:r>
              <a:rPr lang="ru-RU" sz="1300" dirty="0" err="1">
                <a:latin typeface="e-Ukraine Light" pitchFamily="50" charset="-52"/>
              </a:rPr>
              <a:t>нарахування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збору</a:t>
            </a:r>
            <a:r>
              <a:rPr lang="ru-RU" sz="1300" dirty="0">
                <a:latin typeface="e-Ukraine Light" pitchFamily="50" charset="-52"/>
              </a:rPr>
              <a:t> з одноразового (</a:t>
            </a:r>
            <a:r>
              <a:rPr lang="ru-RU" sz="1300" dirty="0" err="1">
                <a:latin typeface="e-Ukraine Light" pitchFamily="50" charset="-52"/>
              </a:rPr>
              <a:t>спеціального</a:t>
            </a:r>
            <a:r>
              <a:rPr lang="ru-RU" sz="1300" dirty="0">
                <a:latin typeface="e-Ukraine Light" pitchFamily="50" charset="-52"/>
              </a:rPr>
              <a:t>) </a:t>
            </a:r>
            <a:r>
              <a:rPr lang="ru-RU" sz="1300" dirty="0" err="1">
                <a:latin typeface="e-Ukraine Light" pitchFamily="50" charset="-52"/>
              </a:rPr>
              <a:t>добровільного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декларування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визначеної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згідно</a:t>
            </a:r>
            <a:r>
              <a:rPr lang="ru-RU" sz="1300" dirty="0">
                <a:latin typeface="e-Ukraine Light" pitchFamily="50" charset="-52"/>
              </a:rPr>
              <a:t> з п. 7 </a:t>
            </a:r>
            <a:r>
              <a:rPr lang="ru-RU" sz="1300" dirty="0" err="1">
                <a:latin typeface="e-Ukraine Light" pitchFamily="50" charset="-52"/>
              </a:rPr>
              <a:t>підрозд</a:t>
            </a:r>
            <a:r>
              <a:rPr lang="ru-RU" sz="1300" dirty="0">
                <a:latin typeface="e-Ukraine Light" pitchFamily="50" charset="-52"/>
              </a:rPr>
              <a:t>. 9 прим. 4 </a:t>
            </a:r>
            <a:r>
              <a:rPr lang="ru-RU" sz="1300" dirty="0" err="1">
                <a:latin typeface="e-Ukraine Light" pitchFamily="50" charset="-52"/>
              </a:rPr>
              <a:t>розд</a:t>
            </a:r>
            <a:r>
              <a:rPr lang="ru-RU" sz="1300" dirty="0">
                <a:latin typeface="e-Ukraine Light" pitchFamily="50" charset="-52"/>
              </a:rPr>
              <a:t>. ХХ ПКУ, таких ставок: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300" dirty="0">
                <a:latin typeface="e-Ukraine Light" pitchFamily="50" charset="-52"/>
              </a:rPr>
              <a:t>5 </a:t>
            </a:r>
            <a:r>
              <a:rPr lang="ru-RU" sz="1300" dirty="0" err="1">
                <a:latin typeface="e-Ukraine Light" pitchFamily="50" charset="-52"/>
              </a:rPr>
              <a:t>відс</a:t>
            </a:r>
            <a:r>
              <a:rPr lang="ru-RU" sz="1300" dirty="0">
                <a:latin typeface="e-Ukraine Light" pitchFamily="50" charset="-52"/>
              </a:rPr>
              <a:t>., як альтернативу </a:t>
            </a:r>
            <a:r>
              <a:rPr lang="ru-RU" sz="1300" dirty="0" err="1">
                <a:latin typeface="e-Ukraine Light" pitchFamily="50" charset="-52"/>
              </a:rPr>
              <a:t>платник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податків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може</a:t>
            </a:r>
            <a:r>
              <a:rPr lang="ru-RU" sz="1300" dirty="0">
                <a:latin typeface="e-Ukraine Light" pitchFamily="50" charset="-52"/>
              </a:rPr>
              <a:t> обрати ставку 6 </a:t>
            </a:r>
            <a:r>
              <a:rPr lang="ru-RU" sz="1300" dirty="0" err="1">
                <a:latin typeface="e-Ukraine Light" pitchFamily="50" charset="-52"/>
              </a:rPr>
              <a:t>відс</a:t>
            </a:r>
            <a:r>
              <a:rPr lang="ru-RU" sz="1300" dirty="0">
                <a:latin typeface="e-Ukraine Light" pitchFamily="50" charset="-52"/>
              </a:rPr>
              <a:t>. </a:t>
            </a:r>
            <a:r>
              <a:rPr lang="ru-RU" sz="1300" dirty="0" err="1">
                <a:latin typeface="e-Ukraine Light" pitchFamily="50" charset="-52"/>
              </a:rPr>
              <a:t>із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сплатою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податкового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зобов’язання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трьома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рівними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частинами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щорічно</a:t>
            </a:r>
            <a:r>
              <a:rPr lang="ru-RU" sz="1300" dirty="0">
                <a:latin typeface="e-Ukraine Light" pitchFamily="50" charset="-52"/>
              </a:rPr>
              <a:t> (</a:t>
            </a:r>
            <a:r>
              <a:rPr lang="ru-RU" sz="1300" dirty="0" err="1">
                <a:latin typeface="e-Ukraine Light" pitchFamily="50" charset="-52"/>
              </a:rPr>
              <a:t>пп</a:t>
            </a:r>
            <a:r>
              <a:rPr lang="ru-RU" sz="1300" dirty="0">
                <a:latin typeface="e-Ukraine Light" pitchFamily="50" charset="-52"/>
              </a:rPr>
              <a:t>. 8.1 п. 8 </a:t>
            </a:r>
            <a:r>
              <a:rPr lang="ru-RU" sz="1300" dirty="0" err="1">
                <a:latin typeface="e-Ukraine Light" pitchFamily="50" charset="-52"/>
              </a:rPr>
              <a:t>підрозд</a:t>
            </a:r>
            <a:r>
              <a:rPr lang="ru-RU" sz="1300" dirty="0">
                <a:latin typeface="e-Ukraine Light" pitchFamily="50" charset="-52"/>
              </a:rPr>
              <a:t>. 9 прим. 4 </a:t>
            </a:r>
            <a:r>
              <a:rPr lang="ru-RU" sz="1300" dirty="0" err="1">
                <a:latin typeface="e-Ukraine Light" pitchFamily="50" charset="-52"/>
              </a:rPr>
              <a:t>розд</a:t>
            </a:r>
            <a:r>
              <a:rPr lang="ru-RU" sz="1300" dirty="0">
                <a:latin typeface="e-Ukraine Light" pitchFamily="50" charset="-52"/>
              </a:rPr>
              <a:t>. ХХ ПКУ);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300" dirty="0">
                <a:latin typeface="e-Ukraine Light" pitchFamily="50" charset="-52"/>
              </a:rPr>
              <a:t>9  </a:t>
            </a:r>
            <a:r>
              <a:rPr lang="ru-RU" sz="1300" dirty="0" err="1">
                <a:latin typeface="e-Ukraine Light" pitchFamily="50" charset="-52"/>
              </a:rPr>
              <a:t>відс</a:t>
            </a:r>
            <a:r>
              <a:rPr lang="ru-RU" sz="1300" dirty="0">
                <a:latin typeface="e-Ukraine Light" pitchFamily="50" charset="-52"/>
              </a:rPr>
              <a:t>., як альтернативу </a:t>
            </a:r>
            <a:r>
              <a:rPr lang="ru-RU" sz="1300" dirty="0" err="1">
                <a:latin typeface="e-Ukraine Light" pitchFamily="50" charset="-52"/>
              </a:rPr>
              <a:t>платник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податків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може</a:t>
            </a:r>
            <a:r>
              <a:rPr lang="ru-RU" sz="1300" dirty="0">
                <a:latin typeface="e-Ukraine Light" pitchFamily="50" charset="-52"/>
              </a:rPr>
              <a:t> обрати ставку 11,5 </a:t>
            </a:r>
            <a:r>
              <a:rPr lang="ru-RU" sz="1300" dirty="0" err="1">
                <a:latin typeface="e-Ukraine Light" pitchFamily="50" charset="-52"/>
              </a:rPr>
              <a:t>відс</a:t>
            </a:r>
            <a:r>
              <a:rPr lang="ru-RU" sz="1300" dirty="0">
                <a:latin typeface="e-Ukraine Light" pitchFamily="50" charset="-52"/>
              </a:rPr>
              <a:t>. </a:t>
            </a:r>
            <a:r>
              <a:rPr lang="ru-RU" sz="1300" dirty="0" err="1">
                <a:latin typeface="e-Ukraine Light" pitchFamily="50" charset="-52"/>
              </a:rPr>
              <a:t>із</a:t>
            </a:r>
            <a:r>
              <a:rPr lang="ru-RU" sz="1300" dirty="0">
                <a:latin typeface="e-Ukraine Light" pitchFamily="50" charset="-52"/>
              </a:rPr>
              <a:t>  </a:t>
            </a:r>
            <a:r>
              <a:rPr lang="ru-RU" sz="1300" dirty="0" err="1">
                <a:latin typeface="e-Ukraine Light" pitchFamily="50" charset="-52"/>
              </a:rPr>
              <a:t>сплатою</a:t>
            </a:r>
            <a:r>
              <a:rPr lang="ru-RU" sz="1300" dirty="0">
                <a:latin typeface="e-Ukraine Light" pitchFamily="50" charset="-52"/>
              </a:rPr>
              <a:t>   </a:t>
            </a:r>
            <a:r>
              <a:rPr lang="ru-RU" sz="1300" dirty="0" err="1">
                <a:latin typeface="e-Ukraine Light" pitchFamily="50" charset="-52"/>
              </a:rPr>
              <a:t>податкового</a:t>
            </a:r>
            <a:r>
              <a:rPr lang="ru-RU" sz="1300" dirty="0">
                <a:latin typeface="e-Ukraine Light" pitchFamily="50" charset="-52"/>
              </a:rPr>
              <a:t>   </a:t>
            </a:r>
            <a:r>
              <a:rPr lang="ru-RU" sz="1300" dirty="0" err="1">
                <a:latin typeface="e-Ukraine Light" pitchFamily="50" charset="-52"/>
              </a:rPr>
              <a:t>зобов’язання</a:t>
            </a:r>
            <a:r>
              <a:rPr lang="ru-RU" sz="1300" dirty="0">
                <a:latin typeface="e-Ukraine Light" pitchFamily="50" charset="-52"/>
              </a:rPr>
              <a:t>  </a:t>
            </a:r>
            <a:r>
              <a:rPr lang="ru-RU" sz="1300" dirty="0" err="1">
                <a:latin typeface="e-Ukraine Light" pitchFamily="50" charset="-52"/>
              </a:rPr>
              <a:t>трьома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рівними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частинами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щорічно</a:t>
            </a:r>
            <a:r>
              <a:rPr lang="ru-RU" sz="1300" dirty="0">
                <a:latin typeface="e-Ukraine Light" pitchFamily="50" charset="-52"/>
              </a:rPr>
              <a:t> (</a:t>
            </a:r>
            <a:r>
              <a:rPr lang="ru-RU" sz="1300" dirty="0" err="1">
                <a:latin typeface="e-Ukraine Light" pitchFamily="50" charset="-52"/>
              </a:rPr>
              <a:t>пп</a:t>
            </a:r>
            <a:r>
              <a:rPr lang="ru-RU" sz="1300" dirty="0">
                <a:latin typeface="e-Ukraine Light" pitchFamily="50" charset="-52"/>
              </a:rPr>
              <a:t>. 8.2 п. 8 </a:t>
            </a:r>
            <a:r>
              <a:rPr lang="ru-RU" sz="1300" dirty="0" err="1">
                <a:latin typeface="e-Ukraine Light" pitchFamily="50" charset="-52"/>
              </a:rPr>
              <a:t>підрозд</a:t>
            </a:r>
            <a:r>
              <a:rPr lang="ru-RU" sz="1300" dirty="0">
                <a:latin typeface="e-Ukraine Light" pitchFamily="50" charset="-52"/>
              </a:rPr>
              <a:t>. 9 прим. 4 </a:t>
            </a:r>
            <a:r>
              <a:rPr lang="ru-RU" sz="1300" dirty="0" err="1">
                <a:latin typeface="e-Ukraine Light" pitchFamily="50" charset="-52"/>
              </a:rPr>
              <a:t>розд</a:t>
            </a:r>
            <a:r>
              <a:rPr lang="ru-RU" sz="1300" dirty="0">
                <a:latin typeface="e-Ukraine Light" pitchFamily="50" charset="-52"/>
              </a:rPr>
              <a:t>. ХХ ПКУ);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300" dirty="0">
                <a:latin typeface="e-Ukraine Light" pitchFamily="50" charset="-52"/>
              </a:rPr>
              <a:t>2,5 </a:t>
            </a:r>
            <a:r>
              <a:rPr lang="ru-RU" sz="1300" dirty="0" err="1">
                <a:latin typeface="e-Ukraine Light" pitchFamily="50" charset="-52"/>
              </a:rPr>
              <a:t>відс</a:t>
            </a:r>
            <a:r>
              <a:rPr lang="ru-RU" sz="1300" dirty="0">
                <a:latin typeface="e-Ukraine Light" pitchFamily="50" charset="-52"/>
              </a:rPr>
              <a:t>., як альтернативу </a:t>
            </a:r>
            <a:r>
              <a:rPr lang="ru-RU" sz="1300" dirty="0" err="1">
                <a:latin typeface="e-Ukraine Light" pitchFamily="50" charset="-52"/>
              </a:rPr>
              <a:t>платник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податків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може</a:t>
            </a:r>
            <a:r>
              <a:rPr lang="ru-RU" sz="1300" dirty="0">
                <a:latin typeface="e-Ukraine Light" pitchFamily="50" charset="-52"/>
              </a:rPr>
              <a:t> обрати ставку 3 </a:t>
            </a:r>
            <a:r>
              <a:rPr lang="ru-RU" sz="1300" dirty="0" err="1">
                <a:latin typeface="e-Ukraine Light" pitchFamily="50" charset="-52"/>
              </a:rPr>
              <a:t>відс</a:t>
            </a:r>
            <a:r>
              <a:rPr lang="ru-RU" sz="1300" dirty="0">
                <a:latin typeface="e-Ukraine Light" pitchFamily="50" charset="-52"/>
              </a:rPr>
              <a:t>. </a:t>
            </a:r>
            <a:r>
              <a:rPr lang="ru-RU" sz="1300" dirty="0" err="1">
                <a:latin typeface="e-Ukraine Light" pitchFamily="50" charset="-52"/>
              </a:rPr>
              <a:t>із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сплатою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податкового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зобов’язання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трьома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рівними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частинами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щорічно</a:t>
            </a:r>
            <a:r>
              <a:rPr lang="ru-RU" sz="1300" dirty="0">
                <a:latin typeface="e-Ukraine Light" pitchFamily="50" charset="-52"/>
              </a:rPr>
              <a:t> (</a:t>
            </a:r>
            <a:r>
              <a:rPr lang="ru-RU" sz="1300" dirty="0" err="1">
                <a:latin typeface="e-Ukraine Light" pitchFamily="50" charset="-52"/>
              </a:rPr>
              <a:t>пп</a:t>
            </a:r>
            <a:r>
              <a:rPr lang="ru-RU" sz="1300" dirty="0">
                <a:latin typeface="e-Ukraine Light" pitchFamily="50" charset="-52"/>
              </a:rPr>
              <a:t>. 8.3 п. 8 </a:t>
            </a:r>
            <a:r>
              <a:rPr lang="ru-RU" sz="1300" dirty="0" err="1">
                <a:latin typeface="e-Ukraine Light" pitchFamily="50" charset="-52"/>
              </a:rPr>
              <a:t>підрозд</a:t>
            </a:r>
            <a:r>
              <a:rPr lang="ru-RU" sz="1300" dirty="0">
                <a:latin typeface="e-Ukraine Light" pitchFamily="50" charset="-52"/>
              </a:rPr>
              <a:t>. 9 прим. 4 </a:t>
            </a:r>
            <a:r>
              <a:rPr lang="ru-RU" sz="1300" dirty="0" err="1">
                <a:latin typeface="e-Ukraine Light" pitchFamily="50" charset="-52"/>
              </a:rPr>
              <a:t>розд</a:t>
            </a:r>
            <a:r>
              <a:rPr lang="ru-RU" sz="1300" dirty="0">
                <a:latin typeface="e-Ukraine Light" pitchFamily="50" charset="-52"/>
              </a:rPr>
              <a:t>. ХХ ПКУ). </a:t>
            </a:r>
          </a:p>
          <a:p>
            <a:pPr algn="just"/>
            <a:r>
              <a:rPr lang="uk-UA" sz="1000" dirty="0" smtClean="0">
                <a:latin typeface="e-Ukraine Light" pitchFamily="50" charset="-52"/>
              </a:rPr>
              <a:t>	</a:t>
            </a:r>
            <a:endParaRPr lang="uk-UA" sz="1000" dirty="0">
              <a:latin typeface="e-Ukraine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24448" y="133350"/>
            <a:ext cx="457200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Крім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>
                <a:latin typeface="e-Ukraine Light" pitchFamily="50" charset="-52"/>
              </a:rPr>
              <a:t>того, </a:t>
            </a:r>
            <a:r>
              <a:rPr lang="ru-RU" sz="1300" dirty="0" err="1">
                <a:latin typeface="e-Ukraine Light" pitchFamily="50" charset="-52"/>
              </a:rPr>
              <a:t>відповідно</a:t>
            </a:r>
            <a:r>
              <a:rPr lang="ru-RU" sz="1300" dirty="0">
                <a:latin typeface="e-Ukraine Light" pitchFamily="50" charset="-52"/>
              </a:rPr>
              <a:t> п. 19 </a:t>
            </a:r>
            <a:r>
              <a:rPr lang="ru-RU" sz="1300" dirty="0" err="1">
                <a:latin typeface="e-Ukraine Light" pitchFamily="50" charset="-52"/>
              </a:rPr>
              <a:t>підрозд</a:t>
            </a:r>
            <a:r>
              <a:rPr lang="ru-RU" sz="1300" dirty="0">
                <a:latin typeface="e-Ukraine Light" pitchFamily="50" charset="-52"/>
              </a:rPr>
              <a:t>. 9 прим. 4 </a:t>
            </a:r>
            <a:r>
              <a:rPr lang="ru-RU" sz="1300" dirty="0" err="1">
                <a:latin typeface="e-Ukraine Light" pitchFamily="50" charset="-52"/>
              </a:rPr>
              <a:t>розд</a:t>
            </a:r>
            <a:r>
              <a:rPr lang="ru-RU" sz="1300" dirty="0">
                <a:latin typeface="e-Ukraine Light" pitchFamily="50" charset="-52"/>
              </a:rPr>
              <a:t>. ХХ ПКУ установлено, </a:t>
            </a:r>
            <a:r>
              <a:rPr lang="ru-RU" sz="1300" dirty="0" err="1">
                <a:latin typeface="e-Ukraine Light" pitchFamily="50" charset="-52"/>
              </a:rPr>
              <a:t>що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тимчасово</a:t>
            </a:r>
            <a:r>
              <a:rPr lang="ru-RU" sz="1300" dirty="0">
                <a:latin typeface="e-Ukraine Light" pitchFamily="50" charset="-52"/>
              </a:rPr>
              <a:t> з 01 </a:t>
            </a:r>
            <a:r>
              <a:rPr lang="ru-RU" sz="1300" dirty="0" err="1">
                <a:latin typeface="e-Ukraine Light" pitchFamily="50" charset="-52"/>
              </a:rPr>
              <a:t>вересня</a:t>
            </a:r>
            <a:r>
              <a:rPr lang="ru-RU" sz="1300" dirty="0">
                <a:latin typeface="e-Ukraine Light" pitchFamily="50" charset="-52"/>
              </a:rPr>
              <a:t> 2021 року по 01 </a:t>
            </a:r>
            <a:r>
              <a:rPr lang="ru-RU" sz="1300" dirty="0" err="1">
                <a:latin typeface="e-Ukraine Light" pitchFamily="50" charset="-52"/>
              </a:rPr>
              <a:t>березня</a:t>
            </a:r>
            <a:r>
              <a:rPr lang="ru-RU" sz="1300" dirty="0">
                <a:latin typeface="e-Ukraine Light" pitchFamily="50" charset="-52"/>
              </a:rPr>
              <a:t> 2022 року ставка </a:t>
            </a:r>
            <a:r>
              <a:rPr lang="ru-RU" sz="1300" dirty="0" err="1">
                <a:latin typeface="e-Ukraine Light" pitchFamily="50" charset="-52"/>
              </a:rPr>
              <a:t>Збору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визначена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пп</a:t>
            </a:r>
            <a:r>
              <a:rPr lang="ru-RU" sz="1300" dirty="0">
                <a:latin typeface="e-Ukraine Light" pitchFamily="50" charset="-52"/>
              </a:rPr>
              <a:t>. 8.2 п. 8 </a:t>
            </a:r>
            <a:r>
              <a:rPr lang="ru-RU" sz="1300" dirty="0" err="1">
                <a:latin typeface="e-Ukraine Light" pitchFamily="50" charset="-52"/>
              </a:rPr>
              <a:t>підрозд</a:t>
            </a:r>
            <a:r>
              <a:rPr lang="ru-RU" sz="1300" dirty="0">
                <a:latin typeface="e-Ukraine Light" pitchFamily="50" charset="-52"/>
              </a:rPr>
              <a:t>. 9 прим. 4 </a:t>
            </a:r>
            <a:r>
              <a:rPr lang="ru-RU" sz="1300" dirty="0" err="1">
                <a:latin typeface="e-Ukraine Light" pitchFamily="50" charset="-52"/>
              </a:rPr>
              <a:t>розд</a:t>
            </a:r>
            <a:r>
              <a:rPr lang="ru-RU" sz="1300" dirty="0">
                <a:latin typeface="e-Ukraine Light" pitchFamily="50" charset="-52"/>
              </a:rPr>
              <a:t>. ХХ ПКУ, </a:t>
            </a:r>
            <a:r>
              <a:rPr lang="ru-RU" sz="1300" dirty="0" err="1">
                <a:latin typeface="e-Ukraine Light" pitchFamily="50" charset="-52"/>
              </a:rPr>
              <a:t>застосовується</a:t>
            </a:r>
            <a:r>
              <a:rPr lang="ru-RU" sz="1300" dirty="0">
                <a:latin typeface="e-Ukraine Light" pitchFamily="50" charset="-52"/>
              </a:rPr>
              <a:t> у </a:t>
            </a:r>
            <a:r>
              <a:rPr lang="ru-RU" sz="1300" dirty="0" err="1">
                <a:latin typeface="e-Ukraine Light" pitchFamily="50" charset="-52"/>
              </a:rPr>
              <a:t>розмірі</a:t>
            </a:r>
            <a:r>
              <a:rPr lang="ru-RU" sz="1300" dirty="0">
                <a:latin typeface="e-Ukraine Light" pitchFamily="50" charset="-52"/>
              </a:rPr>
              <a:t> 7 </a:t>
            </a:r>
            <a:r>
              <a:rPr lang="ru-RU" sz="1300" dirty="0" err="1">
                <a:latin typeface="e-Ukraine Light" pitchFamily="50" charset="-52"/>
              </a:rPr>
              <a:t>відсотків</a:t>
            </a:r>
            <a:r>
              <a:rPr lang="ru-RU" sz="1300" dirty="0">
                <a:latin typeface="e-Ukraine Light" pitchFamily="50" charset="-52"/>
              </a:rPr>
              <a:t>. Як альтернативу </a:t>
            </a:r>
            <a:r>
              <a:rPr lang="ru-RU" sz="1300" dirty="0" err="1">
                <a:latin typeface="e-Ukraine Light" pitchFamily="50" charset="-52"/>
              </a:rPr>
              <a:t>платник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податків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може</a:t>
            </a:r>
            <a:r>
              <a:rPr lang="ru-RU" sz="1300" dirty="0">
                <a:latin typeface="e-Ukraine Light" pitchFamily="50" charset="-52"/>
              </a:rPr>
              <a:t> обрати ставку 9,5 </a:t>
            </a:r>
            <a:r>
              <a:rPr lang="ru-RU" sz="1300" dirty="0" err="1">
                <a:latin typeface="e-Ukraine Light" pitchFamily="50" charset="-52"/>
              </a:rPr>
              <a:t>відс</a:t>
            </a:r>
            <a:r>
              <a:rPr lang="ru-RU" sz="1300" dirty="0">
                <a:latin typeface="e-Ukraine Light" pitchFamily="50" charset="-52"/>
              </a:rPr>
              <a:t>. </a:t>
            </a:r>
            <a:r>
              <a:rPr lang="ru-RU" sz="1300" dirty="0" err="1">
                <a:latin typeface="e-Ukraine Light" pitchFamily="50" charset="-52"/>
              </a:rPr>
              <a:t>із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сплатою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податкового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зобов’язання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трьома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рівними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частинами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щорічно</a:t>
            </a:r>
            <a:r>
              <a:rPr lang="ru-RU" sz="1300" dirty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У </a:t>
            </a:r>
            <a:r>
              <a:rPr lang="ru-RU" sz="1300" dirty="0" err="1">
                <a:latin typeface="e-Ukraine Light" pitchFamily="50" charset="-52"/>
              </a:rPr>
              <a:t>разі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вибору</a:t>
            </a:r>
            <a:r>
              <a:rPr lang="ru-RU" sz="1300" dirty="0">
                <a:latin typeface="e-Ukraine Light" pitchFamily="50" charset="-52"/>
              </a:rPr>
              <a:t> декларантом у межах одноразового (</a:t>
            </a:r>
            <a:r>
              <a:rPr lang="ru-RU" sz="1300" dirty="0" err="1">
                <a:latin typeface="e-Ukraine Light" pitchFamily="50" charset="-52"/>
              </a:rPr>
              <a:t>спеціального</a:t>
            </a:r>
            <a:r>
              <a:rPr lang="ru-RU" sz="1300" dirty="0">
                <a:latin typeface="e-Ukraine Light" pitchFamily="50" charset="-52"/>
              </a:rPr>
              <a:t>) </a:t>
            </a:r>
            <a:r>
              <a:rPr lang="ru-RU" sz="1300" dirty="0" err="1">
                <a:latin typeface="e-Ukraine Light" pitchFamily="50" charset="-52"/>
              </a:rPr>
              <a:t>добровільного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декларування</a:t>
            </a:r>
            <a:r>
              <a:rPr lang="ru-RU" sz="1300" dirty="0">
                <a:latin typeface="e-Ukraine Light" pitchFamily="50" charset="-52"/>
              </a:rPr>
              <a:t> ставки </a:t>
            </a:r>
            <a:r>
              <a:rPr lang="ru-RU" sz="1300" dirty="0" err="1">
                <a:latin typeface="e-Ukraine Light" pitchFamily="50" charset="-52"/>
              </a:rPr>
              <a:t>Збору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що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передбачає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сплату</a:t>
            </a:r>
            <a:r>
              <a:rPr lang="ru-RU" sz="1300" dirty="0">
                <a:latin typeface="e-Ukraine Light" pitchFamily="50" charset="-52"/>
              </a:rPr>
              <a:t> такого платежу </a:t>
            </a:r>
            <a:r>
              <a:rPr lang="ru-RU" sz="1300" dirty="0" err="1">
                <a:latin typeface="e-Ukraine Light" pitchFamily="50" charset="-52"/>
              </a:rPr>
              <a:t>трьома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рівними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частинами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сплата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Збору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здійснюється</a:t>
            </a:r>
            <a:r>
              <a:rPr lang="ru-RU" sz="1300" dirty="0">
                <a:latin typeface="e-Ukraine Light" pitchFamily="50" charset="-52"/>
              </a:rPr>
              <a:t> декларантом: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 err="1">
                <a:latin typeface="e-Ukraine Light" pitchFamily="50" charset="-52"/>
              </a:rPr>
              <a:t>першого</a:t>
            </a:r>
            <a:r>
              <a:rPr lang="ru-RU" sz="1300" dirty="0">
                <a:latin typeface="e-Ukraine Light" pitchFamily="50" charset="-52"/>
              </a:rPr>
              <a:t> платежу – </a:t>
            </a:r>
            <a:r>
              <a:rPr lang="ru-RU" sz="1300" dirty="0" err="1">
                <a:latin typeface="e-Ukraine Light" pitchFamily="50" charset="-52"/>
              </a:rPr>
              <a:t>протягом</a:t>
            </a:r>
            <a:r>
              <a:rPr lang="ru-RU" sz="1300" dirty="0">
                <a:latin typeface="e-Ukraine Light" pitchFamily="50" charset="-52"/>
              </a:rPr>
              <a:t> 30 </a:t>
            </a:r>
            <a:r>
              <a:rPr lang="ru-RU" sz="1300" dirty="0" err="1">
                <a:latin typeface="e-Ukraine Light" pitchFamily="50" charset="-52"/>
              </a:rPr>
              <a:t>календарних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днів</a:t>
            </a:r>
            <a:r>
              <a:rPr lang="ru-RU" sz="1300" dirty="0">
                <a:latin typeface="e-Ukraine Light" pitchFamily="50" charset="-52"/>
              </a:rPr>
              <a:t> з </a:t>
            </a:r>
            <a:r>
              <a:rPr lang="ru-RU" sz="1300" dirty="0" err="1">
                <a:latin typeface="e-Ukraine Light" pitchFamily="50" charset="-52"/>
              </a:rPr>
              <a:t>дати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подання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одноразової</a:t>
            </a:r>
            <a:r>
              <a:rPr lang="ru-RU" sz="1300" dirty="0">
                <a:latin typeface="e-Ukraine Light" pitchFamily="50" charset="-52"/>
              </a:rPr>
              <a:t> (</a:t>
            </a:r>
            <a:r>
              <a:rPr lang="ru-RU" sz="1300" dirty="0" err="1">
                <a:latin typeface="e-Ukraine Light" pitchFamily="50" charset="-52"/>
              </a:rPr>
              <a:t>спеціальної</a:t>
            </a:r>
            <a:r>
              <a:rPr lang="ru-RU" sz="1300" dirty="0">
                <a:latin typeface="e-Ukraine Light" pitchFamily="50" charset="-52"/>
              </a:rPr>
              <a:t>) </a:t>
            </a:r>
            <a:r>
              <a:rPr lang="ru-RU" sz="1300" dirty="0" err="1">
                <a:latin typeface="e-Ukraine Light" pitchFamily="50" charset="-52"/>
              </a:rPr>
              <a:t>добровільної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декларації</a:t>
            </a:r>
            <a:r>
              <a:rPr lang="ru-RU" sz="1300" dirty="0">
                <a:latin typeface="e-Ukraine Light" pitchFamily="50" charset="-52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>
                <a:latin typeface="e-Ukraine Light" pitchFamily="50" charset="-52"/>
              </a:rPr>
              <a:t>другого платежу – до 01 листопада 2023 року; </a:t>
            </a:r>
          </a:p>
          <a:p>
            <a:pPr algn="just"/>
            <a:r>
              <a:rPr lang="ru-RU" sz="1300" dirty="0" err="1">
                <a:latin typeface="e-Ukraine Light" pitchFamily="50" charset="-52"/>
              </a:rPr>
              <a:t>третього</a:t>
            </a:r>
            <a:r>
              <a:rPr lang="ru-RU" sz="1300" dirty="0">
                <a:latin typeface="e-Ukraine Light" pitchFamily="50" charset="-52"/>
              </a:rPr>
              <a:t> платежу – до 01 листопада 2024 року (</a:t>
            </a:r>
            <a:r>
              <a:rPr lang="ru-RU" sz="1300" dirty="0" err="1">
                <a:latin typeface="e-Ukraine Light" pitchFamily="50" charset="-52"/>
              </a:rPr>
              <a:t>другий</a:t>
            </a:r>
            <a:r>
              <a:rPr lang="ru-RU" sz="1300" dirty="0">
                <a:latin typeface="e-Ukraine Light" pitchFamily="50" charset="-52"/>
              </a:rPr>
              <a:t> абзац п. 12 </a:t>
            </a:r>
            <a:r>
              <a:rPr lang="ru-RU" sz="1300" dirty="0" err="1">
                <a:latin typeface="e-Ukraine Light" pitchFamily="50" charset="-52"/>
              </a:rPr>
              <a:t>підрозд</a:t>
            </a:r>
            <a:r>
              <a:rPr lang="ru-RU" sz="1300" dirty="0">
                <a:latin typeface="e-Ukraine Light" pitchFamily="50" charset="-52"/>
              </a:rPr>
              <a:t>. 9 прим. 4 </a:t>
            </a:r>
            <a:r>
              <a:rPr lang="ru-RU" sz="1300" dirty="0" err="1">
                <a:latin typeface="e-Ukraine Light" pitchFamily="50" charset="-52"/>
              </a:rPr>
              <a:t>розд</a:t>
            </a:r>
            <a:r>
              <a:rPr lang="ru-RU" sz="1300" dirty="0">
                <a:latin typeface="e-Ukraine Light" pitchFamily="50" charset="-52"/>
              </a:rPr>
              <a:t>. ХХ). </a:t>
            </a:r>
          </a:p>
          <a:p>
            <a:pPr algn="just"/>
            <a:endParaRPr lang="ru-RU" sz="1200" b="1" dirty="0">
              <a:effectLst/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1123</TotalTime>
  <Words>122</Words>
  <Application>Microsoft Office PowerPoint</Application>
  <PresentationFormat>Лист A4 (210x297 мм)</PresentationFormat>
  <Paragraphs>27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151</cp:revision>
  <dcterms:created xsi:type="dcterms:W3CDTF">2021-05-27T05:23:05Z</dcterms:created>
  <dcterms:modified xsi:type="dcterms:W3CDTF">2022-01-17T08:05:12Z</dcterms:modified>
</cp:coreProperties>
</file>