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27.05.2022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27.05.2022</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82316" y="0"/>
            <a:ext cx="4881163" cy="6850381"/>
            <a:chOff x="82316" y="0"/>
            <a:chExt cx="4881163" cy="6850381"/>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169545" y="0"/>
              <a:ext cx="4793934" cy="6850381"/>
              <a:chOff x="169545" y="0"/>
              <a:chExt cx="4793934" cy="6850381"/>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169545" y="0"/>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7</a:t>
                </a:r>
                <a:endParaRPr lang="ru-RU" sz="1400" dirty="0">
                  <a:solidFill>
                    <a:srgbClr val="25A872"/>
                  </a:solidFill>
                  <a:latin typeface="e-Ukraine" panose="00000500000000000000" pitchFamily="50" charset="-52"/>
                </a:endParaRPr>
              </a:p>
            </p:txBody>
          </p:sp>
        </p:grpSp>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0617" y="436388"/>
              <a:ext cx="842883" cy="878062"/>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2143126"/>
              <a:ext cx="833358" cy="904874"/>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2992" y="4107580"/>
              <a:ext cx="880983" cy="89304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942350"/>
              <a:ext cx="479393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504950" y="470454"/>
              <a:ext cx="2114550"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канал ДПС «</a:t>
              </a:r>
              <a:r>
                <a:rPr kumimoji="0" lang="en-US"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smtClean="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2240025"/>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432357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667375" y="1286190"/>
            <a:ext cx="3829050" cy="14773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r>
              <a:rPr lang="uk-UA" b="1" dirty="0" smtClean="0">
                <a:latin typeface="e-Ukraine Light" pitchFamily="50" charset="-52"/>
              </a:rPr>
              <a:t>Основні новації, передбачені Законом України від 12.05.2022       № </a:t>
            </a:r>
            <a:r>
              <a:rPr lang="uk-UA" b="1" dirty="0" smtClean="0">
                <a:latin typeface="e-Ukraine Light" pitchFamily="50" charset="-52"/>
              </a:rPr>
              <a:t>2260</a:t>
            </a:r>
            <a:r>
              <a:rPr lang="ru-RU" sz="1600" b="1" dirty="0" smtClean="0">
                <a:latin typeface="e-Ukraine Light" pitchFamily="50" charset="-52"/>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800" b="1"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Грудень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115050" y="123825"/>
            <a:ext cx="3143250" cy="253916"/>
          </a:xfrm>
          <a:prstGeom prst="rect">
            <a:avLst/>
          </a:prstGeom>
        </p:spPr>
        <p:txBody>
          <a:bodyPr wrap="square">
            <a:spAutoFit/>
          </a:bodyPr>
          <a:lstStyle/>
          <a:p>
            <a:pPr lvl="0" algn="ctr" defTabSz="914400" fontAlgn="base">
              <a:spcBef>
                <a:spcPct val="0"/>
              </a:spcBef>
              <a:spcAft>
                <a:spcPct val="0"/>
              </a:spcAft>
            </a:pPr>
            <a:r>
              <a:rPr lang="uk-UA" sz="1050" dirty="0" smtClean="0">
                <a:latin typeface="e-Ukraine Light" pitchFamily="50" charset="-52"/>
                <a:cs typeface="Arial" pitchFamily="34" charset="0"/>
              </a:rPr>
              <a:t>Головне управління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142875" y="76200"/>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127011" y="133350"/>
            <a:ext cx="4793934" cy="672465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6</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2" name="Прямоугольник 11"/>
          <p:cNvSpPr/>
          <p:nvPr/>
        </p:nvSpPr>
        <p:spPr>
          <a:xfrm>
            <a:off x="266700" y="133350"/>
            <a:ext cx="4514850" cy="6724650"/>
          </a:xfrm>
          <a:prstGeom prst="rect">
            <a:avLst/>
          </a:prstGeom>
        </p:spPr>
        <p:txBody>
          <a:bodyPr wrap="square">
            <a:spAutoFit/>
          </a:bodyPr>
          <a:lstStyle/>
          <a:p>
            <a:pPr algn="just" fontAlgn="base"/>
            <a:r>
              <a:rPr lang="ru-RU" sz="1600" dirty="0" smtClean="0">
                <a:latin typeface="e-Ukraine Light" pitchFamily="50" charset="-52"/>
              </a:rPr>
              <a:t>	</a:t>
            </a:r>
            <a:r>
              <a:rPr lang="uk-UA" sz="1000" dirty="0" smtClean="0">
                <a:latin typeface="e-Ukraine Light" pitchFamily="50" charset="-52"/>
              </a:rPr>
              <a:t>Верховною Радою України 12.05.2022 прийнято Закон України «Про внесення змін до Податкового кодексу України та інших законів України щодо особливостей податкового контролю та адміністрування податків, зборів та єдиного внеску під час дії воєнного, надзвичайного стану» (</a:t>
            </a:r>
            <a:r>
              <a:rPr lang="uk-UA" sz="1000" dirty="0" err="1" smtClean="0">
                <a:latin typeface="e-Ukraine Light" pitchFamily="50" charset="-52"/>
              </a:rPr>
              <a:t>законопроєкт</a:t>
            </a:r>
            <a:r>
              <a:rPr lang="uk-UA" sz="1000" dirty="0" smtClean="0">
                <a:latin typeface="e-Ukraine Light" pitchFamily="50" charset="-52"/>
              </a:rPr>
              <a:t> № 7360, далі – Закон № 2260).</a:t>
            </a:r>
            <a:endParaRPr lang="ru-RU" sz="1000" dirty="0" smtClean="0">
              <a:latin typeface="e-Ukraine Light" pitchFamily="50" charset="-52"/>
            </a:endParaRPr>
          </a:p>
          <a:p>
            <a:pPr algn="just" fontAlgn="base"/>
            <a:r>
              <a:rPr lang="uk-UA" sz="1000" dirty="0" smtClean="0">
                <a:latin typeface="e-Ukraine Light" pitchFamily="50" charset="-52"/>
              </a:rPr>
              <a:t>Основні зміни, які внесені до Податкового кодексу України (далі – Кодекс):</a:t>
            </a:r>
            <a:endParaRPr lang="ru-RU" sz="1000" dirty="0" smtClean="0">
              <a:latin typeface="e-Ukraine Light" pitchFamily="50" charset="-52"/>
            </a:endParaRPr>
          </a:p>
          <a:p>
            <a:pPr algn="just" fontAlgn="base"/>
            <a:r>
              <a:rPr lang="uk-UA" sz="1000" b="1" dirty="0" smtClean="0">
                <a:latin typeface="e-Ukraine Light" pitchFamily="50" charset="-52"/>
              </a:rPr>
              <a:t>1.</a:t>
            </a:r>
            <a:r>
              <a:rPr lang="uk-UA" sz="1000" dirty="0" smtClean="0">
                <a:latin typeface="e-Ukraine Light" pitchFamily="50" charset="-52"/>
              </a:rPr>
              <a:t> Уточнено особливості формування податкового кредиту (пункту 32</a:t>
            </a:r>
            <a:r>
              <a:rPr lang="uk-UA" sz="1000" baseline="30000" dirty="0" smtClean="0">
                <a:latin typeface="e-Ukraine Light" pitchFamily="50" charset="-52"/>
              </a:rPr>
              <a:t>2</a:t>
            </a:r>
            <a:r>
              <a:rPr lang="uk-UA" sz="1000" dirty="0" smtClean="0">
                <a:latin typeface="e-Ukraine Light" pitchFamily="50" charset="-52"/>
              </a:rPr>
              <a:t> підрозділу 2 розділу ХХ Кодексу) на період дії воєнного стану, зокрема, за звітні (податкові) періоди лютий, березень, квітень, травень 2022 року при здійсненні операцій з придбання товарів/послуг, за якими в Єдиному реєстрі податкових накладних (далі – ЄРПН) постачальниками не зареєстровано податкові накладні та/або розрахунки коригування (далі – ПН/РК) до них.</a:t>
            </a:r>
            <a:endParaRPr lang="ru-RU" sz="1000" dirty="0" smtClean="0">
              <a:latin typeface="e-Ukraine Light" pitchFamily="50" charset="-52"/>
            </a:endParaRPr>
          </a:p>
          <a:p>
            <a:pPr algn="just" fontAlgn="base"/>
            <a:r>
              <a:rPr lang="uk-UA" sz="1000" dirty="0" smtClean="0">
                <a:latin typeface="e-Ukraine Light" pitchFamily="50" charset="-52"/>
              </a:rPr>
              <a:t>А саме, платники податку за звітні податкові періоди лютий – травень 2022:</a:t>
            </a:r>
            <a:endParaRPr lang="ru-RU" sz="1000" dirty="0" smtClean="0">
              <a:latin typeface="e-Ukraine Light" pitchFamily="50" charset="-52"/>
            </a:endParaRPr>
          </a:p>
          <a:p>
            <a:pPr algn="just" fontAlgn="base"/>
            <a:r>
              <a:rPr lang="uk-UA" sz="1000" dirty="0" smtClean="0">
                <a:latin typeface="e-Ukraine Light" pitchFamily="50" charset="-52"/>
              </a:rPr>
              <a:t>- включають до складу податкового кредиту звітного (податкового) періоду суми податку на додану вартість, сплачені (нараховані) у складі вартості придбаних товарів/послуг, на підставі наявних у платника первинних (розрахункових) документів, складених (отриманих) платником податку за операціями з придбання товарів/послуг відповідно до Закону України «Про бухгалтерський облік та фінансову звітність в Україні»;</a:t>
            </a:r>
            <a:endParaRPr lang="ru-RU" sz="1000" dirty="0" smtClean="0">
              <a:latin typeface="e-Ukraine Light" pitchFamily="50" charset="-52"/>
            </a:endParaRPr>
          </a:p>
          <a:p>
            <a:pPr algn="just" fontAlgn="base">
              <a:buFontTx/>
              <a:buChar char="-"/>
            </a:pPr>
            <a:r>
              <a:rPr lang="uk-UA" sz="1000" dirty="0" smtClean="0">
                <a:latin typeface="e-Ukraine Light" pitchFamily="50" charset="-52"/>
              </a:rPr>
              <a:t> </a:t>
            </a:r>
            <a:r>
              <a:rPr lang="uk-UA" sz="1000" dirty="0" err="1" smtClean="0">
                <a:latin typeface="e-Ukraine Light" pitchFamily="50" charset="-52"/>
              </a:rPr>
              <a:t>отримувачі</a:t>
            </a:r>
            <a:r>
              <a:rPr lang="uk-UA" sz="1000" dirty="0" smtClean="0">
                <a:latin typeface="e-Ukraine Light" pitchFamily="50" charset="-52"/>
              </a:rPr>
              <a:t> послуг, що постачаються нерезидентами, місце постачання яких розташоване на митній території України, у разі нарахування таким </a:t>
            </a:r>
            <a:r>
              <a:rPr lang="uk-UA" sz="1000" dirty="0" err="1" smtClean="0">
                <a:latin typeface="e-Ukraine Light" pitchFamily="50" charset="-52"/>
              </a:rPr>
              <a:t>отримувачем</a:t>
            </a:r>
            <a:r>
              <a:rPr lang="uk-UA" sz="1000" dirty="0" smtClean="0">
                <a:latin typeface="e-Ukraine Light" pitchFamily="50" charset="-52"/>
              </a:rPr>
              <a:t> послуг податку на додану вартість у складі податкових зобов’язань, визначених у податковій декларації за відповідний звітний (податковий) період, такі платники податку мають право на віднесення таких сум податку до податкового кредиту відповідного звітного (податкового) періоду, на підставі наявних у платника первинних (розрахункових) документів, складених (отриманих) платником податку за операціями з придбання послуг, відповідно до Закону України «Про бухгалтерський облік та фінансову звітність в Україні</a:t>
            </a:r>
            <a:r>
              <a:rPr lang="uk-UA" sz="1000" dirty="0" smtClean="0">
                <a:latin typeface="e-Ukraine Light" pitchFamily="50" charset="-52"/>
              </a:rPr>
              <a:t>»</a:t>
            </a:r>
          </a:p>
          <a:p>
            <a:pPr algn="just" fontAlgn="base">
              <a:buFontTx/>
              <a:buChar char="-"/>
            </a:pPr>
            <a:r>
              <a:rPr lang="uk-UA" sz="900" dirty="0" smtClean="0">
                <a:latin typeface="e-Ukraine Light" pitchFamily="50" charset="-52"/>
              </a:rPr>
              <a:t> </a:t>
            </a:r>
            <a:r>
              <a:rPr lang="uk-UA" sz="900" dirty="0" smtClean="0">
                <a:latin typeface="e-Ukraine Light" pitchFamily="50" charset="-52"/>
              </a:rPr>
              <a:t> </a:t>
            </a:r>
            <a:r>
              <a:rPr lang="uk-UA" sz="1000" dirty="0" smtClean="0">
                <a:latin typeface="e-Ukraine Light" pitchFamily="50" charset="-52"/>
              </a:rPr>
              <a:t>податковий кредит, що був сформований у цей період на підставі первинних (розрахункових) документів, повинен</a:t>
            </a:r>
            <a:endParaRPr lang="ru-RU" sz="1000" dirty="0" smtClean="0">
              <a:latin typeface="e-Ukraine Light" pitchFamily="50" charset="-52"/>
            </a:endParaRPr>
          </a:p>
        </p:txBody>
      </p:sp>
      <p:sp>
        <p:nvSpPr>
          <p:cNvPr id="17" name="Блок-схема: узел 16"/>
          <p:cNvSpPr/>
          <p:nvPr/>
        </p:nvSpPr>
        <p:spPr>
          <a:xfrm>
            <a:off x="5114926" y="3514724"/>
            <a:ext cx="1562100" cy="165735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Блок-схема: узел 17"/>
          <p:cNvSpPr/>
          <p:nvPr/>
        </p:nvSpPr>
        <p:spPr>
          <a:xfrm>
            <a:off x="6486525" y="5048250"/>
            <a:ext cx="1685925" cy="15621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Блок-схема: узел 18"/>
          <p:cNvSpPr/>
          <p:nvPr/>
        </p:nvSpPr>
        <p:spPr>
          <a:xfrm>
            <a:off x="5114925" y="5019675"/>
            <a:ext cx="1657350" cy="1657350"/>
          </a:xfrm>
          <a:prstGeom prst="flowChartConnector">
            <a:avLst/>
          </a:prstGeom>
          <a:solidFill>
            <a:srgbClr val="25A8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Блок-схема: узел 19"/>
          <p:cNvSpPr/>
          <p:nvPr/>
        </p:nvSpPr>
        <p:spPr>
          <a:xfrm>
            <a:off x="6476999" y="3552825"/>
            <a:ext cx="1724026" cy="1676400"/>
          </a:xfrm>
          <a:prstGeom prst="flowChartConnector">
            <a:avLst/>
          </a:prstGeom>
          <a:solidFill>
            <a:srgbClr val="25A8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5229225" y="342899"/>
            <a:ext cx="4533899" cy="1169551"/>
          </a:xfrm>
          <a:prstGeom prst="rect">
            <a:avLst/>
          </a:prstGeom>
        </p:spPr>
        <p:txBody>
          <a:bodyPr wrap="square">
            <a:spAutoFit/>
          </a:bodyPr>
          <a:lstStyle/>
          <a:p>
            <a:pPr lvl="0" indent="449263" algn="ctr" defTabSz="914400" eaLnBrk="0" fontAlgn="base" hangingPunct="0">
              <a:spcBef>
                <a:spcPct val="0"/>
              </a:spcBef>
              <a:spcAft>
                <a:spcPct val="0"/>
              </a:spcAft>
            </a:pP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a:t>
            </a:r>
            <a:r>
              <a:rPr lang="uk-UA" altLang="ru-RU" sz="1000" dirty="0" err="1"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 та коментарі керівництва, фахівців служби! Буде корисно та цікаво!</a:t>
            </a:r>
            <a:endParaRPr lang="ru-RU" altLang="ru-RU" sz="1000" dirty="0" smtClean="0">
              <a:latin typeface="e-Ukraine Light" panose="00000400000000000000" pitchFamily="50" charset="-52"/>
            </a:endParaRPr>
          </a:p>
          <a:p>
            <a:pPr lvl="0" indent="449263" algn="ctr" defTabSz="914400" eaLnBrk="0" fontAlgn="base" hangingPunct="0">
              <a:spcBef>
                <a:spcPct val="0"/>
              </a:spcBef>
              <a:spcAft>
                <a:spcPct val="0"/>
              </a:spcAft>
            </a:pP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lang="uk-UA" altLang="ru-RU" sz="1000" dirty="0" err="1"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InfoTAX</a:t>
            </a:r>
            <a:r>
              <a:rPr lang="uk-UA" altLang="ru-RU" sz="10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a:t>
            </a:r>
            <a:endParaRPr lang="ru-RU" altLang="ru-RU" sz="1000" dirty="0" smtClean="0">
              <a:latin typeface="e-Ukraine Light" panose="00000400000000000000" pitchFamily="50" charset="-52"/>
            </a:endParaRPr>
          </a:p>
        </p:txBody>
      </p:sp>
      <p:pic>
        <p:nvPicPr>
          <p:cNvPr id="16"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37411" y="1742694"/>
            <a:ext cx="1304925" cy="13049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4221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150495" y="76200"/>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200650" y="209549"/>
            <a:ext cx="4597988" cy="6642713"/>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4</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20E9D96F-3DE8-4417-9595-2A67DB70D5D3}"/>
              </a:ext>
            </a:extLst>
          </p:cNvPr>
          <p:cNvSpPr/>
          <p:nvPr/>
        </p:nvSpPr>
        <p:spPr>
          <a:xfrm>
            <a:off x="200024" y="142875"/>
            <a:ext cx="4591051" cy="63245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B6365EE5-61B6-4672-AA2C-19B58DE21C70}"/>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r>
              <a:rPr lang="uk-UA"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a:t>
            </a: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2051" name="Rectangle 3"/>
          <p:cNvSpPr>
            <a:spLocks noChangeArrowheads="1"/>
          </p:cNvSpPr>
          <p:nvPr/>
        </p:nvSpPr>
        <p:spPr bwMode="auto">
          <a:xfrm>
            <a:off x="5819775" y="2183690"/>
            <a:ext cx="371474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1200" b="0" i="0" u="none" strike="noStrike" cap="none" normalizeH="0" baseline="0" dirty="0" smtClean="0">
              <a:ln>
                <a:noFill/>
              </a:ln>
              <a:solidFill>
                <a:schemeClr val="tx1"/>
              </a:solidFill>
              <a:effectLst/>
              <a:latin typeface="e-Ukraine Light" pitchFamily="50" charset="-52"/>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200" b="0" i="0" u="none" strike="noStrike" cap="none" normalizeH="0" baseline="0" dirty="0" smtClean="0">
              <a:ln>
                <a:noFill/>
              </a:ln>
              <a:solidFill>
                <a:schemeClr val="tx1"/>
              </a:solidFill>
              <a:effectLst/>
              <a:latin typeface="e-Ukraine Light" pitchFamily="50" charset="-52"/>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uk-UA" sz="1200" dirty="0" smtClean="0">
              <a:latin typeface="e-Ukraine Light" pitchFamily="50" charset="-52"/>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200" b="0" i="0" u="none" strike="noStrike" cap="none" normalizeH="0" baseline="0" dirty="0" smtClean="0">
              <a:ln>
                <a:noFill/>
              </a:ln>
              <a:solidFill>
                <a:schemeClr val="tx1"/>
              </a:solidFill>
              <a:effectLst/>
              <a:latin typeface="e-Ukraine Light" pitchFamily="50" charset="-52"/>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uk-UA" sz="1200" dirty="0" smtClean="0">
              <a:latin typeface="e-Ukraine Light" pitchFamily="50" charset="-52"/>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200" b="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13" name="Прямоугольник 12"/>
          <p:cNvSpPr/>
          <p:nvPr/>
        </p:nvSpPr>
        <p:spPr>
          <a:xfrm>
            <a:off x="261462" y="76200"/>
            <a:ext cx="4572000" cy="6771084"/>
          </a:xfrm>
          <a:prstGeom prst="rect">
            <a:avLst/>
          </a:prstGeom>
        </p:spPr>
        <p:txBody>
          <a:bodyPr wrap="square">
            <a:spAutoFit/>
          </a:bodyPr>
          <a:lstStyle/>
          <a:p>
            <a:pPr algn="just" fontAlgn="base"/>
            <a:r>
              <a:rPr lang="uk-UA" sz="1000" dirty="0" smtClean="0">
                <a:latin typeface="e-Ukraine Light" pitchFamily="50" charset="-52"/>
              </a:rPr>
              <a:t>первинних </a:t>
            </a:r>
            <a:r>
              <a:rPr lang="uk-UA" sz="1000" dirty="0" smtClean="0">
                <a:latin typeface="e-Ukraine Light" pitchFamily="50" charset="-52"/>
              </a:rPr>
              <a:t>(розрахункових) документів має бути здійснена реєстрація ПН/РК в ЄРПН);</a:t>
            </a:r>
            <a:endParaRPr lang="ru-RU" sz="1000" dirty="0" smtClean="0">
              <a:latin typeface="e-Ukraine Light" pitchFamily="50" charset="-52"/>
            </a:endParaRPr>
          </a:p>
          <a:p>
            <a:pPr algn="just" fontAlgn="base"/>
            <a:r>
              <a:rPr lang="uk-UA" sz="1000" dirty="0" smtClean="0">
                <a:latin typeface="e-Ukraine Light" pitchFamily="50" charset="-52"/>
              </a:rPr>
              <a:t>- подання податкової звітності, у тому числі звітності, передбаченої пунктом 46.2 статті 46 цього Кодексу, до 20 липня 2022 року;</a:t>
            </a:r>
            <a:endParaRPr lang="ru-RU" sz="1000" dirty="0" smtClean="0">
              <a:latin typeface="e-Ukraine Light" pitchFamily="50" charset="-52"/>
            </a:endParaRPr>
          </a:p>
          <a:p>
            <a:pPr algn="just" fontAlgn="base"/>
            <a:r>
              <a:rPr lang="uk-UA" sz="1000" dirty="0" smtClean="0">
                <a:latin typeface="e-Ukraine Light" pitchFamily="50" charset="-52"/>
              </a:rPr>
              <a:t>- сплати податків та зборів у строк не пізніше 31 липня 2022 року.</a:t>
            </a:r>
            <a:endParaRPr lang="ru-RU" sz="1000" dirty="0" smtClean="0">
              <a:latin typeface="e-Ukraine Light" pitchFamily="50" charset="-52"/>
            </a:endParaRPr>
          </a:p>
          <a:p>
            <a:pPr algn="just" fontAlgn="base"/>
            <a:r>
              <a:rPr lang="uk-UA" sz="1000" dirty="0" smtClean="0">
                <a:latin typeface="e-Ukraine Light" pitchFamily="50" charset="-52"/>
              </a:rPr>
              <a:t>Після </a:t>
            </a:r>
            <a:r>
              <a:rPr lang="uk-UA" sz="1000" dirty="0" smtClean="0">
                <a:latin typeface="e-Ukraine Light" pitchFamily="50" charset="-52"/>
              </a:rPr>
              <a:t>спливу цих термінів та невиконання платниками свого податкового обов’язку до таких платників будуть застосовані штрафні санкції визначені Кодексом.</a:t>
            </a:r>
            <a:endParaRPr lang="ru-RU" sz="1000" dirty="0" smtClean="0">
              <a:latin typeface="e-Ukraine Light" pitchFamily="50" charset="-52"/>
            </a:endParaRPr>
          </a:p>
          <a:p>
            <a:pPr algn="just" fontAlgn="base"/>
            <a:r>
              <a:rPr lang="uk-UA" sz="1000" dirty="0" smtClean="0">
                <a:latin typeface="e-Ukraine Light" pitchFamily="50" charset="-52"/>
              </a:rPr>
              <a:t>2.3</a:t>
            </a:r>
            <a:r>
              <a:rPr lang="uk-UA" sz="1000" dirty="0" smtClean="0">
                <a:latin typeface="e-Ukraine Light" pitchFamily="50" charset="-52"/>
              </a:rPr>
              <a:t> Платники податків, у тому числі щодо своєї філії, представництва, відокремленого чи іншого структурного підрозділу, у яких відновилася можливість виконувати свої податкові обов’язки, граничний термін виконання яких припадає на період починаючи з 24 лютого 2022 року до дня відновлення можливості платника податків, звільняються від відповідальності за несвоєчасну реєстрацію податкових накладних/розрахунків коригування в ЄРПН, подання звітності, сплати податків і зборів, та за умови виконання ними таких податкових обов’язків протягом 60 календарних днів з першого дня місяця, наступного за місяцем відновлення таких можливостей платників податків.</a:t>
            </a:r>
            <a:endParaRPr lang="ru-RU" sz="1000" dirty="0" smtClean="0">
              <a:latin typeface="e-Ukraine Light" pitchFamily="50" charset="-52"/>
            </a:endParaRPr>
          </a:p>
          <a:p>
            <a:pPr algn="just" fontAlgn="base"/>
            <a:r>
              <a:rPr lang="uk-UA" sz="1000" dirty="0" smtClean="0">
                <a:latin typeface="e-Ukraine Light" pitchFamily="50" charset="-52"/>
              </a:rPr>
              <a:t>2.4</a:t>
            </a:r>
            <a:r>
              <a:rPr lang="uk-UA" sz="1000" dirty="0" smtClean="0">
                <a:latin typeface="e-Ukraine Light" pitchFamily="50" charset="-52"/>
              </a:rPr>
              <a:t> Платники податку, які перейшли на спрощену систему оподаткування зі сплатою 2% податку, звільняються від відповідальності за несвоєчасне виконання податкових обов’язкових, граничний термін виконання яких припадає на період починаючи з 24 лютого 2022 року до дня переходу на спрощену систему оподаткування, за умови виконання таких обов’язків протягом 60 днів з дня переходу на систему оподаткування, на якій такий платник податку перебував до обрання особливостей оподаткування єдиним податком за ставкою 2 відсотки.</a:t>
            </a:r>
            <a:endParaRPr lang="ru-RU" sz="1000" dirty="0" smtClean="0">
              <a:latin typeface="e-Ukraine Light" pitchFamily="50" charset="-52"/>
            </a:endParaRPr>
          </a:p>
          <a:p>
            <a:pPr algn="just" fontAlgn="base"/>
            <a:r>
              <a:rPr lang="uk-UA" sz="1000" dirty="0" smtClean="0">
                <a:latin typeface="e-Ukraine Light" pitchFamily="50" charset="-52"/>
              </a:rPr>
              <a:t>2.5 Платники податків, які виправляють помилки шляхом подання уточнюючих розрахунків до 25 липня 2022 року, звільняються від штрафних санкцій за заниження податкових зобов’язань за звітні податкові періоди, що припадають на період дії воєнного стану</a:t>
            </a:r>
            <a:r>
              <a:rPr lang="uk-UA" sz="1000" dirty="0" smtClean="0">
                <a:latin typeface="e-Ukraine Light" pitchFamily="50" charset="-52"/>
              </a:rPr>
              <a:t>.</a:t>
            </a:r>
          </a:p>
          <a:p>
            <a:pPr algn="just" fontAlgn="base"/>
            <a:r>
              <a:rPr lang="uk-UA" sz="900" dirty="0" smtClean="0">
                <a:latin typeface="e-Ukraine Light" pitchFamily="50" charset="-52"/>
              </a:rPr>
              <a:t>Тимчасово, до припинення або скасування воєнного стану, платники ПДВ не матимуть права на подання уточнюючих розрахунків до податкових декларацій, за звітні (податкові) періоди до лютого 2022 року із показниками на зменшення податкових зобов’язань та/або декларування суми бюджетного відшкодування ПДВ.</a:t>
            </a:r>
            <a:endParaRPr lang="ru-RU" sz="900" dirty="0" smtClean="0">
              <a:latin typeface="e-Ukraine Light" pitchFamily="50" charset="-52"/>
            </a:endParaRPr>
          </a:p>
          <a:p>
            <a:pPr algn="just" fontAlgn="base"/>
            <a:endParaRPr lang="ru-RU" sz="1000" dirty="0" smtClean="0">
              <a:latin typeface="e-Ukraine Light" pitchFamily="50" charset="-52"/>
            </a:endParaRPr>
          </a:p>
        </p:txBody>
      </p:sp>
      <p:sp>
        <p:nvSpPr>
          <p:cNvPr id="2054" name="Rectangle 6"/>
          <p:cNvSpPr>
            <a:spLocks noChangeArrowheads="1"/>
          </p:cNvSpPr>
          <p:nvPr/>
        </p:nvSpPr>
        <p:spPr bwMode="auto">
          <a:xfrm>
            <a:off x="5238750" y="113117"/>
            <a:ext cx="4376910" cy="69095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r>
              <a:rPr lang="uk-UA" sz="1000" b="1" dirty="0" smtClean="0">
                <a:latin typeface="e-Ukraine Light" pitchFamily="50" charset="-52"/>
              </a:rPr>
              <a:t>!</a:t>
            </a:r>
            <a:r>
              <a:rPr lang="uk-UA" sz="1000" b="1" dirty="0" smtClean="0">
                <a:latin typeface="e-Ukraine Light" pitchFamily="50" charset="-52"/>
              </a:rPr>
              <a:t> </a:t>
            </a:r>
            <a:r>
              <a:rPr lang="uk-UA" sz="1000" b="1" i="1" dirty="0" smtClean="0">
                <a:latin typeface="e-Ukraine Light" pitchFamily="50" charset="-52"/>
              </a:rPr>
              <a:t>Порядок підтвердження можливості чи не можливості виконання податкового обов’язку та перелік документів, які підтверджують неможливість виконання таких обов'язків, встановлюється Мінфіном</a:t>
            </a:r>
            <a:r>
              <a:rPr lang="uk-UA" sz="1000" dirty="0" smtClean="0">
                <a:latin typeface="e-Ukraine Light" pitchFamily="50" charset="-52"/>
              </a:rPr>
              <a:t>.</a:t>
            </a:r>
            <a:endParaRPr lang="ru-RU" sz="1000" dirty="0" smtClean="0">
              <a:latin typeface="e-Ukraine Light" pitchFamily="50" charset="-52"/>
            </a:endParaRPr>
          </a:p>
          <a:p>
            <a:pPr algn="just" fontAlgn="base"/>
            <a:r>
              <a:rPr lang="uk-UA" sz="1000" dirty="0" smtClean="0">
                <a:latin typeface="e-Ukraine Light" pitchFamily="50" charset="-52"/>
              </a:rPr>
              <a:t>3. Відновлюється проведення камеральних перевірок податкової звітності, своєчасності реєстрації податкових накладних/розрахунків коригування в ЄРПН, своєчасності подання податкових декларацій (розрахунків) та своєчасності сплати узгоджених сум податкових зобов’язань.</a:t>
            </a:r>
            <a:endParaRPr lang="ru-RU" sz="1000" dirty="0" smtClean="0">
              <a:latin typeface="e-Ukraine Light" pitchFamily="50" charset="-52"/>
            </a:endParaRPr>
          </a:p>
          <a:p>
            <a:pPr algn="just" fontAlgn="base"/>
            <a:r>
              <a:rPr lang="uk-UA" sz="1000" dirty="0" smtClean="0">
                <a:latin typeface="e-Ukraine Light" pitchFamily="50" charset="-52"/>
              </a:rPr>
              <a:t>Визначені терміни проведення камеральних податкових перевірок податкових декларацій з податку на додану вартість та уточнюючих розрахунків до них </a:t>
            </a:r>
            <a:r>
              <a:rPr lang="uk-UA" sz="1000" u="sng" dirty="0" smtClean="0">
                <a:latin typeface="e-Ukraine Light" pitchFamily="50" charset="-52"/>
              </a:rPr>
              <a:t>за звітні податкові періоди:</a:t>
            </a:r>
            <a:endParaRPr lang="ru-RU" sz="1000" dirty="0" smtClean="0">
              <a:latin typeface="e-Ukraine Light" pitchFamily="50" charset="-52"/>
            </a:endParaRPr>
          </a:p>
          <a:p>
            <a:pPr algn="just" fontAlgn="base"/>
            <a:r>
              <a:rPr lang="uk-UA" sz="1000" dirty="0" smtClean="0">
                <a:latin typeface="e-Ukraine Light" pitchFamily="50" charset="-52"/>
              </a:rPr>
              <a:t>лютий, березень, квітень, травень 2022 року - розпочинаються на наступний день після 20 липня 2022 року та завершуються не пізніше 20 вересня 2022 року;</a:t>
            </a:r>
            <a:endParaRPr lang="ru-RU" sz="1000" dirty="0" smtClean="0">
              <a:latin typeface="e-Ukraine Light" pitchFamily="50" charset="-52"/>
            </a:endParaRPr>
          </a:p>
          <a:p>
            <a:pPr algn="just" fontAlgn="base"/>
            <a:r>
              <a:rPr lang="uk-UA" sz="1000" dirty="0" smtClean="0">
                <a:latin typeface="e-Ukraine Light" pitchFamily="50" charset="-52"/>
              </a:rPr>
              <a:t>червень</a:t>
            </a:r>
            <a:r>
              <a:rPr lang="uk-UA" sz="1000" dirty="0" smtClean="0">
                <a:latin typeface="e-Ukraine Light" pitchFamily="50" charset="-52"/>
              </a:rPr>
              <a:t>, липень 2022 року - розпочинаються на наступний день після 20 серпня 2022 року та завершуються не пізніше 20 жовтня 2022 року.</a:t>
            </a:r>
            <a:endParaRPr lang="ru-RU" sz="1000" dirty="0" smtClean="0">
              <a:latin typeface="e-Ukraine Light" pitchFamily="50" charset="-52"/>
            </a:endParaRPr>
          </a:p>
          <a:p>
            <a:pPr algn="just" fontAlgn="base"/>
            <a:r>
              <a:rPr lang="uk-UA" sz="1000" dirty="0" smtClean="0">
                <a:latin typeface="e-Ukraine Light" pitchFamily="50" charset="-52"/>
              </a:rPr>
              <a:t>Подані </a:t>
            </a:r>
            <a:r>
              <a:rPr lang="uk-UA" sz="1000" dirty="0" smtClean="0">
                <a:latin typeface="e-Ukraine Light" pitchFamily="50" charset="-52"/>
              </a:rPr>
              <a:t>уточнюючі розрахунки до податкових декларацій з податку на додану вартість за звітні податкові періоди до лютого 2022 року перевіряються у строк, визначений цим пунктом для звітного періоду, на який припадає день подання такого уточнюючого розрахунку (абзаци другий, п’ятий - восьмий підпункту 69.2 пункту 69 підрозділу 10 розділу ХХ Кодексу).</a:t>
            </a:r>
            <a:endParaRPr lang="ru-RU" sz="1000" dirty="0" smtClean="0">
              <a:latin typeface="e-Ukraine Light" pitchFamily="50" charset="-52"/>
            </a:endParaRPr>
          </a:p>
          <a:p>
            <a:pPr algn="just" fontAlgn="base"/>
            <a:r>
              <a:rPr lang="uk-UA" sz="1000" b="1" dirty="0" smtClean="0">
                <a:latin typeface="e-Ukraine Light" pitchFamily="50" charset="-52"/>
              </a:rPr>
              <a:t>4</a:t>
            </a:r>
            <a:r>
              <a:rPr lang="uk-UA" sz="1000" b="1" dirty="0" smtClean="0">
                <a:latin typeface="e-Ukraine Light" pitchFamily="50" charset="-52"/>
              </a:rPr>
              <a:t>.</a:t>
            </a:r>
            <a:r>
              <a:rPr lang="uk-UA" sz="1000" dirty="0" smtClean="0">
                <a:latin typeface="e-Ukraine Light" pitchFamily="50" charset="-52"/>
              </a:rPr>
              <a:t> Відновлюється проведення і документальних перевірок:</a:t>
            </a:r>
            <a:endParaRPr lang="ru-RU" sz="1000" dirty="0" smtClean="0">
              <a:latin typeface="e-Ukraine Light" pitchFamily="50" charset="-52"/>
            </a:endParaRPr>
          </a:p>
          <a:p>
            <a:pPr algn="just" fontAlgn="base"/>
            <a:r>
              <a:rPr lang="uk-UA" sz="1000" dirty="0" smtClean="0">
                <a:latin typeface="e-Ukraine Light" pitchFamily="50" charset="-52"/>
              </a:rPr>
              <a:t>- що проводяться на звернення платника податків;</a:t>
            </a:r>
            <a:endParaRPr lang="ru-RU" sz="1000" dirty="0" smtClean="0">
              <a:latin typeface="e-Ukraine Light" pitchFamily="50" charset="-52"/>
            </a:endParaRPr>
          </a:p>
          <a:p>
            <a:pPr algn="just" fontAlgn="base"/>
            <a:r>
              <a:rPr lang="uk-UA" sz="1000" dirty="0" smtClean="0">
                <a:latin typeface="e-Ukraine Light" pitchFamily="50" charset="-52"/>
              </a:rPr>
              <a:t>- при реорганізації, припиненні, банкрутстві особи;</a:t>
            </a:r>
            <a:endParaRPr lang="ru-RU" sz="1000" dirty="0" smtClean="0">
              <a:latin typeface="e-Ukraine Light" pitchFamily="50" charset="-52"/>
            </a:endParaRPr>
          </a:p>
          <a:p>
            <a:pPr algn="just" fontAlgn="base"/>
            <a:r>
              <a:rPr lang="uk-UA" sz="1000" dirty="0" smtClean="0">
                <a:latin typeface="e-Ukraine Light" pitchFamily="50" charset="-52"/>
              </a:rPr>
              <a:t>- перевірки з питань валютного контролю;</a:t>
            </a:r>
            <a:endParaRPr lang="ru-RU" sz="1000" dirty="0" smtClean="0">
              <a:latin typeface="e-Ukraine Light" pitchFamily="50" charset="-52"/>
            </a:endParaRPr>
          </a:p>
          <a:p>
            <a:pPr algn="just" fontAlgn="base"/>
            <a:r>
              <a:rPr lang="uk-UA" sz="1000" dirty="0" smtClean="0">
                <a:latin typeface="e-Ukraine Light" pitchFamily="50" charset="-52"/>
              </a:rPr>
              <a:t>- при декларуванні платником бюджетного відшкодування та/або від’ємного значення з ПДВ.</a:t>
            </a:r>
            <a:endParaRPr lang="ru-RU" sz="1000" dirty="0" smtClean="0">
              <a:latin typeface="e-Ukraine Light" pitchFamily="50" charset="-52"/>
            </a:endParaRPr>
          </a:p>
          <a:p>
            <a:pPr algn="just" fontAlgn="base"/>
            <a:r>
              <a:rPr lang="uk-UA" sz="1000" b="1" dirty="0" smtClean="0">
                <a:latin typeface="e-Ukraine Light" pitchFamily="50" charset="-52"/>
              </a:rPr>
              <a:t>5.</a:t>
            </a:r>
            <a:r>
              <a:rPr lang="uk-UA" sz="1000" dirty="0" smtClean="0">
                <a:latin typeface="e-Ukraine Light" pitchFamily="50" charset="-52"/>
              </a:rPr>
              <a:t> Відновлюється бюджетне відшкодування сум ПДВ.</a:t>
            </a:r>
            <a:endParaRPr lang="ru-RU" sz="1000" dirty="0" smtClean="0">
              <a:latin typeface="e-Ukraine Light" pitchFamily="50" charset="-52"/>
            </a:endParaRPr>
          </a:p>
          <a:p>
            <a:pPr algn="just" fontAlgn="base"/>
            <a:r>
              <a:rPr lang="uk-UA" sz="1000" dirty="0" smtClean="0">
                <a:latin typeface="e-Ukraine Light" pitchFamily="50" charset="-52"/>
              </a:rPr>
              <a:t>Підпунктом 69.11 пункту 69 підрозділу 10 розділу ХХ Кодексу зупинено до 21 липня 2022 року дію пунктів 200.10 - 200.12 статті 200 Кодексу, що визначають порядок узгодження, терміни проведення перевірок та процедуру відшкодування контролюючим органом заявленої суми </a:t>
            </a:r>
            <a:r>
              <a:rPr lang="uk-UA" sz="900" dirty="0" smtClean="0">
                <a:latin typeface="e-Ukraine Light" pitchFamily="50" charset="-52"/>
              </a:rPr>
              <a:t>бюджетного відшкодування за результатами камеральної та документальної перевірки</a:t>
            </a:r>
            <a:r>
              <a:rPr lang="uk-UA" sz="1000" dirty="0" smtClean="0">
                <a:latin typeface="e-Ukraine Light" pitchFamily="50" charset="-52"/>
              </a:rPr>
              <a:t>.</a:t>
            </a:r>
            <a:endParaRPr lang="ru-RU" sz="1000" dirty="0" smtClean="0">
              <a:latin typeface="e-Ukraine Light" pitchFamily="50" charset="-52"/>
            </a:endParaRPr>
          </a:p>
          <a:p>
            <a:pPr algn="just" fontAlgn="base"/>
            <a:endParaRPr lang="ru-RU" sz="1300" dirty="0" smtClean="0">
              <a:latin typeface="e-Ukraine Light" pitchFamily="50" charset="-52"/>
            </a:endParaRPr>
          </a:p>
        </p:txBody>
      </p:sp>
    </p:spTree>
    <p:extLst>
      <p:ext uri="{BB962C8B-B14F-4D97-AF65-F5344CB8AC3E}">
        <p14:creationId xmlns:p14="http://schemas.microsoft.com/office/powerpoint/2010/main" xmlns="" val="261763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98582" y="209549"/>
            <a:ext cx="4793934" cy="6674706"/>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5</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025569" y="209549"/>
            <a:ext cx="4793934" cy="6572250"/>
            <a:chOff x="83820" y="68581"/>
            <a:chExt cx="4793934" cy="6781800"/>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FAF92371-AAAD-4CE7-9946-D3225F950A0A}"/>
              </a:ext>
            </a:extLst>
          </p:cNvPr>
          <p:cNvSpPr/>
          <p:nvPr/>
        </p:nvSpPr>
        <p:spPr>
          <a:xfrm>
            <a:off x="200024" y="209549"/>
            <a:ext cx="4591051" cy="6315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5E3BEA56-B2F6-43C2-8AE0-D93D94EA7E9A}"/>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2" name="Прямоугольник 11"/>
          <p:cNvSpPr/>
          <p:nvPr/>
        </p:nvSpPr>
        <p:spPr>
          <a:xfrm>
            <a:off x="5095874" y="219074"/>
            <a:ext cx="4495801" cy="292388"/>
          </a:xfrm>
          <a:prstGeom prst="rect">
            <a:avLst/>
          </a:prstGeom>
        </p:spPr>
        <p:txBody>
          <a:bodyPr wrap="square">
            <a:spAutoFit/>
          </a:bodyPr>
          <a:lstStyle/>
          <a:p>
            <a:pPr algn="just"/>
            <a:r>
              <a:rPr lang="ru-RU" sz="1300" dirty="0" smtClean="0">
                <a:latin typeface="e-Ukraine Light" pitchFamily="50" charset="-52"/>
              </a:rPr>
              <a:t>	</a:t>
            </a:r>
            <a:endParaRPr lang="ru-RU" sz="1300" dirty="0">
              <a:latin typeface="e-Ukraine Light" pitchFamily="50" charset="-52"/>
            </a:endParaRPr>
          </a:p>
        </p:txBody>
      </p:sp>
      <p:sp>
        <p:nvSpPr>
          <p:cNvPr id="1025" name="Rectangle 1"/>
          <p:cNvSpPr>
            <a:spLocks noChangeArrowheads="1"/>
          </p:cNvSpPr>
          <p:nvPr/>
        </p:nvSpPr>
        <p:spPr bwMode="auto">
          <a:xfrm>
            <a:off x="238124" y="119002"/>
            <a:ext cx="451485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r>
              <a:rPr lang="uk-UA" sz="1000" dirty="0" smtClean="0">
                <a:latin typeface="e-Ukraine Light" pitchFamily="50" charset="-52"/>
              </a:rPr>
              <a:t>До звітних податкових періодів лютий - липень 2022 року пункти 200.10 - 200.12 статті 200 Кодексу застосовуються з урахуванням строків для проведення камеральних, документальних податкових перевірок, передбачених підпунктом 69.2 пункту 69 підрозділу 10 розділу ХХ Кодексу.</a:t>
            </a:r>
            <a:endParaRPr lang="ru-RU" sz="1000" dirty="0" smtClean="0">
              <a:latin typeface="e-Ukraine Light" pitchFamily="50" charset="-52"/>
            </a:endParaRPr>
          </a:p>
          <a:p>
            <a:pPr algn="just" fontAlgn="base"/>
            <a:r>
              <a:rPr lang="uk-UA" sz="1000" dirty="0" smtClean="0">
                <a:latin typeface="e-Ukraine Light" pitchFamily="50" charset="-52"/>
              </a:rPr>
              <a:t>Подані </a:t>
            </a:r>
            <a:r>
              <a:rPr lang="uk-UA" sz="1000" dirty="0" smtClean="0">
                <a:latin typeface="e-Ukraine Light" pitchFamily="50" charset="-52"/>
              </a:rPr>
              <a:t>уточнюючі розрахунки до декларацій з ПДВ за звітні податкові періоди до лютого 2022 року перевіряються у строк, визначений цим пунктом для звітного періоду, на який припадає день подання такого уточнюючого розрахунку.</a:t>
            </a:r>
            <a:endParaRPr lang="ru-RU" sz="1000" dirty="0" smtClean="0">
              <a:latin typeface="e-Ukraine Light" pitchFamily="50" charset="-52"/>
            </a:endParaRPr>
          </a:p>
          <a:p>
            <a:pPr algn="just" fontAlgn="base"/>
            <a:r>
              <a:rPr lang="uk-UA" sz="1000" dirty="0" smtClean="0">
                <a:latin typeface="e-Ukraine Light" pitchFamily="50" charset="-52"/>
              </a:rPr>
              <a:t>Повернення узгоджених сум бюджетного відшкодування здійснюється у хронологічному порядку відповідно до черговості внесення до Реєстру заяв про повернення суми бюджетного відшкодування.</a:t>
            </a:r>
            <a:endParaRPr lang="ru-RU" sz="1000" dirty="0" smtClean="0">
              <a:latin typeface="e-Ukraine Light" pitchFamily="50" charset="-52"/>
            </a:endParaRPr>
          </a:p>
          <a:p>
            <a:pPr algn="just" fontAlgn="base"/>
            <a:r>
              <a:rPr lang="uk-UA" sz="1000" b="1" dirty="0" smtClean="0">
                <a:latin typeface="e-Ukraine Light" pitchFamily="50" charset="-52"/>
              </a:rPr>
              <a:t>6.</a:t>
            </a:r>
            <a:r>
              <a:rPr lang="uk-UA" sz="1000" dirty="0" smtClean="0">
                <a:latin typeface="e-Ukraine Light" pitchFamily="50" charset="-52"/>
              </a:rPr>
              <a:t> Доповнено новим підпунктом 69.29 пункт 69 підрозділу 10 розділу ХХ Кодексу, згідно якого суми податку на додану вартість, включені до складу податкового кредиту при здійсненні операцій </a:t>
            </a:r>
            <a:r>
              <a:rPr lang="uk-UA" sz="1000" u="sng" dirty="0" smtClean="0">
                <a:latin typeface="e-Ukraine Light" pitchFamily="50" charset="-52"/>
              </a:rPr>
              <a:t>з придбання товарів</a:t>
            </a:r>
            <a:r>
              <a:rPr lang="uk-UA" sz="1000" dirty="0" smtClean="0">
                <a:latin typeface="e-Ukraine Light" pitchFamily="50" charset="-52"/>
              </a:rPr>
              <a:t>, які у подальшому були знищені (втрачені) внаслідок дії обставин непереборної сили у період дії воєнного стану:</a:t>
            </a:r>
            <a:endParaRPr lang="ru-RU" sz="1000" dirty="0" smtClean="0">
              <a:latin typeface="e-Ukraine Light" pitchFamily="50" charset="-52"/>
            </a:endParaRPr>
          </a:p>
          <a:p>
            <a:pPr algn="just" fontAlgn="base"/>
            <a:r>
              <a:rPr lang="uk-UA" sz="1000" u="sng" dirty="0" smtClean="0">
                <a:latin typeface="e-Ukraine Light" pitchFamily="50" charset="-52"/>
              </a:rPr>
              <a:t>не включаються до обрахунку</a:t>
            </a:r>
            <a:r>
              <a:rPr lang="uk-UA" sz="1000" dirty="0" smtClean="0">
                <a:latin typeface="e-Ukraine Light" pitchFamily="50" charset="-52"/>
              </a:rPr>
              <a:t> суми бюджетного відшкодування;</a:t>
            </a:r>
            <a:endParaRPr lang="ru-RU" sz="1000" dirty="0" smtClean="0">
              <a:latin typeface="e-Ukraine Light" pitchFamily="50" charset="-52"/>
            </a:endParaRPr>
          </a:p>
          <a:p>
            <a:pPr algn="just" fontAlgn="base"/>
            <a:r>
              <a:rPr lang="uk-UA" sz="1000" u="sng" dirty="0" smtClean="0">
                <a:latin typeface="e-Ukraine Light" pitchFamily="50" charset="-52"/>
              </a:rPr>
              <a:t>зараховується до складу податкового кредиту наступного звітного (податкового) періоду</a:t>
            </a:r>
            <a:r>
              <a:rPr lang="uk-UA" sz="1000" dirty="0" smtClean="0">
                <a:latin typeface="e-Ukraine Light" pitchFamily="50" charset="-52"/>
              </a:rPr>
              <a:t> до її повного погашення.</a:t>
            </a:r>
            <a:endParaRPr lang="ru-RU" sz="1000" dirty="0" smtClean="0">
              <a:latin typeface="e-Ukraine Light" pitchFamily="50" charset="-52"/>
            </a:endParaRPr>
          </a:p>
          <a:p>
            <a:pPr algn="just" fontAlgn="base"/>
            <a:r>
              <a:rPr lang="uk-UA" sz="1000" b="1" dirty="0" smtClean="0">
                <a:latin typeface="e-Ukraine Light" pitchFamily="50" charset="-52"/>
              </a:rPr>
              <a:t>7</a:t>
            </a:r>
            <a:r>
              <a:rPr lang="uk-UA" sz="1000" b="1" dirty="0" smtClean="0">
                <a:latin typeface="e-Ukraine Light" pitchFamily="50" charset="-52"/>
              </a:rPr>
              <a:t>.</a:t>
            </a:r>
            <a:r>
              <a:rPr lang="uk-UA" sz="1000" dirty="0" smtClean="0">
                <a:latin typeface="e-Ukraine Light" pitchFamily="50" charset="-52"/>
              </a:rPr>
              <a:t> Законом № 2260-ІХ виключено можливість, встановлену на період дії воєнного, надзвичайного стану, для платників, які зобов’язані подавати звітність в електронному вигляді, подавати до контролюючого органу податкову звітність та інші документи в паперовій формі.</a:t>
            </a:r>
            <a:endParaRPr lang="ru-RU" sz="1000" dirty="0" smtClean="0">
              <a:latin typeface="e-Ukraine Light" pitchFamily="50" charset="-52"/>
            </a:endParaRPr>
          </a:p>
          <a:p>
            <a:pPr algn="just" fontAlgn="base"/>
            <a:r>
              <a:rPr lang="ru-RU" sz="1000" dirty="0" smtClean="0">
                <a:latin typeface="e-Ukraine Light" pitchFamily="50" charset="-52"/>
                <a:cs typeface="Arial" pitchFamily="34" charset="0"/>
              </a:rPr>
              <a:t> </a:t>
            </a:r>
            <a:r>
              <a:rPr lang="uk-UA" sz="1000" b="1" dirty="0" smtClean="0">
                <a:latin typeface="e-Ukraine Light" pitchFamily="50" charset="-52"/>
              </a:rPr>
              <a:t>8.</a:t>
            </a:r>
            <a:r>
              <a:rPr lang="uk-UA" sz="1000" dirty="0" smtClean="0">
                <a:latin typeface="e-Ukraine Light" pitchFamily="50" charset="-52"/>
              </a:rPr>
              <a:t> Закон набирає чинності з дня, наступного за днем його опублікування, тобто з 27 травня 2022 року, крім змін до підпунктів 69.2 та 69.11 пункту 69 підрозділу 10 розділу ХХ Податкового кодексу України в частині камеральних перевірок декларацій та уточнюючих розрахунків (у разі їх подання), до яких подано заяву про повернення суми бюджетного відшкодування, які наберуть чинності з 2 червня 2022 року.</a:t>
            </a:r>
            <a:endParaRPr lang="ru-RU" sz="1000" dirty="0" smtClean="0">
              <a:latin typeface="e-Ukraine Light" pitchFamily="50" charset="-52"/>
            </a:endParaRPr>
          </a:p>
          <a:p>
            <a:pPr algn="just" fontAlgn="base"/>
            <a:r>
              <a:rPr lang="uk-UA" sz="1000" dirty="0" smtClean="0">
                <a:latin typeface="e-Ukraine Light" pitchFamily="50" charset="-52"/>
              </a:rPr>
              <a:t>Тобто порядок та строки проведення камеральних перевірок податкових декларацій (уточнюючих розрахунків) із заявленими сумами бюджетного відшкодування ПДВ набирає чинності саме з 2 червня 2022 року.</a:t>
            </a:r>
            <a:r>
              <a:rPr lang="ru-RU" sz="1000" dirty="0" smtClean="0">
                <a:latin typeface="e-Ukraine Light" pitchFamily="50" charset="-52"/>
              </a:rPr>
              <a:t> </a:t>
            </a:r>
          </a:p>
        </p:txBody>
      </p:sp>
      <p:sp>
        <p:nvSpPr>
          <p:cNvPr id="5" name="Прямоугольник 4"/>
          <p:cNvSpPr/>
          <p:nvPr/>
        </p:nvSpPr>
        <p:spPr>
          <a:xfrm>
            <a:off x="5076825" y="276225"/>
            <a:ext cx="4610100" cy="6336907"/>
          </a:xfrm>
          <a:prstGeom prst="rect">
            <a:avLst/>
          </a:prstGeom>
        </p:spPr>
        <p:txBody>
          <a:bodyPr wrap="square">
            <a:spAutoFit/>
          </a:bodyPr>
          <a:lstStyle/>
          <a:p>
            <a:pPr algn="just" fontAlgn="base"/>
            <a:r>
              <a:rPr lang="uk-UA" sz="1000" dirty="0" smtClean="0">
                <a:latin typeface="e-Ukraine Light" pitchFamily="50" charset="-52"/>
              </a:rPr>
              <a:t>бути </a:t>
            </a:r>
            <a:r>
              <a:rPr lang="uk-UA" sz="1000" dirty="0" smtClean="0">
                <a:latin typeface="e-Ukraine Light" pitchFamily="50" charset="-52"/>
              </a:rPr>
              <a:t>підтверджений зареєстрованими в ЄРПН ПН/РК та уточнений (приведений у відповідність) шляхом подання уточнюючих розрахунків до поданих за ці періоди податкових декларацій з ПДВ.</a:t>
            </a:r>
            <a:endParaRPr lang="ru-RU" sz="1000" dirty="0" smtClean="0">
              <a:latin typeface="e-Ukraine Light" pitchFamily="50" charset="-52"/>
            </a:endParaRPr>
          </a:p>
          <a:p>
            <a:pPr algn="just" fontAlgn="base"/>
            <a:r>
              <a:rPr lang="uk-UA" sz="1000" b="1" dirty="0" smtClean="0">
                <a:latin typeface="e-Ukraine Light" pitchFamily="50" charset="-52"/>
              </a:rPr>
              <a:t>2.1</a:t>
            </a:r>
            <a:r>
              <a:rPr lang="uk-UA" sz="1000" dirty="0" smtClean="0">
                <a:latin typeface="e-Ukraine Light" pitchFamily="50" charset="-52"/>
              </a:rPr>
              <a:t> Зміненою редакцією пп. 69.1 п. 69 підрозділу 10 Кодексу визначено, що протягом дії воєнного стану, </a:t>
            </a:r>
            <a:r>
              <a:rPr lang="uk-UA" sz="1000" b="1" dirty="0" smtClean="0">
                <a:latin typeface="e-Ukraine Light" pitchFamily="50" charset="-52"/>
              </a:rPr>
              <a:t>у випадку</a:t>
            </a:r>
            <a:r>
              <a:rPr lang="uk-UA" sz="1000" dirty="0" smtClean="0">
                <a:latin typeface="e-Ukraine Light" pitchFamily="50" charset="-52"/>
              </a:rPr>
              <a:t> </a:t>
            </a:r>
            <a:r>
              <a:rPr lang="uk-UA" sz="1000" b="1" dirty="0" smtClean="0">
                <a:latin typeface="e-Ukraine Light" pitchFamily="50" charset="-52"/>
              </a:rPr>
              <a:t>відсутності у платника податків можливості</a:t>
            </a:r>
            <a:r>
              <a:rPr lang="uk-UA" sz="1000" dirty="0" smtClean="0">
                <a:latin typeface="e-Ukraine Light" pitchFamily="50" charset="-52"/>
              </a:rPr>
              <a:t> своєчасно зареєструвати ПН/РК у ЄРПН, подати податкову звітність та сплатити податки і збори, платники податків звільняються від штрафів з обов’язковим виконанням таких обов’язків протягом шести місяців після припинення або скасування воєнного стану в Україні.</a:t>
            </a:r>
            <a:endParaRPr lang="ru-RU" sz="1000" dirty="0" smtClean="0">
              <a:latin typeface="e-Ukraine Light" pitchFamily="50" charset="-52"/>
            </a:endParaRPr>
          </a:p>
          <a:p>
            <a:pPr algn="just" fontAlgn="base"/>
            <a:r>
              <a:rPr lang="uk-UA" sz="1000" dirty="0" smtClean="0">
                <a:latin typeface="e-Ukraine Light" pitchFamily="50" charset="-52"/>
              </a:rPr>
              <a:t>Аналогічна норма щодо звільнення від фінансової відповідальності передбачена і для платника податків щодо своєї філії, представництва, відокремленого чи іншого структурного підрозділу.</a:t>
            </a:r>
            <a:endParaRPr lang="ru-RU" sz="1000" dirty="0" smtClean="0">
              <a:latin typeface="e-Ukraine Light" pitchFamily="50" charset="-52"/>
            </a:endParaRPr>
          </a:p>
          <a:p>
            <a:pPr algn="just" fontAlgn="base"/>
            <a:r>
              <a:rPr lang="uk-UA" sz="1000" dirty="0" smtClean="0">
                <a:latin typeface="e-Ukraine Light" pitchFamily="50" charset="-52"/>
              </a:rPr>
              <a:t>Так, у випадку відсутності можливості у платника податків щодо своєї філії, представництва, відокремленого чи іншого структурного підрозділу своєчасно виконати свій податковий обов’язок щодо реєстрації ПН/РК в ЄРПН, подання податкової звітності та сплати податків і зборів, такий платник податків звільняється від відповідальності, але тільки у межах діяльності, яка провадиться через такі філії, представництва, відокремлені чи інші структурні підрозділи, на період до завершення дії воєнного стану.</a:t>
            </a:r>
            <a:endParaRPr lang="ru-RU" sz="1000" dirty="0" smtClean="0">
              <a:latin typeface="e-Ukraine Light" pitchFamily="50" charset="-52"/>
            </a:endParaRPr>
          </a:p>
          <a:p>
            <a:pPr algn="just" fontAlgn="base"/>
            <a:r>
              <a:rPr lang="uk-UA" sz="1000" b="1" dirty="0" smtClean="0">
                <a:latin typeface="e-Ukraine Light" pitchFamily="50" charset="-52"/>
              </a:rPr>
              <a:t>2.2</a:t>
            </a:r>
            <a:r>
              <a:rPr lang="uk-UA" sz="1000" dirty="0" smtClean="0">
                <a:latin typeface="e-Ukraine Light" pitchFamily="50" charset="-52"/>
              </a:rPr>
              <a:t> Відновлюється податкові обов’язки для платників податків, у яких </a:t>
            </a:r>
            <a:r>
              <a:rPr lang="uk-UA" sz="1000" b="1" u="sng" dirty="0" smtClean="0">
                <a:latin typeface="e-Ukraine Light" pitchFamily="50" charset="-52"/>
              </a:rPr>
              <a:t>є можливість,</a:t>
            </a:r>
            <a:r>
              <a:rPr lang="uk-UA" sz="1000" dirty="0" smtClean="0">
                <a:latin typeface="e-Ukraine Light" pitchFamily="50" charset="-52"/>
              </a:rPr>
              <a:t> своєчасно:</a:t>
            </a:r>
            <a:endParaRPr lang="ru-RU" sz="1000" dirty="0" smtClean="0">
              <a:latin typeface="e-Ukraine Light" pitchFamily="50" charset="-52"/>
            </a:endParaRPr>
          </a:p>
          <a:p>
            <a:pPr algn="just" fontAlgn="base"/>
            <a:r>
              <a:rPr lang="uk-UA" sz="1000" dirty="0" smtClean="0">
                <a:latin typeface="e-Ukraine Light" pitchFamily="50" charset="-52"/>
              </a:rPr>
              <a:t>- реєструвати в ЄРПН ПН/РК,</a:t>
            </a:r>
            <a:endParaRPr lang="ru-RU" sz="1000" dirty="0" smtClean="0">
              <a:latin typeface="e-Ukraine Light" pitchFamily="50" charset="-52"/>
            </a:endParaRPr>
          </a:p>
          <a:p>
            <a:pPr algn="just" fontAlgn="base"/>
            <a:r>
              <a:rPr lang="uk-UA" sz="1000" dirty="0" smtClean="0">
                <a:latin typeface="e-Ukraine Light" pitchFamily="50" charset="-52"/>
              </a:rPr>
              <a:t>- подавати податкову звітність,</a:t>
            </a:r>
            <a:endParaRPr lang="ru-RU" sz="1000" dirty="0" smtClean="0">
              <a:latin typeface="e-Ukraine Light" pitchFamily="50" charset="-52"/>
            </a:endParaRPr>
          </a:p>
          <a:p>
            <a:pPr algn="just" fontAlgn="base"/>
            <a:r>
              <a:rPr lang="uk-UA" sz="1000" dirty="0" smtClean="0">
                <a:latin typeface="e-Ukraine Light" pitchFamily="50" charset="-52"/>
              </a:rPr>
              <a:t>- сплачувати податки та збори.</a:t>
            </a:r>
            <a:endParaRPr lang="ru-RU" sz="1000" dirty="0" smtClean="0">
              <a:latin typeface="e-Ukraine Light" pitchFamily="50" charset="-52"/>
            </a:endParaRPr>
          </a:p>
          <a:p>
            <a:pPr algn="just" fontAlgn="base"/>
            <a:r>
              <a:rPr lang="uk-UA" sz="1000" dirty="0" smtClean="0">
                <a:latin typeface="e-Ukraine Light" pitchFamily="50" charset="-52"/>
              </a:rPr>
              <a:t>Відповідно такі платники звільняються від відповідальності за несвоєчасне виконання таких обов’язків, граничний термін виконання яких припадає на період починаючи з 24 лютого 2022 року до дня набрання чинності Законом за умови:</a:t>
            </a:r>
            <a:endParaRPr lang="ru-RU" sz="1000" dirty="0" smtClean="0">
              <a:latin typeface="e-Ukraine Light" pitchFamily="50" charset="-52"/>
            </a:endParaRPr>
          </a:p>
          <a:p>
            <a:pPr algn="just" fontAlgn="base"/>
            <a:r>
              <a:rPr lang="uk-UA" sz="1000" dirty="0" smtClean="0">
                <a:latin typeface="e-Ukraine Light" pitchFamily="50" charset="-52"/>
              </a:rPr>
              <a:t>-</a:t>
            </a:r>
            <a:r>
              <a:rPr lang="uk-UA" sz="1000" dirty="0" smtClean="0">
                <a:latin typeface="e-Ukraine Light" pitchFamily="50" charset="-52"/>
              </a:rPr>
              <a:t> реєстрації ПН/РК за операціями з постачання товарів/послуг, здійсненими в період лютий-травень 2022 року, до 15 липня 2022 року (по податковому </a:t>
            </a:r>
            <a:r>
              <a:rPr lang="uk-UA" sz="1000" dirty="0" smtClean="0">
                <a:latin typeface="e-Ukraine Light" pitchFamily="50" charset="-52"/>
              </a:rPr>
              <a:t>кредиту, </a:t>
            </a:r>
            <a:r>
              <a:rPr lang="uk-UA" sz="1000" dirty="0" smtClean="0">
                <a:latin typeface="e-Ukraine Light" pitchFamily="50" charset="-52"/>
              </a:rPr>
              <a:t>відображеному у податкових деклараціях з ПДВ за звітні (податкові) періоди лютий-травень 2022 року на підставі </a:t>
            </a:r>
            <a:endParaRPr lang="ru-RU" sz="1000" dirty="0" smtClean="0">
              <a:latin typeface="e-Ukraine Light" pitchFamily="50" charset="-52"/>
            </a:endParaRPr>
          </a:p>
        </p:txBody>
      </p:sp>
    </p:spTree>
    <p:extLst>
      <p:ext uri="{BB962C8B-B14F-4D97-AF65-F5344CB8AC3E}">
        <p14:creationId xmlns:p14="http://schemas.microsoft.com/office/powerpoint/2010/main" xmlns="" val="3675173891"/>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798</TotalTime>
  <Words>314</Words>
  <Application>Microsoft Office PowerPoint</Application>
  <PresentationFormat>Лист A4 (210x297 мм)</PresentationFormat>
  <Paragraphs>71</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97</cp:revision>
  <dcterms:created xsi:type="dcterms:W3CDTF">2021-05-27T05:23:05Z</dcterms:created>
  <dcterms:modified xsi:type="dcterms:W3CDTF">2022-05-27T07:56:31Z</dcterms:modified>
</cp:coreProperties>
</file>