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9906000" cy="6858000" type="A4"/>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A87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8412" autoAdjust="0"/>
    <p:restoredTop sz="94660"/>
  </p:normalViewPr>
  <p:slideViewPr>
    <p:cSldViewPr snapToGrid="0">
      <p:cViewPr>
        <p:scale>
          <a:sx n="100" d="100"/>
          <a:sy n="100" d="100"/>
        </p:scale>
        <p:origin x="-726" y="66"/>
      </p:cViewPr>
      <p:guideLst>
        <p:guide orient="horz" pos="2160"/>
        <p:guide pos="312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30.05.2022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700837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30.05.2022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2919468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30.05.2022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1722444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30.05.2022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3487806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9FCE06E-CD33-4E8D-BB2D-3C537C4FAFB6}" type="datetimeFigureOut">
              <a:rPr lang="ru-RU" smtClean="0"/>
              <a:pPr/>
              <a:t>30.05.2022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2210265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29FCE06E-CD33-4E8D-BB2D-3C537C4FAFB6}" type="datetimeFigureOut">
              <a:rPr lang="ru-RU" smtClean="0"/>
              <a:pPr/>
              <a:t>30.05.2022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2328008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2329" y="2505075"/>
            <a:ext cx="4190702"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14913" y="2505075"/>
            <a:ext cx="4211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29FCE06E-CD33-4E8D-BB2D-3C537C4FAFB6}" type="datetimeFigureOut">
              <a:rPr lang="ru-RU" smtClean="0"/>
              <a:pPr/>
              <a:t>30.05.2022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1159363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29FCE06E-CD33-4E8D-BB2D-3C537C4FAFB6}" type="datetimeFigureOut">
              <a:rPr lang="ru-RU" smtClean="0"/>
              <a:pPr/>
              <a:t>30.05.2022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1528486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FCE06E-CD33-4E8D-BB2D-3C537C4FAFB6}" type="datetimeFigureOut">
              <a:rPr lang="ru-RU" smtClean="0"/>
              <a:pPr/>
              <a:t>30.05.2022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4147845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29FCE06E-CD33-4E8D-BB2D-3C537C4FAFB6}" type="datetimeFigureOut">
              <a:rPr lang="ru-RU" smtClean="0"/>
              <a:pPr/>
              <a:t>30.05.2022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2795185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29FCE06E-CD33-4E8D-BB2D-3C537C4FAFB6}" type="datetimeFigureOut">
              <a:rPr lang="ru-RU" smtClean="0"/>
              <a:pPr/>
              <a:t>30.05.2022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610861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5A87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FCE06E-CD33-4E8D-BB2D-3C537C4FAFB6}" type="datetimeFigureOut">
              <a:rPr lang="ru-RU" smtClean="0"/>
              <a:pPr/>
              <a:t>30.05.2022</a:t>
            </a:fld>
            <a:endParaRPr lang="ru-RU"/>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000836-F63B-4D9E-A2D5-C448F5928AED}" type="slidenum">
              <a:rPr lang="ru-RU" smtClean="0"/>
              <a:pPr/>
              <a:t>‹#›</a:t>
            </a:fld>
            <a:endParaRPr lang="ru-RU"/>
          </a:p>
        </p:txBody>
      </p:sp>
    </p:spTree>
    <p:extLst>
      <p:ext uri="{BB962C8B-B14F-4D97-AF65-F5344CB8AC3E}">
        <p14:creationId xmlns:p14="http://schemas.microsoft.com/office/powerpoint/2010/main" xmlns="" val="40782330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xmlns="" id="{B2AE1F56-FA4C-456D-AD17-F597535BE98C}"/>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028247" y="0"/>
            <a:ext cx="4877753" cy="6858000"/>
          </a:xfrm>
          <a:prstGeom prst="rect">
            <a:avLst/>
          </a:prstGeom>
        </p:spPr>
      </p:pic>
      <p:sp>
        <p:nvSpPr>
          <p:cNvPr id="11" name="Rectangle 6">
            <a:extLst>
              <a:ext uri="{FF2B5EF4-FFF2-40B4-BE49-F238E27FC236}">
                <a16:creationId xmlns:a16="http://schemas.microsoft.com/office/drawing/2014/main" xmlns="" id="{AAE0BDE6-D7B9-4FD3-A01F-F489C68E00E5}"/>
              </a:ext>
            </a:extLst>
          </p:cNvPr>
          <p:cNvSpPr>
            <a:spLocks noChangeArrowheads="1"/>
          </p:cNvSpPr>
          <p:nvPr/>
        </p:nvSpPr>
        <p:spPr bwMode="auto">
          <a:xfrm>
            <a:off x="0" y="1762125"/>
            <a:ext cx="9906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grpSp>
        <p:nvGrpSpPr>
          <p:cNvPr id="18" name="Группа 17">
            <a:extLst>
              <a:ext uri="{FF2B5EF4-FFF2-40B4-BE49-F238E27FC236}">
                <a16:creationId xmlns:a16="http://schemas.microsoft.com/office/drawing/2014/main" xmlns="" id="{5B1F3CBD-8D08-499F-BE54-1DF3C9FE8E21}"/>
              </a:ext>
            </a:extLst>
          </p:cNvPr>
          <p:cNvGrpSpPr/>
          <p:nvPr/>
        </p:nvGrpSpPr>
        <p:grpSpPr>
          <a:xfrm>
            <a:off x="106282" y="114300"/>
            <a:ext cx="4820999" cy="6743700"/>
            <a:chOff x="64808" y="106681"/>
            <a:chExt cx="4811442" cy="6743700"/>
          </a:xfrm>
        </p:grpSpPr>
        <p:grpSp>
          <p:nvGrpSpPr>
            <p:cNvPr id="9" name="Группа 8">
              <a:extLst>
                <a:ext uri="{FF2B5EF4-FFF2-40B4-BE49-F238E27FC236}">
                  <a16:creationId xmlns:a16="http://schemas.microsoft.com/office/drawing/2014/main" xmlns="" id="{4A6F6DA5-6ACE-429E-B52A-AC44102F0184}"/>
                </a:ext>
              </a:extLst>
            </p:cNvPr>
            <p:cNvGrpSpPr/>
            <p:nvPr/>
          </p:nvGrpSpPr>
          <p:grpSpPr>
            <a:xfrm>
              <a:off x="64808" y="106681"/>
              <a:ext cx="4793934" cy="6743700"/>
              <a:chOff x="64808" y="106681"/>
              <a:chExt cx="4793934" cy="6743700"/>
            </a:xfrm>
          </p:grpSpPr>
          <p:sp>
            <p:nvSpPr>
              <p:cNvPr id="7" name="Прямоугольник 6">
                <a:extLst>
                  <a:ext uri="{FF2B5EF4-FFF2-40B4-BE49-F238E27FC236}">
                    <a16:creationId xmlns:a16="http://schemas.microsoft.com/office/drawing/2014/main" xmlns="" id="{09A0A77F-376C-47B9-BB79-353299E74E74}"/>
                  </a:ext>
                </a:extLst>
              </p:cNvPr>
              <p:cNvSpPr/>
              <p:nvPr/>
            </p:nvSpPr>
            <p:spPr>
              <a:xfrm>
                <a:off x="64808" y="106681"/>
                <a:ext cx="4793934" cy="6591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8" name="Овал 7">
                <a:extLst>
                  <a:ext uri="{FF2B5EF4-FFF2-40B4-BE49-F238E27FC236}">
                    <a16:creationId xmlns:a16="http://schemas.microsoft.com/office/drawing/2014/main" xmlns="" id="{DCA030F4-92F2-48AB-8BB4-77C584043B72}"/>
                  </a:ext>
                </a:extLst>
              </p:cNvPr>
              <p:cNvSpPr/>
              <p:nvPr/>
            </p:nvSpPr>
            <p:spPr>
              <a:xfrm>
                <a:off x="2328387" y="6545581"/>
                <a:ext cx="304800" cy="304800"/>
              </a:xfrm>
              <a:prstGeom prst="ellipse">
                <a:avLst/>
              </a:prstGeom>
              <a:solidFill>
                <a:schemeClr val="bg1"/>
              </a:solidFill>
              <a:ln>
                <a:solidFill>
                  <a:srgbClr val="25A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100" dirty="0" smtClean="0">
                    <a:solidFill>
                      <a:srgbClr val="25A872"/>
                    </a:solidFill>
                    <a:latin typeface="e-Ukraine" panose="00000500000000000000" pitchFamily="50" charset="-52"/>
                  </a:rPr>
                  <a:t>3</a:t>
                </a:r>
                <a:endParaRPr lang="ru-RU" sz="1400" dirty="0">
                  <a:solidFill>
                    <a:srgbClr val="25A872"/>
                  </a:solidFill>
                  <a:latin typeface="e-Ukraine" panose="00000500000000000000" pitchFamily="50" charset="-52"/>
                </a:endParaRPr>
              </a:p>
            </p:txBody>
          </p:sp>
        </p:grpSp>
        <p:pic>
          <p:nvPicPr>
            <p:cNvPr id="4100" name="Рисунок 10" descr="https://chart.googleapis.com/chart?cht=qr&amp;chl=https%3A%2F%2Ft.me%2FinfoTAXbot&amp;chld=L|0&amp;chs=150">
              <a:extLst>
                <a:ext uri="{FF2B5EF4-FFF2-40B4-BE49-F238E27FC236}">
                  <a16:creationId xmlns:a16="http://schemas.microsoft.com/office/drawing/2014/main" xmlns="" id="{C10BBAFE-2D79-49E5-868B-A0FDCC9F8BD8}"/>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889161" y="1990344"/>
              <a:ext cx="1304925" cy="1304925"/>
            </a:xfrm>
            <a:prstGeom prst="rect">
              <a:avLst/>
            </a:prstGeom>
            <a:noFill/>
            <a:extLst>
              <a:ext uri="{909E8E84-426E-40DD-AFC4-6F175D3DCCD1}">
                <a14:hiddenFill xmlns:a14="http://schemas.microsoft.com/office/drawing/2010/main" xmlns="">
                  <a:solidFill>
                    <a:srgbClr val="FFFFFF"/>
                  </a:solidFill>
                </a14:hiddenFill>
              </a:ext>
            </a:extLst>
          </p:spPr>
        </p:pic>
        <p:pic>
          <p:nvPicPr>
            <p:cNvPr id="4099" name="Рисунок 1" descr="https://chart.googleapis.com/chart?cht=qr&amp;chl=https%3A%2F%2Ft.me%2Ftax_gov_ua&amp;chld=L|0&amp;chs=150">
              <a:extLst>
                <a:ext uri="{FF2B5EF4-FFF2-40B4-BE49-F238E27FC236}">
                  <a16:creationId xmlns:a16="http://schemas.microsoft.com/office/drawing/2014/main" xmlns="" id="{AB68234D-4D6E-4D60-B461-52334D70C220}"/>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81092" y="3465338"/>
              <a:ext cx="771525" cy="771525"/>
            </a:xfrm>
            <a:prstGeom prst="rect">
              <a:avLst/>
            </a:prstGeom>
            <a:noFill/>
            <a:extLst>
              <a:ext uri="{909E8E84-426E-40DD-AFC4-6F175D3DCCD1}">
                <a14:hiddenFill xmlns:a14="http://schemas.microsoft.com/office/drawing/2010/main" xmlns="">
                  <a:solidFill>
                    <a:srgbClr val="FFFFFF"/>
                  </a:solidFill>
                </a14:hiddenFill>
              </a:ext>
            </a:extLst>
          </p:spPr>
        </p:pic>
        <p:pic>
          <p:nvPicPr>
            <p:cNvPr id="4098" name="Рисунок 7" descr="https://chart.googleapis.com/chart?cht=qr&amp;chl=https%3A%2F%2Fwww.youtube.com%2FTaxUkraine&amp;chld=L|0&amp;chs=150">
              <a:extLst>
                <a:ext uri="{FF2B5EF4-FFF2-40B4-BE49-F238E27FC236}">
                  <a16:creationId xmlns:a16="http://schemas.microsoft.com/office/drawing/2014/main" xmlns="" id="{B988640C-7F4D-43BB-8D2B-B0AB4B4AD405}"/>
                </a:ext>
              </a:extLst>
            </p:cNvPr>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481092" y="4329384"/>
              <a:ext cx="771525" cy="771525"/>
            </a:xfrm>
            <a:prstGeom prst="rect">
              <a:avLst/>
            </a:prstGeom>
            <a:noFill/>
            <a:extLst>
              <a:ext uri="{909E8E84-426E-40DD-AFC4-6F175D3DCCD1}">
                <a14:hiddenFill xmlns:a14="http://schemas.microsoft.com/office/drawing/2010/main" xmlns="">
                  <a:solidFill>
                    <a:srgbClr val="FFFFFF"/>
                  </a:solidFill>
                </a14:hiddenFill>
              </a:ext>
            </a:extLst>
          </p:spPr>
        </p:pic>
        <p:pic>
          <p:nvPicPr>
            <p:cNvPr id="4097" name="Рисунок 13" descr="https://chart.googleapis.com/chart?cht=qr&amp;chl=https%3A%2F%2Fwww.facebook.com%2FTaxUkraine%2F&amp;chld=L|0&amp;chs=150">
              <a:extLst>
                <a:ext uri="{FF2B5EF4-FFF2-40B4-BE49-F238E27FC236}">
                  <a16:creationId xmlns:a16="http://schemas.microsoft.com/office/drawing/2014/main" xmlns="" id="{48F62E71-1AA9-48BD-99B8-0430C4FAB90B}"/>
                </a:ext>
              </a:extLst>
            </p:cNvPr>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481092" y="5193430"/>
              <a:ext cx="771525" cy="771525"/>
            </a:xfrm>
            <a:prstGeom prst="rect">
              <a:avLst/>
            </a:prstGeom>
            <a:noFill/>
            <a:extLst>
              <a:ext uri="{909E8E84-426E-40DD-AFC4-6F175D3DCCD1}">
                <a14:hiddenFill xmlns:a14="http://schemas.microsoft.com/office/drawing/2010/main" xmlns="">
                  <a:solidFill>
                    <a:srgbClr val="FFFFFF"/>
                  </a:solidFill>
                </a14:hiddenFill>
              </a:ext>
            </a:extLst>
          </p:spPr>
        </p:pic>
        <p:sp>
          <p:nvSpPr>
            <p:cNvPr id="10" name="Rectangle 5">
              <a:extLst>
                <a:ext uri="{FF2B5EF4-FFF2-40B4-BE49-F238E27FC236}">
                  <a16:creationId xmlns:a16="http://schemas.microsoft.com/office/drawing/2014/main" xmlns="" id="{5E53E4E3-62F3-4903-B665-45BF57FD779F}"/>
                </a:ext>
              </a:extLst>
            </p:cNvPr>
            <p:cNvSpPr>
              <a:spLocks noChangeArrowheads="1"/>
            </p:cNvSpPr>
            <p:nvPr/>
          </p:nvSpPr>
          <p:spPr bwMode="auto">
            <a:xfrm>
              <a:off x="82316" y="203687"/>
              <a:ext cx="4793934" cy="17543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49263" algn="ctr" defTabSz="914400" rtl="0" eaLnBrk="0" fontAlgn="base" latinLnBrk="0" hangingPunct="0">
                <a:lnSpc>
                  <a:spcPct val="100000"/>
                </a:lnSpc>
                <a:spcBef>
                  <a:spcPct val="0"/>
                </a:spcBef>
                <a:spcAft>
                  <a:spcPct val="0"/>
                </a:spcAft>
                <a:buClrTx/>
                <a:buSzTx/>
                <a:buFontTx/>
                <a:buNone/>
                <a:tabLst/>
              </a:pP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Друзі, підписуйтеся на офіційні сторінки Державної податкової служби України у соціальних мережах, де ви </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зможе</a:t>
              </a:r>
              <a:r>
                <a:rPr lang="uk-UA" altLang="ru-RU" sz="1200" dirty="0" smtClean="0">
                  <a:solidFill>
                    <a:srgbClr val="333333"/>
                  </a:solidFill>
                  <a:latin typeface="e-Ukraine Light" panose="00000400000000000000" pitchFamily="50" charset="-52"/>
                  <a:ea typeface="Times New Roman" panose="02020603050405020304" pitchFamily="18" charset="0"/>
                  <a:cs typeface="Times New Roman" panose="02020603050405020304" pitchFamily="18" charset="0"/>
                </a:rPr>
                <a:t>те</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a:t>
              </a: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переглянути новини, актуальні роз'яснення податкових новацій, а також </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інфографіки,</a:t>
              </a:r>
              <a:r>
                <a:rPr kumimoji="0" lang="uk-UA" altLang="ru-RU" sz="1200" b="0" i="0" u="none" strike="noStrike" cap="none" normalizeH="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коментарі керівництва,</a:t>
              </a:r>
              <a:r>
                <a:rPr kumimoji="0" lang="uk-UA" altLang="ru-RU" sz="1200" b="0" i="0" u="none" strike="noStrike" cap="none" normalizeH="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фахівців </a:t>
              </a: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служби! Буде корисно та цікаво!</a:t>
              </a:r>
              <a:endParaRPr kumimoji="0" lang="ru-RU" altLang="ru-RU" sz="1200" b="0" i="0" u="none" strike="noStrike" cap="none" normalizeH="0" baseline="0" dirty="0">
                <a:ln>
                  <a:noFill/>
                </a:ln>
                <a:solidFill>
                  <a:schemeClr val="tx1"/>
                </a:solidFill>
                <a:effectLst/>
                <a:latin typeface="e-Ukraine Light" panose="00000400000000000000" pitchFamily="50" charset="-52"/>
              </a:endParaRPr>
            </a:p>
            <a:p>
              <a:pPr marL="0" marR="0" lvl="0" indent="449263" algn="ctr" defTabSz="914400" rtl="0" eaLnBrk="0" fontAlgn="base" latinLnBrk="0" hangingPunct="0">
                <a:lnSpc>
                  <a:spcPct val="100000"/>
                </a:lnSpc>
                <a:spcBef>
                  <a:spcPct val="0"/>
                </a:spcBef>
                <a:spcAft>
                  <a:spcPct val="0"/>
                </a:spcAft>
                <a:buClrTx/>
                <a:buSzTx/>
                <a:buFontTx/>
                <a:buNone/>
                <a:tabLst/>
              </a:pP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Спілкуйтеся з </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податковою </a:t>
              </a: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службою дистанційно за допомогою сервісу  «InfoTAX»:</a:t>
              </a:r>
              <a:endParaRPr kumimoji="0" lang="ru-RU" altLang="ru-RU" sz="1200" b="0" i="0" u="none" strike="noStrike" cap="none" normalizeH="0" baseline="0" dirty="0">
                <a:ln>
                  <a:noFill/>
                </a:ln>
                <a:solidFill>
                  <a:schemeClr val="tx1"/>
                </a:solidFill>
                <a:effectLst/>
                <a:latin typeface="e-Ukraine Light" panose="00000400000000000000" pitchFamily="50" charset="-52"/>
              </a:endParaRPr>
            </a:p>
            <a:p>
              <a:pPr marL="0" marR="0" lvl="0" indent="449263" algn="ctr" defTabSz="914400" rtl="0" eaLnBrk="0" fontAlgn="base" latinLnBrk="0" hangingPunct="0">
                <a:lnSpc>
                  <a:spcPct val="100000"/>
                </a:lnSpc>
                <a:spcBef>
                  <a:spcPct val="0"/>
                </a:spcBef>
                <a:spcAft>
                  <a:spcPct val="0"/>
                </a:spcAft>
                <a:buClrTx/>
                <a:buSzTx/>
                <a:buFontTx/>
                <a:buNone/>
                <a:tabLst/>
              </a:pPr>
              <a:endParaRPr kumimoji="0" lang="ru-RU" altLang="ru-RU" sz="1200" b="0" i="0" u="none" strike="noStrike" cap="none" normalizeH="0" baseline="0" dirty="0">
                <a:ln>
                  <a:noFill/>
                </a:ln>
                <a:solidFill>
                  <a:schemeClr val="tx1"/>
                </a:solidFill>
                <a:effectLst/>
                <a:latin typeface="e-Ukraine Light" panose="00000400000000000000" pitchFamily="50" charset="-52"/>
              </a:endParaRPr>
            </a:p>
          </p:txBody>
        </p:sp>
        <p:sp>
          <p:nvSpPr>
            <p:cNvPr id="12" name="Rectangle 7">
              <a:extLst>
                <a:ext uri="{FF2B5EF4-FFF2-40B4-BE49-F238E27FC236}">
                  <a16:creationId xmlns:a16="http://schemas.microsoft.com/office/drawing/2014/main" xmlns="" id="{7BCFA5DF-C4AC-4DCE-AA03-DBDC47E12D5E}"/>
                </a:ext>
              </a:extLst>
            </p:cNvPr>
            <p:cNvSpPr>
              <a:spLocks noChangeArrowheads="1"/>
            </p:cNvSpPr>
            <p:nvPr/>
          </p:nvSpPr>
          <p:spPr bwMode="auto">
            <a:xfrm>
              <a:off x="1440440" y="3500673"/>
              <a:ext cx="2077686" cy="80021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канал ДПС «</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Telegram</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a:t>
              </a:r>
              <a:endParaRPr kumimoji="0" lang="ru-RU" altLang="ru-RU" sz="600" b="0" i="0" u="none" strike="noStrike" cap="none" normalizeH="0" baseline="0" dirty="0">
                <a:ln>
                  <a:noFill/>
                </a:ln>
                <a:solidFill>
                  <a:schemeClr val="tx1"/>
                </a:solidFill>
                <a:effectLst/>
                <a:latin typeface="e-Ukraine Light" panose="00000400000000000000" pitchFamily="50" charset="-5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e-Ukraine Light" panose="00000400000000000000" pitchFamily="50" charset="-52"/>
              </a:endParaRPr>
            </a:p>
          </p:txBody>
        </p:sp>
        <p:sp>
          <p:nvSpPr>
            <p:cNvPr id="13" name="Rectangle 8">
              <a:extLst>
                <a:ext uri="{FF2B5EF4-FFF2-40B4-BE49-F238E27FC236}">
                  <a16:creationId xmlns:a16="http://schemas.microsoft.com/office/drawing/2014/main" xmlns="" id="{911FB1A9-ED1C-4532-A3E7-013A57BBC16A}"/>
                </a:ext>
              </a:extLst>
            </p:cNvPr>
            <p:cNvSpPr>
              <a:spLocks noChangeArrowheads="1"/>
            </p:cNvSpPr>
            <p:nvPr/>
          </p:nvSpPr>
          <p:spPr bwMode="auto">
            <a:xfrm>
              <a:off x="1440440" y="4465058"/>
              <a:ext cx="2710593"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сторінка на «</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Youtube</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каналі ДПС </a:t>
              </a:r>
              <a:endParaRPr kumimoji="0" lang="ru-RU" altLang="ru-RU" sz="1800" b="0" i="0" u="none" strike="noStrike" cap="none" normalizeH="0" baseline="0" dirty="0">
                <a:ln>
                  <a:noFill/>
                </a:ln>
                <a:solidFill>
                  <a:schemeClr val="tx1"/>
                </a:solidFill>
                <a:effectLst/>
                <a:latin typeface="e-Ukraine Light" panose="00000400000000000000" pitchFamily="50" charset="-52"/>
              </a:endParaRPr>
            </a:p>
          </p:txBody>
        </p:sp>
        <p:sp>
          <p:nvSpPr>
            <p:cNvPr id="14" name="Rectangle 9">
              <a:extLst>
                <a:ext uri="{FF2B5EF4-FFF2-40B4-BE49-F238E27FC236}">
                  <a16:creationId xmlns:a16="http://schemas.microsoft.com/office/drawing/2014/main" xmlns="" id="{D4E2B7F5-5D62-456B-A005-E3F8F8A4BC07}"/>
                </a:ext>
              </a:extLst>
            </p:cNvPr>
            <p:cNvSpPr>
              <a:spLocks noChangeArrowheads="1"/>
            </p:cNvSpPr>
            <p:nvPr/>
          </p:nvSpPr>
          <p:spPr bwMode="auto">
            <a:xfrm>
              <a:off x="1440440" y="5273743"/>
              <a:ext cx="2710593"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a:t>
              </a:r>
              <a:r>
                <a:rPr kumimoji="0" lang="uk-UA" altLang="ru-RU" sz="14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сторінка </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ДПС на «</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Fac</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е</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book</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a:t>
              </a:r>
              <a:endParaRPr kumimoji="0" lang="uk-UA" altLang="ru-RU" sz="1800" b="0" i="0" u="none" strike="noStrike" cap="none" normalizeH="0" baseline="0" dirty="0">
                <a:ln>
                  <a:noFill/>
                </a:ln>
                <a:solidFill>
                  <a:schemeClr val="tx1"/>
                </a:solidFill>
                <a:effectLst/>
                <a:latin typeface="e-Ukraine Light" panose="00000400000000000000" pitchFamily="50" charset="-52"/>
              </a:endParaRPr>
            </a:p>
          </p:txBody>
        </p:sp>
        <p:sp>
          <p:nvSpPr>
            <p:cNvPr id="15" name="Прямоугольник 14">
              <a:extLst>
                <a:ext uri="{FF2B5EF4-FFF2-40B4-BE49-F238E27FC236}">
                  <a16:creationId xmlns:a16="http://schemas.microsoft.com/office/drawing/2014/main" xmlns="" id="{14F01F8F-7640-48D6-B1C7-915AD6E76DDF}"/>
                </a:ext>
              </a:extLst>
            </p:cNvPr>
            <p:cNvSpPr/>
            <p:nvPr/>
          </p:nvSpPr>
          <p:spPr>
            <a:xfrm>
              <a:off x="82316" y="6057476"/>
              <a:ext cx="4793934" cy="338554"/>
            </a:xfrm>
            <a:prstGeom prst="rect">
              <a:avLst/>
            </a:prstGeom>
          </p:spPr>
          <p:txBody>
            <a:bodyPr wrap="square">
              <a:spAutoFit/>
            </a:bodyPr>
            <a:lstStyle/>
            <a:p>
              <a:pPr algn="ctr">
                <a:spcAft>
                  <a:spcPts val="0"/>
                </a:spcAft>
              </a:pPr>
              <a:r>
                <a:rPr lang="uk-UA" sz="800" b="1" spc="-20" dirty="0">
                  <a:latin typeface="e-Ukraine" panose="00000500000000000000" pitchFamily="50" charset="-52"/>
                  <a:ea typeface="Times New Roman" panose="02020603050405020304" pitchFamily="18" charset="0"/>
                  <a:cs typeface="Calibri" panose="020F0502020204030204" pitchFamily="34" charset="0"/>
                </a:rPr>
                <a:t>Офіційний веб-портал  Державної </a:t>
              </a:r>
              <a:r>
                <a:rPr lang="uk-UA" sz="800" b="1" spc="-20" dirty="0" err="1">
                  <a:latin typeface="e-Ukraine" panose="00000500000000000000" pitchFamily="50" charset="-52"/>
                  <a:ea typeface="Times New Roman" panose="02020603050405020304" pitchFamily="18" charset="0"/>
                  <a:cs typeface="Calibri" panose="020F0502020204030204" pitchFamily="34" charset="0"/>
                </a:rPr>
                <a:t>податков</a:t>
              </a:r>
              <a:r>
                <a:rPr lang="en-US" sz="800" b="1" spc="-20" dirty="0" err="1">
                  <a:latin typeface="e-Ukraine" panose="00000500000000000000" pitchFamily="50" charset="-52"/>
                  <a:ea typeface="Times New Roman" panose="02020603050405020304" pitchFamily="18" charset="0"/>
                  <a:cs typeface="Calibri" panose="020F0502020204030204" pitchFamily="34" charset="0"/>
                </a:rPr>
                <a:t>ої</a:t>
              </a:r>
              <a:r>
                <a:rPr lang="uk-UA" sz="800" b="1" spc="-20" dirty="0">
                  <a:latin typeface="e-Ukraine" panose="00000500000000000000" pitchFamily="50" charset="-52"/>
                  <a:ea typeface="Times New Roman" panose="02020603050405020304" pitchFamily="18" charset="0"/>
                  <a:cs typeface="Calibri" panose="020F0502020204030204" pitchFamily="34" charset="0"/>
                </a:rPr>
                <a:t>  служби України: </a:t>
              </a:r>
              <a:r>
                <a:rPr lang="en-US" sz="800" b="1" spc="-20" dirty="0">
                  <a:latin typeface="e-Ukraine" panose="00000500000000000000" pitchFamily="50" charset="-52"/>
                  <a:ea typeface="Times New Roman" panose="02020603050405020304" pitchFamily="18" charset="0"/>
                  <a:cs typeface="Calibri" panose="020F0502020204030204" pitchFamily="34" charset="0"/>
                </a:rPr>
                <a:t>tax</a:t>
              </a:r>
              <a:r>
                <a:rPr lang="uk-UA" sz="800" u="sng" spc="-20" dirty="0">
                  <a:latin typeface="e-Ukraine" panose="00000500000000000000" pitchFamily="50" charset="-52"/>
                  <a:ea typeface="Times New Roman" panose="02020603050405020304" pitchFamily="18" charset="0"/>
                  <a:cs typeface="Calibri" panose="020F0502020204030204" pitchFamily="34" charset="0"/>
                </a:rPr>
                <a:t>.</a:t>
              </a:r>
              <a:r>
                <a:rPr lang="uk-UA" sz="800" b="1" u="sng" spc="-20" dirty="0">
                  <a:latin typeface="e-Ukraine" panose="00000500000000000000" pitchFamily="50" charset="-52"/>
                  <a:ea typeface="Times New Roman" panose="02020603050405020304" pitchFamily="18" charset="0"/>
                  <a:cs typeface="Calibri" panose="020F0502020204030204" pitchFamily="34" charset="0"/>
                </a:rPr>
                <a:t>gov.ua</a:t>
              </a:r>
              <a:endParaRPr lang="ru-RU" sz="3600" b="1" dirty="0">
                <a:latin typeface="e-Ukraine" panose="00000500000000000000" pitchFamily="50" charset="-52"/>
                <a:ea typeface="Times New Roman" panose="02020603050405020304" pitchFamily="18" charset="0"/>
              </a:endParaRPr>
            </a:p>
            <a:p>
              <a:pPr algn="ctr">
                <a:spcAft>
                  <a:spcPts val="0"/>
                </a:spcAft>
              </a:pPr>
              <a:r>
                <a:rPr lang="uk-UA" sz="800" b="1" spc="-20" dirty="0">
                  <a:latin typeface="e-Ukraine" panose="00000500000000000000" pitchFamily="50" charset="-52"/>
                  <a:ea typeface="Times New Roman" panose="02020603050405020304" pitchFamily="18" charset="0"/>
                  <a:cs typeface="Calibri" panose="020F0502020204030204" pitchFamily="34" charset="0"/>
                </a:rPr>
                <a:t>Інформаційно-довідковий департамент ДПС: </a:t>
              </a:r>
              <a:r>
                <a:rPr lang="uk-UA" sz="800" spc="-20" dirty="0">
                  <a:latin typeface="e-Ukraine" panose="00000500000000000000" pitchFamily="50" charset="-52"/>
                  <a:ea typeface="Times New Roman" panose="02020603050405020304" pitchFamily="18" charset="0"/>
                  <a:cs typeface="Calibri" panose="020F0502020204030204" pitchFamily="34" charset="0"/>
                </a:rPr>
                <a:t>0-800-501-007</a:t>
              </a:r>
              <a:endParaRPr lang="ru-RU" sz="3200" dirty="0">
                <a:effectLst/>
                <a:latin typeface="e-Ukraine" panose="00000500000000000000" pitchFamily="50" charset="-52"/>
                <a:ea typeface="Times New Roman" panose="02020603050405020304" pitchFamily="18" charset="0"/>
                <a:cs typeface="Times New Roman" panose="02020603050405020304" pitchFamily="18" charset="0"/>
              </a:endParaRPr>
            </a:p>
          </p:txBody>
        </p:sp>
        <p:cxnSp>
          <p:nvCxnSpPr>
            <p:cNvPr id="17" name="Прямая соединительная линия 16">
              <a:extLst>
                <a:ext uri="{FF2B5EF4-FFF2-40B4-BE49-F238E27FC236}">
                  <a16:creationId xmlns:a16="http://schemas.microsoft.com/office/drawing/2014/main" xmlns="" id="{BC9780A8-D912-46DD-A0E0-2400220A2B6E}"/>
                </a:ext>
              </a:extLst>
            </p:cNvPr>
            <p:cNvCxnSpPr/>
            <p:nvPr/>
          </p:nvCxnSpPr>
          <p:spPr>
            <a:xfrm>
              <a:off x="228600" y="6010275"/>
              <a:ext cx="4557713" cy="0"/>
            </a:xfrm>
            <a:prstGeom prst="line">
              <a:avLst/>
            </a:prstGeom>
            <a:ln w="28575">
              <a:solidFill>
                <a:srgbClr val="25A872"/>
              </a:solidFill>
            </a:ln>
          </p:spPr>
          <p:style>
            <a:lnRef idx="1">
              <a:schemeClr val="accent1"/>
            </a:lnRef>
            <a:fillRef idx="0">
              <a:schemeClr val="accent1"/>
            </a:fillRef>
            <a:effectRef idx="0">
              <a:schemeClr val="accent1"/>
            </a:effectRef>
            <a:fontRef idx="minor">
              <a:schemeClr val="tx1"/>
            </a:fontRef>
          </p:style>
        </p:cxnSp>
      </p:grpSp>
      <p:sp>
        <p:nvSpPr>
          <p:cNvPr id="2" name="Rectangle 1"/>
          <p:cNvSpPr>
            <a:spLocks noChangeArrowheads="1"/>
          </p:cNvSpPr>
          <p:nvPr/>
        </p:nvSpPr>
        <p:spPr bwMode="auto">
          <a:xfrm>
            <a:off x="5791425" y="1199909"/>
            <a:ext cx="3600000" cy="132343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ru-RU" sz="1600" dirty="0" err="1" smtClean="0">
                <a:latin typeface="e-Ukraine Light"/>
              </a:rPr>
              <a:t>Чи</a:t>
            </a:r>
            <a:r>
              <a:rPr lang="ru-RU" sz="1600" dirty="0" smtClean="0">
                <a:latin typeface="e-Ukraine Light"/>
              </a:rPr>
              <a:t> </a:t>
            </a:r>
            <a:r>
              <a:rPr lang="ru-RU" sz="1600" dirty="0" err="1" smtClean="0">
                <a:latin typeface="e-Ukraine Light"/>
              </a:rPr>
              <a:t>сплачують</a:t>
            </a:r>
            <a:r>
              <a:rPr lang="ru-RU" sz="1600" dirty="0" smtClean="0">
                <a:latin typeface="e-Ukraine Light"/>
              </a:rPr>
              <a:t> </a:t>
            </a:r>
            <a:r>
              <a:rPr lang="ru-RU" sz="1600" dirty="0" err="1" smtClean="0">
                <a:latin typeface="e-Ukraine Light"/>
              </a:rPr>
              <a:t>єдиний</a:t>
            </a:r>
            <a:r>
              <a:rPr lang="ru-RU" sz="1600" dirty="0" smtClean="0">
                <a:latin typeface="e-Ukraine Light"/>
              </a:rPr>
              <a:t> </a:t>
            </a:r>
            <a:r>
              <a:rPr lang="ru-RU" sz="1600" dirty="0" err="1" smtClean="0">
                <a:latin typeface="e-Ukraine Light"/>
              </a:rPr>
              <a:t>внесок</a:t>
            </a:r>
            <a:r>
              <a:rPr lang="ru-RU" sz="1600" dirty="0" smtClean="0">
                <a:latin typeface="e-Ukraine Light"/>
              </a:rPr>
              <a:t> </a:t>
            </a:r>
            <a:r>
              <a:rPr lang="ru-RU" sz="1600" dirty="0" err="1" smtClean="0">
                <a:latin typeface="e-Ukraine Light"/>
              </a:rPr>
              <a:t>роботодавці</a:t>
            </a:r>
            <a:r>
              <a:rPr lang="ru-RU" sz="1600" dirty="0" smtClean="0">
                <a:latin typeface="e-Ukraine Light"/>
              </a:rPr>
              <a:t> – </a:t>
            </a:r>
            <a:r>
              <a:rPr lang="ru-RU" sz="1600" dirty="0" err="1" smtClean="0">
                <a:latin typeface="e-Ukraine Light"/>
              </a:rPr>
              <a:t>платники</a:t>
            </a:r>
            <a:r>
              <a:rPr lang="ru-RU" sz="1600" dirty="0" smtClean="0">
                <a:latin typeface="e-Ukraine Light"/>
              </a:rPr>
              <a:t> </a:t>
            </a:r>
            <a:r>
              <a:rPr lang="ru-RU" sz="1600" dirty="0" err="1" smtClean="0">
                <a:latin typeface="e-Ukraine Light"/>
              </a:rPr>
              <a:t>єдиного</a:t>
            </a:r>
            <a:r>
              <a:rPr lang="ru-RU" sz="1600" dirty="0" smtClean="0">
                <a:latin typeface="e-Ukraine Light"/>
              </a:rPr>
              <a:t> </a:t>
            </a:r>
            <a:r>
              <a:rPr lang="ru-RU" sz="1600" dirty="0" err="1" smtClean="0">
                <a:latin typeface="e-Ukraine Light"/>
              </a:rPr>
              <a:t>податку</a:t>
            </a:r>
            <a:r>
              <a:rPr lang="ru-RU" sz="1600" dirty="0" smtClean="0">
                <a:latin typeface="e-Ukraine Light"/>
              </a:rPr>
              <a:t> за </a:t>
            </a:r>
            <a:r>
              <a:rPr lang="ru-RU" sz="1600" dirty="0" err="1" smtClean="0">
                <a:latin typeface="e-Ukraine Light"/>
              </a:rPr>
              <a:t>найманих</a:t>
            </a:r>
            <a:r>
              <a:rPr lang="ru-RU" sz="1600" dirty="0" smtClean="0">
                <a:latin typeface="e-Ukraine Light"/>
              </a:rPr>
              <a:t> </a:t>
            </a:r>
            <a:r>
              <a:rPr lang="ru-RU" sz="1600" dirty="0" err="1" smtClean="0">
                <a:latin typeface="e-Ukraine Light"/>
              </a:rPr>
              <a:t>працівників</a:t>
            </a:r>
            <a:r>
              <a:rPr lang="ru-RU" sz="1600" dirty="0" smtClean="0">
                <a:latin typeface="e-Ukraine Light"/>
              </a:rPr>
              <a:t>, </a:t>
            </a:r>
            <a:r>
              <a:rPr lang="ru-RU" sz="1600" dirty="0" err="1" smtClean="0">
                <a:latin typeface="e-Ukraine Light"/>
              </a:rPr>
              <a:t>призваних</a:t>
            </a:r>
            <a:r>
              <a:rPr lang="ru-RU" sz="1600" dirty="0" smtClean="0">
                <a:latin typeface="e-Ukraine Light"/>
              </a:rPr>
              <a:t> </a:t>
            </a:r>
            <a:r>
              <a:rPr lang="ru-RU" sz="1600" dirty="0" err="1" smtClean="0">
                <a:latin typeface="e-Ukraine Light"/>
              </a:rPr>
              <a:t>під</a:t>
            </a:r>
            <a:r>
              <a:rPr lang="ru-RU" sz="1600" dirty="0" smtClean="0">
                <a:latin typeface="e-Ukraine Light"/>
              </a:rPr>
              <a:t> час </a:t>
            </a:r>
            <a:r>
              <a:rPr lang="ru-RU" sz="1600" dirty="0" err="1" smtClean="0">
                <a:latin typeface="e-Ukraine Light"/>
              </a:rPr>
              <a:t>мобілізації</a:t>
            </a:r>
            <a:r>
              <a:rPr lang="ru-RU" sz="1600" dirty="0" smtClean="0">
                <a:latin typeface="e-Ukraine Light"/>
              </a:rPr>
              <a:t> на </a:t>
            </a:r>
            <a:r>
              <a:rPr lang="ru-RU" sz="1600" dirty="0" err="1" smtClean="0">
                <a:latin typeface="e-Ukraine Light"/>
              </a:rPr>
              <a:t>військову</a:t>
            </a:r>
            <a:r>
              <a:rPr lang="ru-RU" sz="1600" dirty="0" smtClean="0">
                <a:latin typeface="e-Ukraine Light"/>
              </a:rPr>
              <a:t> службу? </a:t>
            </a:r>
            <a:endParaRPr lang="ru-RU" sz="1600" dirty="0">
              <a:latin typeface="e-Ukraine Light"/>
            </a:endParaRPr>
          </a:p>
        </p:txBody>
      </p:sp>
      <p:sp>
        <p:nvSpPr>
          <p:cNvPr id="20" name="Rectangle 1"/>
          <p:cNvSpPr>
            <a:spLocks noChangeArrowheads="1"/>
          </p:cNvSpPr>
          <p:nvPr/>
        </p:nvSpPr>
        <p:spPr bwMode="auto">
          <a:xfrm>
            <a:off x="5048251" y="6461285"/>
            <a:ext cx="962024" cy="21544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uk-UA" sz="800" dirty="0" smtClean="0">
                <a:solidFill>
                  <a:srgbClr val="333333"/>
                </a:solidFill>
                <a:latin typeface="e-Ukraine Light" pitchFamily="50" charset="-52"/>
                <a:cs typeface="Times New Roman" pitchFamily="18" charset="0"/>
              </a:rPr>
              <a:t>Травень 2022</a:t>
            </a:r>
            <a:endParaRPr kumimoji="0" lang="uk-UA" sz="800" i="0" u="none" strike="noStrike" cap="none" normalizeH="0" baseline="0" dirty="0" smtClean="0">
              <a:ln>
                <a:noFill/>
              </a:ln>
              <a:solidFill>
                <a:schemeClr val="tx1"/>
              </a:solidFill>
              <a:effectLst/>
              <a:latin typeface="e-Ukraine Light" pitchFamily="50" charset="-52"/>
              <a:cs typeface="Arial" pitchFamily="34" charset="0"/>
            </a:endParaRPr>
          </a:p>
        </p:txBody>
      </p:sp>
      <p:sp>
        <p:nvSpPr>
          <p:cNvPr id="21" name="Прямоугольник 20"/>
          <p:cNvSpPr/>
          <p:nvPr/>
        </p:nvSpPr>
        <p:spPr>
          <a:xfrm>
            <a:off x="6029325" y="180977"/>
            <a:ext cx="3124200" cy="253916"/>
          </a:xfrm>
          <a:prstGeom prst="rect">
            <a:avLst/>
          </a:prstGeom>
        </p:spPr>
        <p:txBody>
          <a:bodyPr wrap="square">
            <a:spAutoFit/>
          </a:bodyPr>
          <a:lstStyle/>
          <a:p>
            <a:pPr lvl="0" algn="ctr" defTabSz="914400" fontAlgn="base">
              <a:spcBef>
                <a:spcPct val="0"/>
              </a:spcBef>
              <a:spcAft>
                <a:spcPct val="0"/>
              </a:spcAft>
            </a:pPr>
            <a:r>
              <a:rPr lang="uk-UA" sz="1000" dirty="0" smtClean="0">
                <a:latin typeface="e-Ukraine Light" pitchFamily="50" charset="-52"/>
                <a:cs typeface="Arial" pitchFamily="34" charset="0"/>
              </a:rPr>
              <a:t>Головне </a:t>
            </a:r>
            <a:r>
              <a:rPr lang="uk-UA" sz="1050" dirty="0" smtClean="0">
                <a:latin typeface="e-Ukraine Light" pitchFamily="50" charset="-52"/>
                <a:cs typeface="Arial" pitchFamily="34" charset="0"/>
              </a:rPr>
              <a:t>управління</a:t>
            </a:r>
            <a:r>
              <a:rPr lang="uk-UA" sz="1000" dirty="0" smtClean="0">
                <a:latin typeface="e-Ukraine Light" pitchFamily="50" charset="-52"/>
                <a:cs typeface="Arial" pitchFamily="34" charset="0"/>
              </a:rPr>
              <a:t> ДПС у м. Києві </a:t>
            </a:r>
          </a:p>
        </p:txBody>
      </p:sp>
    </p:spTree>
    <p:extLst>
      <p:ext uri="{BB962C8B-B14F-4D97-AF65-F5344CB8AC3E}">
        <p14:creationId xmlns:p14="http://schemas.microsoft.com/office/powerpoint/2010/main" xmlns="" val="3382142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Группа 2">
            <a:extLst>
              <a:ext uri="{FF2B5EF4-FFF2-40B4-BE49-F238E27FC236}">
                <a16:creationId xmlns:a16="http://schemas.microsoft.com/office/drawing/2014/main" xmlns="" id="{77BE1E3B-BB62-4FEA-84E6-53708639754F}"/>
              </a:ext>
            </a:extLst>
          </p:cNvPr>
          <p:cNvGrpSpPr/>
          <p:nvPr/>
        </p:nvGrpSpPr>
        <p:grpSpPr>
          <a:xfrm>
            <a:off x="80009" y="76199"/>
            <a:ext cx="4749165" cy="6781800"/>
            <a:chOff x="83820" y="68581"/>
            <a:chExt cx="4694139" cy="6781800"/>
          </a:xfrm>
        </p:grpSpPr>
        <p:sp>
          <p:nvSpPr>
            <p:cNvPr id="4" name="Прямоугольник 3">
              <a:extLst>
                <a:ext uri="{FF2B5EF4-FFF2-40B4-BE49-F238E27FC236}">
                  <a16:creationId xmlns:a16="http://schemas.microsoft.com/office/drawing/2014/main" xmlns="" id="{63EC6337-995B-4F4C-BFBF-1A1915547AE5}"/>
                </a:ext>
              </a:extLst>
            </p:cNvPr>
            <p:cNvSpPr/>
            <p:nvPr/>
          </p:nvSpPr>
          <p:spPr>
            <a:xfrm>
              <a:off x="83820" y="68581"/>
              <a:ext cx="4694139" cy="662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 name="Овал 5">
              <a:extLst>
                <a:ext uri="{FF2B5EF4-FFF2-40B4-BE49-F238E27FC236}">
                  <a16:creationId xmlns:a16="http://schemas.microsoft.com/office/drawing/2014/main" xmlns="" id="{BD827EDD-702C-4BE7-8040-21D8CC6FF8C0}"/>
                </a:ext>
              </a:extLst>
            </p:cNvPr>
            <p:cNvSpPr/>
            <p:nvPr/>
          </p:nvSpPr>
          <p:spPr>
            <a:xfrm>
              <a:off x="2328387" y="6545581"/>
              <a:ext cx="304800" cy="304800"/>
            </a:xfrm>
            <a:prstGeom prst="ellipse">
              <a:avLst/>
            </a:prstGeom>
            <a:solidFill>
              <a:schemeClr val="bg1"/>
            </a:solidFill>
            <a:ln>
              <a:solidFill>
                <a:srgbClr val="25A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100" smtClean="0">
                  <a:solidFill>
                    <a:srgbClr val="25A872"/>
                  </a:solidFill>
                  <a:latin typeface="e-Ukraine" panose="00000500000000000000" pitchFamily="50" charset="-52"/>
                </a:rPr>
                <a:t>1</a:t>
              </a:r>
              <a:endParaRPr lang="uk-UA" sz="1400">
                <a:solidFill>
                  <a:srgbClr val="25A872"/>
                </a:solidFill>
                <a:latin typeface="e-Ukraine" panose="00000500000000000000" pitchFamily="50" charset="-52"/>
              </a:endParaRPr>
            </a:p>
          </p:txBody>
        </p:sp>
      </p:grpSp>
      <p:grpSp>
        <p:nvGrpSpPr>
          <p:cNvPr id="7" name="Группа 6">
            <a:extLst>
              <a:ext uri="{FF2B5EF4-FFF2-40B4-BE49-F238E27FC236}">
                <a16:creationId xmlns:a16="http://schemas.microsoft.com/office/drawing/2014/main" xmlns="" id="{192DF1A1-DE05-4849-B565-0A68A4DD5458}"/>
              </a:ext>
            </a:extLst>
          </p:cNvPr>
          <p:cNvGrpSpPr/>
          <p:nvPr/>
        </p:nvGrpSpPr>
        <p:grpSpPr>
          <a:xfrm>
            <a:off x="5010150" y="76200"/>
            <a:ext cx="4806790" cy="6781800"/>
            <a:chOff x="83820" y="68581"/>
            <a:chExt cx="4793934" cy="6781800"/>
          </a:xfrm>
        </p:grpSpPr>
        <p:sp>
          <p:nvSpPr>
            <p:cNvPr id="8" name="Прямоугольник 7">
              <a:extLst>
                <a:ext uri="{FF2B5EF4-FFF2-40B4-BE49-F238E27FC236}">
                  <a16:creationId xmlns:a16="http://schemas.microsoft.com/office/drawing/2014/main" xmlns="" id="{98C4D4A9-1179-41C5-BA9A-90E6A97494E2}"/>
                </a:ext>
              </a:extLst>
            </p:cNvPr>
            <p:cNvSpPr/>
            <p:nvPr/>
          </p:nvSpPr>
          <p:spPr>
            <a:xfrm>
              <a:off x="83820" y="68581"/>
              <a:ext cx="4793934" cy="662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err="1" smtClean="0"/>
                <a:t>тРАВ</a:t>
              </a:r>
              <a:endParaRPr lang="uk-UA" dirty="0"/>
            </a:p>
          </p:txBody>
        </p:sp>
        <p:sp>
          <p:nvSpPr>
            <p:cNvPr id="9" name="Овал 8">
              <a:extLst>
                <a:ext uri="{FF2B5EF4-FFF2-40B4-BE49-F238E27FC236}">
                  <a16:creationId xmlns:a16="http://schemas.microsoft.com/office/drawing/2014/main" xmlns="" id="{72F46394-038E-4BE7-991A-5920F8DE961D}"/>
                </a:ext>
              </a:extLst>
            </p:cNvPr>
            <p:cNvSpPr/>
            <p:nvPr/>
          </p:nvSpPr>
          <p:spPr>
            <a:xfrm>
              <a:off x="2328387" y="6545581"/>
              <a:ext cx="304800" cy="304800"/>
            </a:xfrm>
            <a:prstGeom prst="ellipse">
              <a:avLst/>
            </a:prstGeom>
            <a:solidFill>
              <a:schemeClr val="bg1"/>
            </a:solidFill>
            <a:ln>
              <a:solidFill>
                <a:srgbClr val="25A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100" dirty="0" smtClean="0">
                  <a:solidFill>
                    <a:srgbClr val="25A872"/>
                  </a:solidFill>
                  <a:latin typeface="e-Ukraine" panose="00000500000000000000" pitchFamily="50" charset="-52"/>
                </a:rPr>
                <a:t>2</a:t>
              </a:r>
              <a:endParaRPr lang="uk-UA" sz="1100" dirty="0">
                <a:solidFill>
                  <a:srgbClr val="25A872"/>
                </a:solidFill>
                <a:latin typeface="e-Ukraine" panose="00000500000000000000" pitchFamily="50" charset="-52"/>
              </a:endParaRPr>
            </a:p>
          </p:txBody>
        </p:sp>
      </p:grpSp>
      <p:sp>
        <p:nvSpPr>
          <p:cNvPr id="10" name="Прямоугольник 9">
            <a:extLst>
              <a:ext uri="{FF2B5EF4-FFF2-40B4-BE49-F238E27FC236}">
                <a16:creationId xmlns:a16="http://schemas.microsoft.com/office/drawing/2014/main" xmlns="" id="{AB020ADF-A26B-4DB1-A8F3-01CE965CB04E}"/>
              </a:ext>
            </a:extLst>
          </p:cNvPr>
          <p:cNvSpPr/>
          <p:nvPr/>
        </p:nvSpPr>
        <p:spPr>
          <a:xfrm>
            <a:off x="228599" y="180974"/>
            <a:ext cx="4591051" cy="6257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49580" algn="just">
              <a:spcAft>
                <a:spcPts val="0"/>
              </a:spcAft>
            </a:pPr>
            <a:endParaRPr lang="uk-UA" sz="1200">
              <a:latin typeface="e-Ukraine Light" panose="00000400000000000000" pitchFamily="50" charset="-52"/>
              <a:ea typeface="Times New Roman" panose="02020603050405020304" pitchFamily="18" charset="0"/>
              <a:cs typeface="Times New Roman" panose="02020603050405020304" pitchFamily="18" charset="0"/>
            </a:endParaRPr>
          </a:p>
        </p:txBody>
      </p:sp>
      <p:sp>
        <p:nvSpPr>
          <p:cNvPr id="11" name="Прямоугольник 10">
            <a:extLst>
              <a:ext uri="{FF2B5EF4-FFF2-40B4-BE49-F238E27FC236}">
                <a16:creationId xmlns:a16="http://schemas.microsoft.com/office/drawing/2014/main" xmlns="" id="{A93320C9-B67C-4431-A6A6-D9A5DA9531D3}"/>
              </a:ext>
            </a:extLst>
          </p:cNvPr>
          <p:cNvSpPr/>
          <p:nvPr/>
        </p:nvSpPr>
        <p:spPr>
          <a:xfrm>
            <a:off x="5127011" y="209549"/>
            <a:ext cx="4591051" cy="6257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49580" algn="just">
              <a:spcAft>
                <a:spcPts val="0"/>
              </a:spcAft>
            </a:pPr>
            <a:endParaRPr lang="uk-UA" sz="1200">
              <a:latin typeface="e-Ukraine Light" panose="00000400000000000000" pitchFamily="50" charset="-52"/>
              <a:ea typeface="Times New Roman" panose="02020603050405020304" pitchFamily="18" charset="0"/>
              <a:cs typeface="Times New Roman" panose="02020603050405020304" pitchFamily="18" charset="0"/>
            </a:endParaRPr>
          </a:p>
        </p:txBody>
      </p:sp>
      <p:sp>
        <p:nvSpPr>
          <p:cNvPr id="3073" name="Rectangle 1"/>
          <p:cNvSpPr>
            <a:spLocks noChangeArrowheads="1"/>
          </p:cNvSpPr>
          <p:nvPr/>
        </p:nvSpPr>
        <p:spPr bwMode="auto">
          <a:xfrm>
            <a:off x="171450" y="3068210"/>
            <a:ext cx="4648199"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uk-UA" sz="1400" smtClean="0">
                <a:latin typeface="Times New Roman" pitchFamily="18" charset="0"/>
                <a:cs typeface="Times New Roman" pitchFamily="18" charset="0"/>
              </a:rPr>
              <a:t>  </a:t>
            </a:r>
            <a:endParaRPr lang="uk-UA" sz="1300" smtClean="0">
              <a:latin typeface="e-Ukraine Light"/>
              <a:cs typeface="Times New Roman" pitchFamily="18" charset="0"/>
            </a:endParaRPr>
          </a:p>
        </p:txBody>
      </p:sp>
      <p:sp>
        <p:nvSpPr>
          <p:cNvPr id="12" name="Прямоугольник 11"/>
          <p:cNvSpPr/>
          <p:nvPr/>
        </p:nvSpPr>
        <p:spPr>
          <a:xfrm>
            <a:off x="238126" y="86916"/>
            <a:ext cx="4543424" cy="315471"/>
          </a:xfrm>
          <a:prstGeom prst="rect">
            <a:avLst/>
          </a:prstGeom>
        </p:spPr>
        <p:txBody>
          <a:bodyPr wrap="square">
            <a:spAutoFit/>
          </a:bodyPr>
          <a:lstStyle/>
          <a:p>
            <a:pPr indent="457200" algn="just"/>
            <a:r>
              <a:rPr lang="uk-UA" sz="1450" smtClean="0"/>
              <a:t>     </a:t>
            </a:r>
          </a:p>
        </p:txBody>
      </p:sp>
      <p:sp>
        <p:nvSpPr>
          <p:cNvPr id="14" name="Прямоугольник 13"/>
          <p:cNvSpPr/>
          <p:nvPr/>
        </p:nvSpPr>
        <p:spPr>
          <a:xfrm>
            <a:off x="114300" y="1"/>
            <a:ext cx="4781549" cy="276999"/>
          </a:xfrm>
          <a:prstGeom prst="rect">
            <a:avLst/>
          </a:prstGeom>
        </p:spPr>
        <p:txBody>
          <a:bodyPr wrap="square">
            <a:spAutoFit/>
          </a:bodyPr>
          <a:lstStyle/>
          <a:p>
            <a:pPr indent="457200" algn="just"/>
            <a:endParaRPr lang="uk-UA" sz="1200" dirty="0" smtClean="0">
              <a:latin typeface="e-Ukraine" pitchFamily="2" charset="-52"/>
            </a:endParaRPr>
          </a:p>
        </p:txBody>
      </p:sp>
      <p:sp>
        <p:nvSpPr>
          <p:cNvPr id="16" name="Прямоугольник 15"/>
          <p:cNvSpPr/>
          <p:nvPr/>
        </p:nvSpPr>
        <p:spPr>
          <a:xfrm>
            <a:off x="5010150" y="402387"/>
            <a:ext cx="4686298" cy="400110"/>
          </a:xfrm>
          <a:prstGeom prst="rect">
            <a:avLst/>
          </a:prstGeom>
        </p:spPr>
        <p:txBody>
          <a:bodyPr wrap="square">
            <a:spAutoFit/>
          </a:bodyPr>
          <a:lstStyle/>
          <a:p>
            <a:pPr indent="457200" algn="just"/>
            <a:endParaRPr lang="uk-UA" sz="1000" dirty="0" smtClean="0">
              <a:latin typeface="e-Ukraine" pitchFamily="2" charset="-52"/>
            </a:endParaRPr>
          </a:p>
          <a:p>
            <a:pPr indent="457200" algn="just"/>
            <a:endParaRPr lang="uk-UA" sz="1000" dirty="0" smtClean="0">
              <a:latin typeface="e-Ukraine" pitchFamily="2" charset="-52"/>
            </a:endParaRPr>
          </a:p>
        </p:txBody>
      </p:sp>
      <p:sp>
        <p:nvSpPr>
          <p:cNvPr id="15" name="Прямоугольник 14"/>
          <p:cNvSpPr/>
          <p:nvPr/>
        </p:nvSpPr>
        <p:spPr>
          <a:xfrm>
            <a:off x="228599" y="104772"/>
            <a:ext cx="4600575" cy="6401753"/>
          </a:xfrm>
          <a:prstGeom prst="rect">
            <a:avLst/>
          </a:prstGeom>
        </p:spPr>
        <p:txBody>
          <a:bodyPr wrap="square">
            <a:spAutoFit/>
          </a:bodyPr>
          <a:lstStyle/>
          <a:p>
            <a:pPr algn="just"/>
            <a:r>
              <a:rPr lang="ru-RU" sz="1400" dirty="0" smtClean="0">
                <a:latin typeface="e-Ukraine" pitchFamily="50" charset="-52"/>
              </a:rPr>
              <a:t>	</a:t>
            </a:r>
            <a:r>
              <a:rPr lang="uk-UA" sz="1200" dirty="0" smtClean="0"/>
              <a:t>Головне  управління ДПС у м. Києві повідомляє, що під час періоду мобілізації, визначеного Указом Президента України від 24 лютого 2022 року № 69/2022 «Про загальну мобілізацію», затвердженим Законом України «Про затвердження Указу Президента України «Про загальну мобілізацію», роботодавці – платники єдиного податку, які обрали спрощену систему оподаткування – фізичні особи – підприємці, які належать до другої та третьої груп платників єдиного податку, а також юридичні особи, які належать до третьої групи платників єдиного податку, мають право за власним рішенням не сплачувати єдиний внесок за найманих працівників, призваних під час мобілізації на військову службу до Збройних Сил України. Законом України від 15 березня 2022 року № 2120-IХ «Про внесення змін до Податкового кодексу України та інших законодавчих актів України щодо дії норм на період дії воєнного стану» внесені зміни до </a:t>
            </a:r>
            <a:r>
              <a:rPr lang="uk-UA" sz="1200" dirty="0" err="1" smtClean="0"/>
              <a:t>розд</a:t>
            </a:r>
            <a:r>
              <a:rPr lang="uk-UA" sz="1200" dirty="0" smtClean="0"/>
              <a:t>. VIII Закону України від 08 липня 2010 року № 2464-VI «Про збір та облік єдиного внеску на загальнообов’язкове державне соціальне страхування» (далі – Закон № 2464). </a:t>
            </a:r>
            <a:endParaRPr lang="ru-RU" sz="1200" dirty="0" smtClean="0"/>
          </a:p>
          <a:p>
            <a:pPr algn="just"/>
            <a:r>
              <a:rPr lang="uk-UA" sz="1200" dirty="0" smtClean="0"/>
              <a:t>	Так, п. 9 прим. 20 </a:t>
            </a:r>
            <a:r>
              <a:rPr lang="uk-UA" sz="1200" dirty="0" err="1" smtClean="0"/>
              <a:t>розд</a:t>
            </a:r>
            <a:r>
              <a:rPr lang="uk-UA" sz="1200" dirty="0" smtClean="0"/>
              <a:t>. VIII Закону № 2464 встановлено, що під час періоду мобілізації, визначеного Указом Президента України від 24 лютого 2022 року № 69/2022 «Про загальну мобілізацію», затвердженим Законом України від 03 березня 2022 року № 2105- IХ «Про затвердження Указу Президента України «Про загальну мобілізацію», роботодавці – платники єдиного податку, які обрали спрощену систему оподаткування – фізичні особи – підприємці, які належать до другої та третьої груп платників єдиного податку, а також юридичні особи, які належать до третьої групи платників єдиного податку, мають право за власним рішенням не сплачувати єдиний внесок на загальнообов’язкове державне соціальне страхування (далі – єдиний внесок) за найманих працівників, призваних під час мобілізації на військову службу до Збройних Сил України (абзац перший п. 9 прим. 20 </a:t>
            </a:r>
            <a:r>
              <a:rPr lang="uk-UA" sz="1200" dirty="0" err="1" smtClean="0"/>
              <a:t>розд</a:t>
            </a:r>
            <a:r>
              <a:rPr lang="uk-UA" sz="1200" dirty="0" smtClean="0"/>
              <a:t>. VIII Закону № 2464). </a:t>
            </a:r>
            <a:endParaRPr lang="ru-RU" sz="1200" dirty="0" smtClean="0"/>
          </a:p>
          <a:p>
            <a:pPr algn="just"/>
            <a:endParaRPr lang="ru-RU" sz="1200" dirty="0"/>
          </a:p>
        </p:txBody>
      </p:sp>
      <p:sp>
        <p:nvSpPr>
          <p:cNvPr id="18" name="Прямоугольник 17"/>
          <p:cNvSpPr/>
          <p:nvPr/>
        </p:nvSpPr>
        <p:spPr>
          <a:xfrm>
            <a:off x="5124448" y="133350"/>
            <a:ext cx="4572000" cy="7101944"/>
          </a:xfrm>
          <a:prstGeom prst="rect">
            <a:avLst/>
          </a:prstGeom>
        </p:spPr>
        <p:txBody>
          <a:bodyPr wrap="square">
            <a:spAutoFit/>
          </a:bodyPr>
          <a:lstStyle/>
          <a:p>
            <a:pPr algn="just"/>
            <a:r>
              <a:rPr lang="uk-UA" sz="1150" dirty="0" smtClean="0"/>
              <a:t>	Суми єдиного внеску, нараховані та не сплачені роботодавцями, визначеними абзацом першим п. 9 прим. 20 </a:t>
            </a:r>
            <a:r>
              <a:rPr lang="uk-UA" sz="1150" dirty="0" err="1" smtClean="0"/>
              <a:t>розд</a:t>
            </a:r>
            <a:r>
              <a:rPr lang="uk-UA" sz="1150" dirty="0" smtClean="0"/>
              <a:t>. VIII Закону № 2464, сплачуються за рахунок державного бюджету, крім періодів, у яких наймані працівники, визначені абзацом першим п. 9 прим. 20 </a:t>
            </a:r>
            <a:r>
              <a:rPr lang="uk-UA" sz="1150" dirty="0" err="1" smtClean="0"/>
              <a:t>розд</a:t>
            </a:r>
            <a:r>
              <a:rPr lang="uk-UA" sz="1150" dirty="0" smtClean="0"/>
              <a:t>. VIII Закону № 2464, отримували доходи у вигляді грошового забезпечення, з яких було сплачено єдиний внесок за рахунок державного бюджету (абзац другий п. 9 прим. 20 </a:t>
            </a:r>
            <a:r>
              <a:rPr lang="uk-UA" sz="1150" dirty="0" err="1" smtClean="0"/>
              <a:t>розд</a:t>
            </a:r>
            <a:r>
              <a:rPr lang="uk-UA" sz="1150" dirty="0" smtClean="0"/>
              <a:t>. VIII Закону № 2464). </a:t>
            </a:r>
            <a:endParaRPr lang="ru-RU" sz="1150" dirty="0" smtClean="0"/>
          </a:p>
          <a:p>
            <a:pPr algn="just"/>
            <a:r>
              <a:rPr lang="uk-UA" sz="1150" dirty="0" smtClean="0"/>
              <a:t>	Для визначення суми єдиного внеску, що підлягає сплаті за рахунок державного бюджету відповідно до абзацу другого п. 9 прим. 20 </a:t>
            </a:r>
            <a:r>
              <a:rPr lang="uk-UA" sz="1150" dirty="0" err="1" smtClean="0"/>
              <a:t>розд</a:t>
            </a:r>
            <a:r>
              <a:rPr lang="uk-UA" sz="1150" dirty="0" smtClean="0"/>
              <a:t>. VIII Закону № 2464, платник єдиного внеску розраховує та відображає у звітності суму єдиного внеску за найманих працівників, визначених абзацом першим п. 9 прим. 20 </a:t>
            </a:r>
            <a:r>
              <a:rPr lang="uk-UA" sz="1150" dirty="0" err="1" smtClean="0"/>
              <a:t>розд</a:t>
            </a:r>
            <a:r>
              <a:rPr lang="uk-UA" sz="1150" dirty="0" smtClean="0"/>
              <a:t>. VIII Закону № 2464, у розмірах, передбачених частинами п’ятою і чотирнадцятою ст. 8 Закону № 2464 (абзац третій п. 9 прим. 20 </a:t>
            </a:r>
            <a:r>
              <a:rPr lang="uk-UA" sz="1150" dirty="0" err="1" smtClean="0"/>
              <a:t>розд</a:t>
            </a:r>
            <a:r>
              <a:rPr lang="uk-UA" sz="1150" dirty="0" smtClean="0"/>
              <a:t>. VIII Закону № 2464). </a:t>
            </a:r>
            <a:endParaRPr lang="ru-RU" sz="1150" dirty="0" smtClean="0"/>
          </a:p>
          <a:p>
            <a:pPr algn="just"/>
            <a:r>
              <a:rPr lang="uk-UA" sz="1150" dirty="0" smtClean="0"/>
              <a:t>	Для розрахунку використовуються дані звітності стосовно найманих працівників,  визначених  абзацом  першим  п. 9  прим. 20  </a:t>
            </a:r>
            <a:r>
              <a:rPr lang="uk-UA" sz="1150" dirty="0" err="1" smtClean="0"/>
              <a:t>розд</a:t>
            </a:r>
            <a:r>
              <a:rPr lang="uk-UA" sz="1150" dirty="0" smtClean="0"/>
              <a:t>.  VIII   Закону № 2464, щодо суми нарахованого доходу у межах максимальної величини, на яку нараховується єдиний внесок, суми нарахованого єдиного внеску, суми донарахованого та зменшеного нарахування єдиного внеску таких найманих працівників (абзац четвертий п. 9 прим. 20 </a:t>
            </a:r>
            <a:r>
              <a:rPr lang="uk-UA" sz="1150" dirty="0" err="1" smtClean="0"/>
              <a:t>розд</a:t>
            </a:r>
            <a:r>
              <a:rPr lang="uk-UA" sz="1150" dirty="0" smtClean="0"/>
              <a:t>. VIII Закону № 2464). </a:t>
            </a:r>
            <a:endParaRPr lang="ru-RU" sz="1150" dirty="0" smtClean="0"/>
          </a:p>
          <a:p>
            <a:pPr algn="just"/>
            <a:r>
              <a:rPr lang="uk-UA" sz="1150" dirty="0" smtClean="0"/>
              <a:t>	На підставі розрахунку, зазначеного в абзаці третьому п. 9 прим. 20 </a:t>
            </a:r>
            <a:r>
              <a:rPr lang="uk-UA" sz="1150" dirty="0" err="1" smtClean="0"/>
              <a:t>розд</a:t>
            </a:r>
            <a:r>
              <a:rPr lang="uk-UA" sz="1150" dirty="0" smtClean="0"/>
              <a:t>. VIII Закону № 2464, центральний орган виконавчої влади, що реалізує державну податкову політику, державну політику з адміністрування єдиного внеску на загальнообов’язкове державне соціальне страхування, формує бюджетні запити на отримання коштів на покриття сум несплаченого роботодавцями відповідно до п. 9 прим. 20 </a:t>
            </a:r>
            <a:r>
              <a:rPr lang="uk-UA" sz="1150" dirty="0" err="1" smtClean="0"/>
              <a:t>розд</a:t>
            </a:r>
            <a:r>
              <a:rPr lang="uk-UA" sz="1150" dirty="0" smtClean="0"/>
              <a:t>. VIII Закону № 2464єдиного внеску (абзац п’ятий п. 9 прим. 20 </a:t>
            </a:r>
            <a:r>
              <a:rPr lang="uk-UA" sz="1150" dirty="0" err="1" smtClean="0"/>
              <a:t>розд</a:t>
            </a:r>
            <a:r>
              <a:rPr lang="uk-UA" sz="1150" dirty="0" smtClean="0"/>
              <a:t>. VIII Закону № 2464). </a:t>
            </a:r>
            <a:endParaRPr lang="ru-RU" sz="1150" dirty="0" smtClean="0"/>
          </a:p>
          <a:p>
            <a:pPr algn="just"/>
            <a:r>
              <a:rPr lang="uk-UA" sz="1150" dirty="0" smtClean="0"/>
              <a:t>	Вимоги щодо нарахування єдиного внеску на заробітну плату (дохід), що не перевищує розмір мінімальної заробітної плати, встановленої законом на місяць, не застосовуються до заробітної плати (доходу) за останній календарний місяць (включно), у якому відбулася фактична демобілізація такого працівника (абзац шостий п. 9 прим. 20 </a:t>
            </a:r>
            <a:r>
              <a:rPr lang="uk-UA" sz="1150" dirty="0" err="1" smtClean="0"/>
              <a:t>розд</a:t>
            </a:r>
            <a:r>
              <a:rPr lang="uk-UA" sz="1150" dirty="0" smtClean="0"/>
              <a:t>. VIII  Закону № 2464). </a:t>
            </a:r>
            <a:endParaRPr lang="ru-RU" sz="1150" dirty="0" smtClean="0"/>
          </a:p>
          <a:p>
            <a:r>
              <a:rPr lang="uk-UA" sz="1400" dirty="0" smtClean="0"/>
              <a:t> </a:t>
            </a:r>
            <a:endParaRPr lang="ru-RU" sz="1400" dirty="0" smtClean="0"/>
          </a:p>
          <a:p>
            <a:pPr algn="just"/>
            <a:endParaRPr lang="ru-RU" sz="1600" dirty="0">
              <a:effectLst/>
              <a:latin typeface="e-Ukraine" pitchFamily="50" charset="-52"/>
            </a:endParaRPr>
          </a:p>
        </p:txBody>
      </p:sp>
    </p:spTree>
    <p:extLst>
      <p:ext uri="{BB962C8B-B14F-4D97-AF65-F5344CB8AC3E}">
        <p14:creationId xmlns:p14="http://schemas.microsoft.com/office/powerpoint/2010/main" xmlns="" val="3842219500"/>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1342</TotalTime>
  <Words>124</Words>
  <Application>Microsoft Office PowerPoint</Application>
  <PresentationFormat>Лист A4 (210x297 мм)</PresentationFormat>
  <Paragraphs>24</Paragraphs>
  <Slides>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vt:i4>
      </vt:variant>
    </vt:vector>
  </HeadingPairs>
  <TitlesOfParts>
    <vt:vector size="3" baseType="lpstr">
      <vt:lpstr>Тема Office</vt:lpstr>
      <vt:lpstr>Слайд 1</vt:lpstr>
      <vt:lpstr>Слайд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Asus</dc:creator>
  <cp:lastModifiedBy>user</cp:lastModifiedBy>
  <cp:revision>164</cp:revision>
  <dcterms:created xsi:type="dcterms:W3CDTF">2021-05-27T05:23:05Z</dcterms:created>
  <dcterms:modified xsi:type="dcterms:W3CDTF">2022-05-30T06:04:10Z</dcterms:modified>
</cp:coreProperties>
</file>