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12" autoAdjust="0"/>
    <p:restoredTop sz="94660"/>
  </p:normalViewPr>
  <p:slideViewPr>
    <p:cSldViewPr snapToGrid="0">
      <p:cViewPr>
        <p:scale>
          <a:sx n="100" d="100"/>
          <a:sy n="100" d="100"/>
        </p:scale>
        <p:origin x="-726" y="786"/>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30.05.2022</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B2AE1F56-FA4C-456D-AD17-F597535BE98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8247" y="0"/>
            <a:ext cx="4877753" cy="6858000"/>
          </a:xfrm>
          <a:prstGeom prst="rect">
            <a:avLst/>
          </a:prstGeom>
        </p:spPr>
      </p:pic>
      <p:sp>
        <p:nvSpPr>
          <p:cNvPr id="11" name="Rectangle 6">
            <a:extLst>
              <a:ext uri="{FF2B5EF4-FFF2-40B4-BE49-F238E27FC236}">
                <a16:creationId xmlns:a16="http://schemas.microsoft.com/office/drawing/2014/main" xmlns=""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grpSp>
        <p:nvGrpSpPr>
          <p:cNvPr id="18" name="Группа 17">
            <a:extLst>
              <a:ext uri="{FF2B5EF4-FFF2-40B4-BE49-F238E27FC236}">
                <a16:creationId xmlns:a16="http://schemas.microsoft.com/office/drawing/2014/main" xmlns="" id="{5B1F3CBD-8D08-499F-BE54-1DF3C9FE8E21}"/>
              </a:ext>
            </a:extLst>
          </p:cNvPr>
          <p:cNvGrpSpPr/>
          <p:nvPr/>
        </p:nvGrpSpPr>
        <p:grpSpPr>
          <a:xfrm>
            <a:off x="106282" y="114300"/>
            <a:ext cx="4820999" cy="6743700"/>
            <a:chOff x="64808" y="106681"/>
            <a:chExt cx="4811442" cy="6743700"/>
          </a:xfrm>
        </p:grpSpPr>
        <p:grpSp>
          <p:nvGrpSpPr>
            <p:cNvPr id="9" name="Группа 8">
              <a:extLst>
                <a:ext uri="{FF2B5EF4-FFF2-40B4-BE49-F238E27FC236}">
                  <a16:creationId xmlns:a16="http://schemas.microsoft.com/office/drawing/2014/main" xmlns="" id="{4A6F6DA5-6ACE-429E-B52A-AC44102F0184}"/>
                </a:ext>
              </a:extLst>
            </p:cNvPr>
            <p:cNvGrpSpPr/>
            <p:nvPr/>
          </p:nvGrpSpPr>
          <p:grpSpPr>
            <a:xfrm>
              <a:off x="64808" y="106681"/>
              <a:ext cx="4793934" cy="6743700"/>
              <a:chOff x="64808" y="106681"/>
              <a:chExt cx="4793934" cy="6743700"/>
            </a:xfrm>
          </p:grpSpPr>
          <p:sp>
            <p:nvSpPr>
              <p:cNvPr id="7" name="Прямоугольник 6">
                <a:extLst>
                  <a:ext uri="{FF2B5EF4-FFF2-40B4-BE49-F238E27FC236}">
                    <a16:creationId xmlns:a16="http://schemas.microsoft.com/office/drawing/2014/main" xmlns="" id="{09A0A77F-376C-47B9-BB79-353299E74E74}"/>
                  </a:ext>
                </a:extLst>
              </p:cNvPr>
              <p:cNvSpPr/>
              <p:nvPr/>
            </p:nvSpPr>
            <p:spPr>
              <a:xfrm>
                <a:off x="64808" y="106681"/>
                <a:ext cx="4793934" cy="659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a:extLst>
                  <a:ext uri="{FF2B5EF4-FFF2-40B4-BE49-F238E27FC236}">
                    <a16:creationId xmlns:a16="http://schemas.microsoft.com/office/drawing/2014/main" xmlns=""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a16="http://schemas.microsoft.com/office/drawing/2014/main" xmlns="" id="{C10BBAFE-2D79-49E5-868B-A0FDCC9F8BD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9161" y="1990344"/>
              <a:ext cx="1304925" cy="13049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a16="http://schemas.microsoft.com/office/drawing/2014/main" xmlns="" id="{AB68234D-4D6E-4D60-B461-52334D70C22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1092" y="3465338"/>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a16="http://schemas.microsoft.com/office/drawing/2014/main" xmlns="" id="{B988640C-7F4D-43BB-8D2B-B0AB4B4AD405}"/>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1092" y="4329384"/>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a16="http://schemas.microsoft.com/office/drawing/2014/main" xmlns="" id="{48F62E71-1AA9-48BD-99B8-0430C4FAB90B}"/>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81092" y="5193430"/>
              <a:ext cx="771525" cy="7715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5">
              <a:extLst>
                <a:ext uri="{FF2B5EF4-FFF2-40B4-BE49-F238E27FC236}">
                  <a16:creationId xmlns:a16="http://schemas.microsoft.com/office/drawing/2014/main" xmlns=""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зможе</a:t>
              </a:r>
              <a:r>
                <a:rPr lang="uk-UA" altLang="ru-RU" sz="1200" dirty="0" smtClean="0">
                  <a:solidFill>
                    <a:srgbClr val="333333"/>
                  </a:solidFill>
                  <a:latin typeface="e-Ukraine Light" panose="00000400000000000000" pitchFamily="50" charset="-52"/>
                  <a:ea typeface="Times New Roman" panose="02020603050405020304" pitchFamily="18" charset="0"/>
                  <a:cs typeface="Times New Roman" panose="02020603050405020304" pitchFamily="18" charset="0"/>
                </a:rPr>
                <a:t>те</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переглянути новини, актуальні роз'яснення податкових новацій, а також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інфографіки,</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коментарі керівництва,</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фахівців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податковою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службою дистанційно за допомогою сервісу  «InfoTAX»:</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a16="http://schemas.microsoft.com/office/drawing/2014/main" xmlns=""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a16="http://schemas.microsoft.com/office/drawing/2014/main" xmlns=""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a16="http://schemas.microsoft.com/office/drawing/2014/main" xmlns=""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4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a16="http://schemas.microsoft.com/office/drawing/2014/main" xmlns=""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a16="http://schemas.microsoft.com/office/drawing/2014/main" xmlns=""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791425" y="1199909"/>
            <a:ext cx="3600000" cy="83099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600" b="1" dirty="0" err="1" smtClean="0"/>
              <a:t>Подання</a:t>
            </a:r>
            <a:r>
              <a:rPr lang="ru-RU" sz="1600" b="1" dirty="0" smtClean="0"/>
              <a:t> </a:t>
            </a:r>
            <a:r>
              <a:rPr lang="ru-RU" sz="1600" b="1" dirty="0" err="1" smtClean="0"/>
              <a:t>уточнюючої</a:t>
            </a:r>
            <a:r>
              <a:rPr lang="ru-RU" sz="1600" b="1" dirty="0" smtClean="0"/>
              <a:t> </a:t>
            </a:r>
            <a:r>
              <a:rPr lang="ru-RU" sz="1600" b="1" dirty="0" err="1" smtClean="0"/>
              <a:t>декларації</a:t>
            </a:r>
            <a:r>
              <a:rPr lang="ru-RU" sz="1600" b="1" dirty="0" smtClean="0"/>
              <a:t> </a:t>
            </a:r>
            <a:r>
              <a:rPr lang="ru-RU" sz="1600" b="1" dirty="0" err="1" smtClean="0"/>
              <a:t>з</a:t>
            </a:r>
            <a:r>
              <a:rPr lang="ru-RU" sz="1600" b="1" dirty="0" smtClean="0"/>
              <a:t> плати за землю у </a:t>
            </a:r>
            <a:r>
              <a:rPr lang="ru-RU" sz="1600" b="1" dirty="0" err="1" smtClean="0"/>
              <a:t>період</a:t>
            </a:r>
            <a:r>
              <a:rPr lang="ru-RU" sz="1600" b="1" dirty="0" smtClean="0"/>
              <a:t> </a:t>
            </a:r>
            <a:r>
              <a:rPr lang="ru-RU" sz="1600" b="1" dirty="0" err="1" smtClean="0"/>
              <a:t>дії</a:t>
            </a:r>
            <a:r>
              <a:rPr lang="ru-RU" sz="1600" b="1" dirty="0" smtClean="0"/>
              <a:t> </a:t>
            </a:r>
            <a:r>
              <a:rPr lang="ru-RU" sz="1600" b="1" dirty="0" err="1" smtClean="0"/>
              <a:t>воєнного</a:t>
            </a:r>
            <a:r>
              <a:rPr lang="ru-RU" sz="1600" b="1" dirty="0" smtClean="0"/>
              <a:t> стану</a:t>
            </a:r>
            <a:endParaRPr lang="ru-RU" sz="1600" dirty="0"/>
          </a:p>
        </p:txBody>
      </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800" dirty="0" smtClean="0">
                <a:solidFill>
                  <a:srgbClr val="333333"/>
                </a:solidFill>
                <a:latin typeface="e-Ukraine Light" pitchFamily="50" charset="-52"/>
                <a:cs typeface="Times New Roman" pitchFamily="18" charset="0"/>
              </a:rPr>
              <a:t>Травень 2022</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6029325" y="180977"/>
            <a:ext cx="3124200" cy="253916"/>
          </a:xfrm>
          <a:prstGeom prst="rect">
            <a:avLst/>
          </a:prstGeom>
        </p:spPr>
        <p:txBody>
          <a:bodyPr wrap="square">
            <a:spAutoFit/>
          </a:bodyPr>
          <a:lstStyle/>
          <a:p>
            <a:pPr lvl="0" algn="ctr" defTabSz="914400" fontAlgn="base">
              <a:spcBef>
                <a:spcPct val="0"/>
              </a:spcBef>
              <a:spcAft>
                <a:spcPct val="0"/>
              </a:spcAft>
            </a:pPr>
            <a:r>
              <a:rPr lang="uk-UA" sz="1000" dirty="0" smtClean="0">
                <a:latin typeface="e-Ukraine Light" pitchFamily="50" charset="-52"/>
                <a:cs typeface="Arial" pitchFamily="34" charset="0"/>
              </a:rPr>
              <a:t>Головне </a:t>
            </a:r>
            <a:r>
              <a:rPr lang="uk-UA" sz="1050" dirty="0" smtClean="0">
                <a:latin typeface="e-Ukraine Light" pitchFamily="50" charset="-52"/>
                <a:cs typeface="Arial" pitchFamily="34" charset="0"/>
              </a:rPr>
              <a:t>управління</a:t>
            </a:r>
            <a:r>
              <a:rPr lang="uk-UA" sz="1000" dirty="0" smtClean="0">
                <a:latin typeface="e-Ukraine Light" pitchFamily="50" charset="-52"/>
                <a:cs typeface="Arial" pitchFamily="34" charset="0"/>
              </a:rPr>
              <a:t> ДПС у м. Києві </a:t>
            </a:r>
          </a:p>
        </p:txBody>
      </p:sp>
    </p:spTree>
    <p:extLst>
      <p:ext uri="{BB962C8B-B14F-4D97-AF65-F5344CB8AC3E}">
        <p14:creationId xmlns:p14="http://schemas.microsoft.com/office/powerpoint/2010/main" xmlns=""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xmlns="" id="{77BE1E3B-BB62-4FEA-84E6-53708639754F}"/>
              </a:ext>
            </a:extLst>
          </p:cNvPr>
          <p:cNvGrpSpPr/>
          <p:nvPr/>
        </p:nvGrpSpPr>
        <p:grpSpPr>
          <a:xfrm>
            <a:off x="80009" y="76199"/>
            <a:ext cx="4749165" cy="6781800"/>
            <a:chOff x="83820" y="68581"/>
            <a:chExt cx="4694139" cy="6781800"/>
          </a:xfrm>
        </p:grpSpPr>
        <p:sp>
          <p:nvSpPr>
            <p:cNvPr id="4" name="Прямоугольник 3">
              <a:extLst>
                <a:ext uri="{FF2B5EF4-FFF2-40B4-BE49-F238E27FC236}">
                  <a16:creationId xmlns:a16="http://schemas.microsoft.com/office/drawing/2014/main" xmlns="" id="{63EC6337-995B-4F4C-BFBF-1A1915547AE5}"/>
                </a:ext>
              </a:extLst>
            </p:cNvPr>
            <p:cNvSpPr/>
            <p:nvPr/>
          </p:nvSpPr>
          <p:spPr>
            <a:xfrm>
              <a:off x="83820" y="68581"/>
              <a:ext cx="4694139"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Овал 5">
              <a:extLst>
                <a:ext uri="{FF2B5EF4-FFF2-40B4-BE49-F238E27FC236}">
                  <a16:creationId xmlns:a16="http://schemas.microsoft.com/office/drawing/2014/main" xmlns=""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smtClean="0">
                  <a:solidFill>
                    <a:srgbClr val="25A872"/>
                  </a:solidFill>
                  <a:latin typeface="e-Ukraine" panose="00000500000000000000" pitchFamily="50" charset="-52"/>
                </a:rPr>
                <a:t>1</a:t>
              </a:r>
              <a:endParaRPr lang="uk-UA" sz="1400">
                <a:solidFill>
                  <a:srgbClr val="25A872"/>
                </a:solidFill>
                <a:latin typeface="e-Ukraine" panose="00000500000000000000" pitchFamily="50" charset="-52"/>
              </a:endParaRPr>
            </a:p>
          </p:txBody>
        </p:sp>
      </p:grpSp>
      <p:grpSp>
        <p:nvGrpSpPr>
          <p:cNvPr id="7" name="Группа 6">
            <a:extLst>
              <a:ext uri="{FF2B5EF4-FFF2-40B4-BE49-F238E27FC236}">
                <a16:creationId xmlns:a16="http://schemas.microsoft.com/office/drawing/2014/main" xmlns="" id="{192DF1A1-DE05-4849-B565-0A68A4DD5458}"/>
              </a:ext>
            </a:extLst>
          </p:cNvPr>
          <p:cNvGrpSpPr/>
          <p:nvPr/>
        </p:nvGrpSpPr>
        <p:grpSpPr>
          <a:xfrm>
            <a:off x="5010150" y="76200"/>
            <a:ext cx="4806790" cy="6781800"/>
            <a:chOff x="83820" y="68581"/>
            <a:chExt cx="4793934" cy="6781800"/>
          </a:xfrm>
        </p:grpSpPr>
        <p:sp>
          <p:nvSpPr>
            <p:cNvPr id="8" name="Прямоугольник 7">
              <a:extLst>
                <a:ext uri="{FF2B5EF4-FFF2-40B4-BE49-F238E27FC236}">
                  <a16:creationId xmlns:a16="http://schemas.microsoft.com/office/drawing/2014/main" xmlns=""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uk-UA" dirty="0"/>
            </a:p>
          </p:txBody>
        </p:sp>
        <p:sp>
          <p:nvSpPr>
            <p:cNvPr id="9" name="Овал 8">
              <a:extLst>
                <a:ext uri="{FF2B5EF4-FFF2-40B4-BE49-F238E27FC236}">
                  <a16:creationId xmlns:a16="http://schemas.microsoft.com/office/drawing/2014/main" xmlns=""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2</a:t>
              </a:r>
              <a:endParaRPr lang="uk-UA" sz="11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a16="http://schemas.microsoft.com/office/drawing/2014/main" xmlns="" id="{AB020ADF-A26B-4DB1-A8F3-01CE965CB04E}"/>
              </a:ext>
            </a:extLst>
          </p:cNvPr>
          <p:cNvSpPr/>
          <p:nvPr/>
        </p:nvSpPr>
        <p:spPr>
          <a:xfrm>
            <a:off x="228599" y="180974"/>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spcAft>
                <a:spcPts val="0"/>
              </a:spcAft>
            </a:pPr>
            <a:endParaRPr lang="uk-UA" sz="120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xmlns="" id="{A93320C9-B67C-4431-A6A6-D9A5DA9531D3}"/>
              </a:ext>
            </a:extLst>
          </p:cNvPr>
          <p:cNvSpPr/>
          <p:nvPr/>
        </p:nvSpPr>
        <p:spPr>
          <a:xfrm>
            <a:off x="5127011"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spcAft>
                <a:spcPts val="0"/>
              </a:spcAft>
            </a:pPr>
            <a:endParaRPr lang="uk-UA" sz="120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171450" y="3068210"/>
            <a:ext cx="4648199"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1400" smtClean="0">
                <a:latin typeface="Times New Roman" pitchFamily="18" charset="0"/>
                <a:cs typeface="Times New Roman" pitchFamily="18" charset="0"/>
              </a:rPr>
              <a:t>  </a:t>
            </a:r>
            <a:endParaRPr lang="uk-UA" sz="1300" smtClean="0">
              <a:latin typeface="e-Ukraine Light"/>
              <a:cs typeface="Times New Roman" pitchFamily="18" charset="0"/>
            </a:endParaRPr>
          </a:p>
        </p:txBody>
      </p:sp>
      <p:sp>
        <p:nvSpPr>
          <p:cNvPr id="12" name="Прямоугольник 11"/>
          <p:cNvSpPr/>
          <p:nvPr/>
        </p:nvSpPr>
        <p:spPr>
          <a:xfrm>
            <a:off x="238126" y="86916"/>
            <a:ext cx="4543424" cy="315471"/>
          </a:xfrm>
          <a:prstGeom prst="rect">
            <a:avLst/>
          </a:prstGeom>
        </p:spPr>
        <p:txBody>
          <a:bodyPr wrap="square">
            <a:spAutoFit/>
          </a:bodyPr>
          <a:lstStyle/>
          <a:p>
            <a:pPr indent="457200" algn="just"/>
            <a:r>
              <a:rPr lang="uk-UA" sz="1450" smtClean="0"/>
              <a:t>     </a:t>
            </a:r>
          </a:p>
        </p:txBody>
      </p:sp>
      <p:sp>
        <p:nvSpPr>
          <p:cNvPr id="14" name="Прямоугольник 13"/>
          <p:cNvSpPr/>
          <p:nvPr/>
        </p:nvSpPr>
        <p:spPr>
          <a:xfrm>
            <a:off x="114300" y="1"/>
            <a:ext cx="4781549" cy="276999"/>
          </a:xfrm>
          <a:prstGeom prst="rect">
            <a:avLst/>
          </a:prstGeom>
        </p:spPr>
        <p:txBody>
          <a:bodyPr wrap="square">
            <a:spAutoFit/>
          </a:bodyPr>
          <a:lstStyle/>
          <a:p>
            <a:pPr indent="457200" algn="just"/>
            <a:endParaRPr lang="uk-UA" sz="1200" dirty="0" smtClean="0">
              <a:latin typeface="e-Ukraine" pitchFamily="2" charset="-52"/>
            </a:endParaRPr>
          </a:p>
        </p:txBody>
      </p:sp>
      <p:sp>
        <p:nvSpPr>
          <p:cNvPr id="16" name="Прямоугольник 15"/>
          <p:cNvSpPr/>
          <p:nvPr/>
        </p:nvSpPr>
        <p:spPr>
          <a:xfrm>
            <a:off x="5010150" y="402387"/>
            <a:ext cx="4686298" cy="400110"/>
          </a:xfrm>
          <a:prstGeom prst="rect">
            <a:avLst/>
          </a:prstGeom>
        </p:spPr>
        <p:txBody>
          <a:bodyPr wrap="square">
            <a:spAutoFit/>
          </a:bodyPr>
          <a:lstStyle/>
          <a:p>
            <a:pPr indent="457200" algn="just"/>
            <a:endParaRPr lang="uk-UA" sz="1000" dirty="0" smtClean="0">
              <a:latin typeface="e-Ukraine" pitchFamily="2" charset="-52"/>
            </a:endParaRPr>
          </a:p>
          <a:p>
            <a:pPr indent="457200" algn="just"/>
            <a:endParaRPr lang="uk-UA" sz="1000" dirty="0" smtClean="0">
              <a:latin typeface="e-Ukraine" pitchFamily="2" charset="-52"/>
            </a:endParaRPr>
          </a:p>
        </p:txBody>
      </p:sp>
      <p:sp>
        <p:nvSpPr>
          <p:cNvPr id="15" name="Прямоугольник 14"/>
          <p:cNvSpPr/>
          <p:nvPr/>
        </p:nvSpPr>
        <p:spPr>
          <a:xfrm>
            <a:off x="228599" y="104772"/>
            <a:ext cx="4600575" cy="6455613"/>
          </a:xfrm>
          <a:prstGeom prst="rect">
            <a:avLst/>
          </a:prstGeom>
        </p:spPr>
        <p:txBody>
          <a:bodyPr wrap="square">
            <a:spAutoFit/>
          </a:bodyPr>
          <a:lstStyle/>
          <a:p>
            <a:pPr algn="just"/>
            <a:r>
              <a:rPr lang="ru-RU" sz="1400" dirty="0" smtClean="0">
                <a:latin typeface="e-Ukraine" pitchFamily="50" charset="-52"/>
              </a:rPr>
              <a:t>	</a:t>
            </a:r>
            <a:r>
              <a:rPr lang="uk-UA" sz="1250" dirty="0" smtClean="0"/>
              <a:t>Головне управління ДПС у м. Києві повідомляє, що зміни, які прийняті у зв’язку з військовою агресією російської федерації проти України, передбачають, що тимчасово, на період з 01 березня 2022 року по 31 грудня року, наступного за роком, у якому припинено або скасовано воєнний, надзвичайний стан, не нараховується та не сплачується плата за землю (земельний податок та орендна плата за земельні ділянки державної та комунальної власності) за земельні ділянки (земельні частки (паї), що розташовані на територіях, на яких ведуться (велися) бойові дії, або на територіях, тимчасово окупованих збройними формуваннями російської федерації, та перебувають у власності або користуванні, у тому числі на умовах оренди, фізичних або юридичних осіб, а також за земельні ділянки (земельні  частки  (паї),  визначені  обласними  військовими адміністраціями як засмічені вибухонебезпечними предметами та/або на яких наявні фортифікаційні   споруди (пп. 69.14   п. 69  </a:t>
            </a:r>
            <a:r>
              <a:rPr lang="uk-UA" sz="1250" dirty="0" err="1" smtClean="0"/>
              <a:t>підрозд</a:t>
            </a:r>
            <a:r>
              <a:rPr lang="uk-UA" sz="1250" dirty="0" smtClean="0"/>
              <a:t>. 10   </a:t>
            </a:r>
            <a:r>
              <a:rPr lang="uk-UA" sz="1250" dirty="0" err="1" smtClean="0"/>
              <a:t>розд</a:t>
            </a:r>
            <a:r>
              <a:rPr lang="uk-UA" sz="1250" dirty="0" smtClean="0"/>
              <a:t>. ХХ   ПКУ) (далі – Ділянки). </a:t>
            </a:r>
            <a:endParaRPr lang="ru-RU" sz="1250" dirty="0" smtClean="0"/>
          </a:p>
          <a:p>
            <a:pPr algn="just"/>
            <a:r>
              <a:rPr lang="uk-UA" sz="1250" dirty="0" smtClean="0"/>
              <a:t>	Перелік територій, на яких ведуться (велися) бойові дії або тимчасово окупованих збройними формуваннями російської федерації, визначається Кабінетом Міністрів України (далі – Території). </a:t>
            </a:r>
            <a:endParaRPr lang="ru-RU" sz="1250" dirty="0" smtClean="0"/>
          </a:p>
          <a:p>
            <a:pPr algn="just"/>
            <a:r>
              <a:rPr lang="uk-UA" sz="1250" dirty="0" smtClean="0"/>
              <a:t>	Порядок  справляння  плати  за  землю  змінено  Законом  України  від 15 березня 2022 року № 2120-IХ «Про внесення змін до Податкового кодексу України та інших законодавчих актів України щодо дії норм на період дії воєнного стану» (далі – Закон № 2120). </a:t>
            </a:r>
            <a:endParaRPr lang="ru-RU" sz="1250" dirty="0" smtClean="0"/>
          </a:p>
          <a:p>
            <a:pPr algn="just"/>
            <a:r>
              <a:rPr lang="uk-UA" sz="1250" dirty="0" smtClean="0"/>
              <a:t>	Зважаючи на те, що граничний термін подання податкової декларації з плати за землю на 2022 рік припав на 21 лютого 2022 року, то платникам плати за землю за відповідні Ділянки у межах визначених Територій слід, за можливості, подати уточнюючі податкові декларації (далі – Декларації) після офіційного оприлюднення такого переліку. </a:t>
            </a:r>
            <a:endParaRPr lang="ru-RU" sz="1250" dirty="0" smtClean="0"/>
          </a:p>
          <a:p>
            <a:pPr algn="just"/>
            <a:endParaRPr lang="ru-RU" sz="1200" dirty="0"/>
          </a:p>
        </p:txBody>
      </p:sp>
      <p:sp>
        <p:nvSpPr>
          <p:cNvPr id="18" name="Прямоугольник 17"/>
          <p:cNvSpPr/>
          <p:nvPr/>
        </p:nvSpPr>
        <p:spPr>
          <a:xfrm>
            <a:off x="5124448" y="133350"/>
            <a:ext cx="4572000" cy="6081665"/>
          </a:xfrm>
          <a:prstGeom prst="rect">
            <a:avLst/>
          </a:prstGeom>
        </p:spPr>
        <p:txBody>
          <a:bodyPr wrap="square">
            <a:spAutoFit/>
          </a:bodyPr>
          <a:lstStyle/>
          <a:p>
            <a:pPr algn="just"/>
            <a:r>
              <a:rPr lang="uk-UA" sz="1150" dirty="0" smtClean="0"/>
              <a:t>	</a:t>
            </a:r>
            <a:r>
              <a:rPr lang="uk-UA" sz="1240" dirty="0" smtClean="0"/>
              <a:t>У таких Деклараціях необхідно, починаючи з березня 2022 року, податкові зобов’язання, які були задекларовані до сплати у раніше поданих податкових деклараціях, змінити та зазначити у розмірі «0», крім податкових зобов’язань за січень та лютий 2022 року. Це стосується також платників єдиного податку четвертої групи, які у лютому 2022 року подали відповідні податкові декларації з плати за землю. </a:t>
            </a:r>
            <a:endParaRPr lang="ru-RU" sz="1240" dirty="0" smtClean="0"/>
          </a:p>
          <a:p>
            <a:pPr algn="just"/>
            <a:r>
              <a:rPr lang="uk-UA" sz="1240" dirty="0" smtClean="0"/>
              <a:t>	Для можливості подальшої ідентифікації підстав зменшення податкових зобов’язань у податковій декларації у графі «Код пільги» в якості коду пільги зазначити номер Закону України, а саме 2120. </a:t>
            </a:r>
            <a:endParaRPr lang="ru-RU" sz="1240" dirty="0" smtClean="0"/>
          </a:p>
          <a:p>
            <a:pPr algn="just"/>
            <a:r>
              <a:rPr lang="uk-UA" sz="1240" dirty="0" smtClean="0"/>
              <a:t>	Приклади заповнення уточнюючих податкових декларацій з земельного податку та з орендної плати за 2022 рік у зв’язку із прийняттям Верховною Радою України Закону № 2120-ІХ розміщені на </a:t>
            </a:r>
            <a:r>
              <a:rPr lang="uk-UA" sz="1240" dirty="0" err="1" smtClean="0"/>
              <a:t>вебпорталі</a:t>
            </a:r>
            <a:r>
              <a:rPr lang="uk-UA" sz="1240" dirty="0" smtClean="0"/>
              <a:t> ДПС. </a:t>
            </a:r>
            <a:endParaRPr lang="ru-RU" sz="1240" dirty="0" smtClean="0"/>
          </a:p>
          <a:p>
            <a:pPr algn="just"/>
            <a:r>
              <a:rPr lang="uk-UA" sz="1240" dirty="0" smtClean="0"/>
              <a:t>	Нагадуємо, що пеня та штрафи не нараховуються з огляду на положення пп. 69.1 п. 69 </a:t>
            </a:r>
            <a:r>
              <a:rPr lang="uk-UA" sz="1240" dirty="0" err="1" smtClean="0"/>
              <a:t>підрозд</a:t>
            </a:r>
            <a:r>
              <a:rPr lang="uk-UA" sz="1240" dirty="0" smtClean="0"/>
              <a:t>. 10 </a:t>
            </a:r>
            <a:r>
              <a:rPr lang="uk-UA" sz="1240" dirty="0" err="1" smtClean="0"/>
              <a:t>розд</a:t>
            </a:r>
            <a:r>
              <a:rPr lang="uk-UA" sz="1240" dirty="0" smtClean="0"/>
              <a:t>. ХХ «Перехідні положення» ПКУ та зміни, внесені до п. 129.9 ст. 129 ПКУ, а саме згідно з новою редакцією </a:t>
            </a:r>
            <a:r>
              <a:rPr lang="uk-UA" sz="1240" dirty="0" err="1" smtClean="0"/>
              <a:t>п.п</a:t>
            </a:r>
            <a:r>
              <a:rPr lang="uk-UA" sz="1240" dirty="0" smtClean="0"/>
              <a:t>. 129.9.7, пеня не нараховується, а нарахована пеня підлягає анулюванню у випадку вчинення діяння (дії або бездіяльності) особою внаслідок введення воєнного, надзвичайного стану. </a:t>
            </a:r>
            <a:endParaRPr lang="ru-RU" sz="1240" dirty="0" smtClean="0"/>
          </a:p>
          <a:p>
            <a:pPr algn="just"/>
            <a:r>
              <a:rPr lang="uk-UA" sz="1240" dirty="0" smtClean="0"/>
              <a:t>	Разом з цим зазначаємо, що відповідно до п. 102.9 ст. 102 «Строки давності та їх застосування» ПКУ на період дії правового режиму воєнного, надзвичайного стану що вводиться в Україні зупиняється перебіг строків, визначених ПКУ та іншим законодавством, контроль за дотриманням якого покладено на контролюючі органи. </a:t>
            </a:r>
            <a:endParaRPr lang="ru-RU" sz="1240" dirty="0" smtClean="0"/>
          </a:p>
          <a:p>
            <a:r>
              <a:rPr lang="ru-RU" sz="1200" dirty="0" smtClean="0"/>
              <a:t> </a:t>
            </a:r>
          </a:p>
          <a:p>
            <a:r>
              <a:rPr lang="uk-UA" sz="1400" dirty="0" smtClean="0"/>
              <a:t> </a:t>
            </a:r>
            <a:endParaRPr lang="ru-RU" sz="1400" dirty="0" smtClean="0"/>
          </a:p>
          <a:p>
            <a:pPr algn="just"/>
            <a:endParaRPr lang="ru-RU" sz="1600" dirty="0">
              <a:effectLst/>
              <a:latin typeface="e-Ukraine" pitchFamily="50" charset="-52"/>
            </a:endParaRPr>
          </a:p>
        </p:txBody>
      </p:sp>
    </p:spTree>
    <p:extLst>
      <p:ext uri="{BB962C8B-B14F-4D97-AF65-F5344CB8AC3E}">
        <p14:creationId xmlns:p14="http://schemas.microsoft.com/office/powerpoint/2010/main" xmlns=""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1381</TotalTime>
  <Words>115</Words>
  <Application>Microsoft Office PowerPoint</Application>
  <PresentationFormat>Лист A4 (210x297 мм)</PresentationFormat>
  <Paragraphs>27</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user</cp:lastModifiedBy>
  <cp:revision>168</cp:revision>
  <dcterms:created xsi:type="dcterms:W3CDTF">2021-05-27T05:23:05Z</dcterms:created>
  <dcterms:modified xsi:type="dcterms:W3CDTF">2022-05-30T11:21:05Z</dcterms:modified>
</cp:coreProperties>
</file>