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726" y="-4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91425" y="1350079"/>
            <a:ext cx="3600000" cy="16004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400" b="1" dirty="0" err="1" smtClean="0">
                <a:latin typeface="e-Ukraine Light" pitchFamily="50" charset="-52"/>
              </a:rPr>
              <a:t>Чи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здійснюється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коригування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фінансового</a:t>
            </a:r>
            <a:r>
              <a:rPr lang="ru-RU" sz="1400" b="1" dirty="0" smtClean="0">
                <a:latin typeface="e-Ukraine Light" pitchFamily="50" charset="-52"/>
              </a:rPr>
              <a:t> результату до </a:t>
            </a:r>
            <a:r>
              <a:rPr lang="ru-RU" sz="1400" b="1" dirty="0" err="1" smtClean="0">
                <a:latin typeface="e-Ukraine Light" pitchFamily="50" charset="-52"/>
              </a:rPr>
              <a:t>оподаткування</a:t>
            </a:r>
            <a:r>
              <a:rPr lang="ru-RU" sz="1400" b="1" dirty="0" smtClean="0">
                <a:latin typeface="e-Ukraine Light" pitchFamily="50" charset="-52"/>
              </a:rPr>
              <a:t> на суму </a:t>
            </a:r>
            <a:r>
              <a:rPr lang="ru-RU" sz="1400" b="1" dirty="0" err="1" smtClean="0">
                <a:latin typeface="e-Ukraine Light" pitchFamily="50" charset="-52"/>
              </a:rPr>
              <a:t>вартості</a:t>
            </a:r>
            <a:r>
              <a:rPr lang="ru-RU" sz="1400" b="1" dirty="0" smtClean="0">
                <a:latin typeface="e-Ukraine Light" pitchFamily="50" charset="-52"/>
              </a:rPr>
              <a:t> ОЗ, </a:t>
            </a:r>
            <a:r>
              <a:rPr lang="ru-RU" sz="1400" b="1" dirty="0" err="1" smtClean="0">
                <a:latin typeface="e-Ukraine Light" pitchFamily="50" charset="-52"/>
              </a:rPr>
              <a:t>примусово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вилученого</a:t>
            </a:r>
            <a:r>
              <a:rPr lang="ru-RU" sz="1400" b="1" dirty="0" smtClean="0">
                <a:latin typeface="e-Ukraine Light" pitchFamily="50" charset="-52"/>
              </a:rPr>
              <a:t> у ЮО </a:t>
            </a:r>
            <a:r>
              <a:rPr lang="ru-RU" sz="1400" b="1" dirty="0" err="1" smtClean="0">
                <a:latin typeface="e-Ukraine Light" pitchFamily="50" charset="-52"/>
              </a:rPr>
              <a:t>під</a:t>
            </a:r>
            <a:r>
              <a:rPr lang="ru-RU" sz="1400" b="1" dirty="0" smtClean="0">
                <a:latin typeface="e-Ukraine Light" pitchFamily="50" charset="-52"/>
              </a:rPr>
              <a:t> час </a:t>
            </a:r>
            <a:r>
              <a:rPr lang="ru-RU" sz="1400" b="1" dirty="0" err="1" smtClean="0">
                <a:latin typeface="e-Ukraine Light" pitchFamily="50" charset="-52"/>
              </a:rPr>
              <a:t>дії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воєнного</a:t>
            </a:r>
            <a:r>
              <a:rPr lang="ru-RU" sz="1400" b="1" dirty="0" smtClean="0">
                <a:latin typeface="e-Ukraine Light" pitchFamily="50" charset="-52"/>
              </a:rPr>
              <a:t> стану на </a:t>
            </a:r>
            <a:r>
              <a:rPr lang="ru-RU" sz="1400" b="1" dirty="0" err="1" smtClean="0">
                <a:latin typeface="e-Ukraine Light" pitchFamily="50" charset="-52"/>
              </a:rPr>
              <a:t>користь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військової</a:t>
            </a:r>
            <a:r>
              <a:rPr lang="ru-RU" sz="1400" b="1" dirty="0" smtClean="0">
                <a:latin typeface="e-Ukraine Light" pitchFamily="50" charset="-52"/>
              </a:rPr>
              <a:t> </a:t>
            </a:r>
            <a:r>
              <a:rPr lang="ru-RU" sz="1400" b="1" dirty="0" err="1" smtClean="0">
                <a:latin typeface="e-Ukraine Light" pitchFamily="50" charset="-52"/>
              </a:rPr>
              <a:t>адміністрації</a:t>
            </a:r>
            <a:r>
              <a:rPr lang="ru-RU" sz="1400" b="1" dirty="0" smtClean="0">
                <a:latin typeface="e-Ukraine Light" pitchFamily="50" charset="-52"/>
              </a:rPr>
              <a:t>?</a:t>
            </a:r>
            <a:endParaRPr lang="ru-RU" sz="1400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80009" y="76199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101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19075"/>
            <a:ext cx="4591051" cy="62483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dirty="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6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599" y="209549"/>
            <a:ext cx="460057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e-Ukraine" pitchFamily="50" charset="-52"/>
              </a:rPr>
              <a:t>    </a:t>
            </a:r>
            <a:r>
              <a:rPr lang="uk-UA" sz="1100" dirty="0" smtClean="0">
                <a:latin typeface="e-Ukraine Light"/>
              </a:rPr>
              <a:t>Головне управління ДПС у м. Києві повідомляє, що відповідно до Указу Президента України від 24 лютого 2022 року № 64/2022 на всій території України запроваджено воєнний стан. </a:t>
            </a:r>
          </a:p>
          <a:p>
            <a:pPr algn="just"/>
            <a:r>
              <a:rPr lang="uk-UA" sz="1100" dirty="0" smtClean="0">
                <a:latin typeface="e-Ukraine Light"/>
              </a:rPr>
              <a:t>Відповідно до п. 2 частини першої ст. 1 Закону України від 17 травня 2012 року № 4765-VI «Про передачу, примусове відчуження або вилучення майна в умовах правового режиму воєнного чи надзвичайного стану» зі змінами та доповненнями (далі – Закон № 4765) вилучення майна – позбавлення державних підприємств, державних господарських об’єднань права господарського відання або оперативного управління індивідуально визначеним державним майном з метою його передачі для потреб держави в умовах правового режиму воєнного чи надзвичайного стану. </a:t>
            </a:r>
          </a:p>
          <a:p>
            <a:pPr algn="just"/>
            <a:r>
              <a:rPr lang="uk-UA" sz="1100" dirty="0" smtClean="0">
                <a:latin typeface="e-Ukraine Light"/>
              </a:rPr>
              <a:t>      Вилучення майна в умовах правового режиму воєнного чи надзвичайного стану здійснюється без відшкодування вартості такого майна (частина третя ст. 3 Закону № 4765). </a:t>
            </a:r>
          </a:p>
          <a:p>
            <a:pPr algn="just"/>
            <a:r>
              <a:rPr lang="uk-UA" sz="1100" dirty="0" smtClean="0">
                <a:latin typeface="e-Ukraine Light"/>
              </a:rPr>
              <a:t>Згідно з абзацом першим </a:t>
            </a:r>
            <a:r>
              <a:rPr lang="uk-UA" sz="1100" dirty="0" err="1" smtClean="0">
                <a:latin typeface="e-Ukraine Light"/>
              </a:rPr>
              <a:t>п.п</a:t>
            </a:r>
            <a:r>
              <a:rPr lang="uk-UA" sz="1100" dirty="0" smtClean="0">
                <a:latin typeface="e-Ukraine Light"/>
              </a:rPr>
              <a:t>. 134.1.1 п. 134.1 ст. 134 Податкового кодексу України від 02 грудня 2010 року № 2755-VI зі змінами та доповненнями (далі – ПКУ) об’єктом оподаткування податком на прибуток підприємств є прибуток із джерелом походження з України та за її межами, який визначається шляхом коригування (збільшення або зменшення) фінансового результату до оподаткування (прибутку або збитку), визначеного у фінансовій звітності підприємства відповідно до національних положень (стандартів) бухгалтерського обліку або міжнародних стандартів фінансової звітності, на різниці, які визначені відповідними положеннями ПКУ. </a:t>
            </a:r>
          </a:p>
          <a:p>
            <a:pPr algn="just"/>
            <a:r>
              <a:rPr lang="uk-UA" sz="1100" dirty="0" smtClean="0">
                <a:latin typeface="e-Ukraine Light"/>
              </a:rPr>
              <a:t>       Відповідно до </a:t>
            </a:r>
            <a:r>
              <a:rPr lang="uk-UA" sz="1100" dirty="0" err="1" smtClean="0">
                <a:latin typeface="e-Ukraine Light"/>
              </a:rPr>
              <a:t>п.п</a:t>
            </a:r>
            <a:r>
              <a:rPr lang="uk-UA" sz="1100" dirty="0" smtClean="0">
                <a:latin typeface="e-Ukraine Light"/>
              </a:rPr>
              <a:t>. 14.1.202 п. 14.1 ст. 14 ПКУ продаж (реалізація) товарів – це будь-які операції, що здійснюються згідно з договорами купівлі-продажу, міни, поставки та іншими господарськими, цивільно-правовими </a:t>
            </a:r>
            <a:r>
              <a:rPr lang="uk-UA" sz="1100" dirty="0" smtClean="0">
                <a:latin typeface="e-Ukraine Light" pitchFamily="50" charset="-52"/>
              </a:rPr>
              <a:t>договорами, які передбачають передачу прав власності на такі товари за плату або компенсацію незалежно від строків її надання, а також операції з безоплатного надання товарів. </a:t>
            </a: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Отже, операції з позбавлення державних підприємств права </a:t>
            </a:r>
            <a:r>
              <a:rPr lang="uk-UA" sz="1100" dirty="0" smtClean="0">
                <a:latin typeface="e-Ukraine Light" pitchFamily="50" charset="-52"/>
              </a:rPr>
              <a:t>господарського</a:t>
            </a:r>
            <a:r>
              <a:rPr lang="en-US" sz="1100" dirty="0" smtClean="0">
                <a:latin typeface="e-Ukraine Light" pitchFamily="50" charset="-52"/>
              </a:rPr>
              <a:t>   </a:t>
            </a:r>
            <a:r>
              <a:rPr lang="uk-UA" sz="1100" dirty="0" smtClean="0">
                <a:latin typeface="e-Ukraine Light" pitchFamily="50" charset="-52"/>
              </a:rPr>
              <a:t> </a:t>
            </a:r>
            <a:r>
              <a:rPr lang="uk-UA" sz="1100" dirty="0" smtClean="0">
                <a:latin typeface="e-Ukraine Light" pitchFamily="50" charset="-52"/>
              </a:rPr>
              <a:t>відання </a:t>
            </a:r>
            <a:r>
              <a:rPr lang="en-US" sz="1100" dirty="0" smtClean="0">
                <a:latin typeface="e-Ukraine Light" pitchFamily="50" charset="-52"/>
              </a:rPr>
              <a:t>    </a:t>
            </a:r>
            <a:r>
              <a:rPr lang="uk-UA" sz="1100" dirty="0" smtClean="0">
                <a:latin typeface="e-Ukraine Light" pitchFamily="50" charset="-52"/>
              </a:rPr>
              <a:t>або</a:t>
            </a:r>
            <a:r>
              <a:rPr lang="en-US" sz="1100" dirty="0" smtClean="0">
                <a:latin typeface="e-Ukraine Light" pitchFamily="50" charset="-52"/>
              </a:rPr>
              <a:t>     </a:t>
            </a:r>
            <a:r>
              <a:rPr lang="uk-UA" sz="1100" dirty="0" smtClean="0">
                <a:latin typeface="e-Ukraine Light" pitchFamily="50" charset="-52"/>
              </a:rPr>
              <a:t> </a:t>
            </a:r>
            <a:r>
              <a:rPr lang="uk-UA" sz="1100" dirty="0" smtClean="0">
                <a:latin typeface="e-Ukraine Light" pitchFamily="50" charset="-52"/>
              </a:rPr>
              <a:t>оперативного </a:t>
            </a:r>
            <a:r>
              <a:rPr lang="en-US" sz="1100" dirty="0" smtClean="0">
                <a:latin typeface="e-Ukraine Light" pitchFamily="50" charset="-52"/>
              </a:rPr>
              <a:t>    </a:t>
            </a:r>
            <a:r>
              <a:rPr lang="uk-UA" sz="1100" dirty="0" smtClean="0">
                <a:latin typeface="e-Ukraine Light" pitchFamily="50" charset="-52"/>
              </a:rPr>
              <a:t>управління</a:t>
            </a:r>
            <a:endParaRPr lang="uk-UA" sz="1100" dirty="0" smtClean="0">
              <a:latin typeface="e-Ukraine Light" pitchFamily="50" charset="-52"/>
            </a:endParaRPr>
          </a:p>
          <a:p>
            <a:pPr algn="just"/>
            <a:endParaRPr lang="ru-RU" sz="1100" dirty="0">
              <a:latin typeface="e-Ukraine Ligh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62550" y="200028"/>
            <a:ext cx="4543425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100" dirty="0" smtClean="0">
                <a:latin typeface="e-Ukraine Light" pitchFamily="50" charset="-52"/>
              </a:rPr>
              <a:t>державним майном з метою його передачі для потреб держави в умовах правового режиму воєнного чи надзвичайного стану прирівнюються до продажу такого майна. </a:t>
            </a: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     Згідно з п. 138.1 ст. 138 ПКУ фінансовий результат до оподаткування збільшується, зокрема: </a:t>
            </a: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на суму залишкової вартості окремого об’єкта основних засобів та/або нематеріальних активів, визначеної відповідно до національних положень (стандартів) бухгалтерського обліку або міжнародних стандартів фінансової звітності, у разі ліквідації або продажу такого об’єкта; </a:t>
            </a: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    на суму залишкової вартості окремого об’єкта невиробничих основних засобів та/або невиробничих нематеріальних активів, визначеної відповідно до національних положень (стандартів) бухгалтерського обліку або міжнародних стандартів фінансової звітності, у разі ліквідації або продажу такого об’єкта. </a:t>
            </a: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     Пунктом 138.2 ст. 138 ПКУ встановлено, що фінансовий результат до оподаткування зменшується: </a:t>
            </a: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на суму залишкової вартості окремого об’єкта основних засобів та/або нематеріальних активів, визначеної з урахуванням положень ст. 138 ПКУ, у разі ліквідації або продажу такого об’єкта; </a:t>
            </a: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     на суму первісної вартості придбання або виготовлення окремого об’єкта невиробничих основних засобів та/або невиробничих нематеріальних активів та витрат на їх ремонт, реконструкцію, модернізацію або інші поліпшення, у тому числі віднесених до витрат відповідно до національних положень (стандартів) бухгалтерського обліку або міжнародних стандартів фінансової звітності, у разі продажу такого об’єкта невиробничих основних засобів або нематеріальних активів, але не більше суми доходу (виручки), отриманої від такого продажу. </a:t>
            </a: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     Таким чином, платник податку у разі примусового вилучення основних засобів під час дії воєнного стану на користь військової адміністрації здійснює коригування фінансового результату до оподаткування відповідно до вимог пп. 138.1 та 138.2 ст. 138 ПКУ. </a:t>
            </a: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uk-UA" sz="1200" dirty="0" smtClean="0">
              <a:latin typeface="e-Ukraine Light"/>
            </a:endParaRPr>
          </a:p>
          <a:p>
            <a:pPr algn="just"/>
            <a:endParaRPr lang="ru-RU" sz="1200" dirty="0" smtClean="0">
              <a:latin typeface="e-Ukraine Light"/>
            </a:endParaRPr>
          </a:p>
          <a:p>
            <a:pPr algn="just"/>
            <a:endParaRPr lang="ru-RU" sz="1200" dirty="0">
              <a:latin typeface="e-Ukraine Ligh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10200" y="-1809750"/>
            <a:ext cx="449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1444</TotalTime>
  <Words>724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user</cp:lastModifiedBy>
  <cp:revision>190</cp:revision>
  <dcterms:created xsi:type="dcterms:W3CDTF">2021-05-27T05:23:05Z</dcterms:created>
  <dcterms:modified xsi:type="dcterms:W3CDTF">2022-05-31T05:58:31Z</dcterms:modified>
</cp:coreProperties>
</file>