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906000" cy="6858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A87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412" autoAdjust="0"/>
    <p:restoredTop sz="94660"/>
  </p:normalViewPr>
  <p:slideViewPr>
    <p:cSldViewPr snapToGrid="0">
      <p:cViewPr>
        <p:scale>
          <a:sx n="100" d="100"/>
          <a:sy n="100" d="100"/>
        </p:scale>
        <p:origin x="-726" y="2298"/>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31.05.2022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700837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31.05.2022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919468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31.05.2022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72244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31.05.2022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3487806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9FCE06E-CD33-4E8D-BB2D-3C537C4FAFB6}" type="datetimeFigureOut">
              <a:rPr lang="ru-RU" smtClean="0"/>
              <a:pPr/>
              <a:t>31.05.2022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210265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9FCE06E-CD33-4E8D-BB2D-3C537C4FAFB6}" type="datetimeFigureOut">
              <a:rPr lang="ru-RU" smtClean="0"/>
              <a:pPr/>
              <a:t>31.05.2022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32800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2329" y="2505075"/>
            <a:ext cx="4190702"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14913" y="2505075"/>
            <a:ext cx="4211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9FCE06E-CD33-4E8D-BB2D-3C537C4FAFB6}" type="datetimeFigureOut">
              <a:rPr lang="ru-RU" smtClean="0"/>
              <a:pPr/>
              <a:t>31.05.2022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159363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9FCE06E-CD33-4E8D-BB2D-3C537C4FAFB6}" type="datetimeFigureOut">
              <a:rPr lang="ru-RU" smtClean="0"/>
              <a:pPr/>
              <a:t>31.05.2022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528486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CE06E-CD33-4E8D-BB2D-3C537C4FAFB6}" type="datetimeFigureOut">
              <a:rPr lang="ru-RU" smtClean="0"/>
              <a:pPr/>
              <a:t>31.05.2022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4147845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31.05.2022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79518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31.05.2022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61086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A87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CE06E-CD33-4E8D-BB2D-3C537C4FAFB6}" type="datetimeFigureOut">
              <a:rPr lang="ru-RU" smtClean="0"/>
              <a:pPr/>
              <a:t>31.05.2022</a:t>
            </a:fld>
            <a:endParaRPr lang="ru-RU"/>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40782330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xmlns="" id="{B2AE1F56-FA4C-456D-AD17-F597535BE98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28247" y="0"/>
            <a:ext cx="4877753" cy="6858000"/>
          </a:xfrm>
          <a:prstGeom prst="rect">
            <a:avLst/>
          </a:prstGeom>
        </p:spPr>
      </p:pic>
      <p:sp>
        <p:nvSpPr>
          <p:cNvPr id="11" name="Rectangle 6">
            <a:extLst>
              <a:ext uri="{FF2B5EF4-FFF2-40B4-BE49-F238E27FC236}">
                <a16:creationId xmlns:a16="http://schemas.microsoft.com/office/drawing/2014/main" xmlns="" id="{AAE0BDE6-D7B9-4FD3-A01F-F489C68E00E5}"/>
              </a:ext>
            </a:extLst>
          </p:cNvPr>
          <p:cNvSpPr>
            <a:spLocks noChangeArrowheads="1"/>
          </p:cNvSpPr>
          <p:nvPr/>
        </p:nvSpPr>
        <p:spPr bwMode="auto">
          <a:xfrm>
            <a:off x="0" y="1762125"/>
            <a:ext cx="9906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grpSp>
        <p:nvGrpSpPr>
          <p:cNvPr id="18" name="Группа 17">
            <a:extLst>
              <a:ext uri="{FF2B5EF4-FFF2-40B4-BE49-F238E27FC236}">
                <a16:creationId xmlns:a16="http://schemas.microsoft.com/office/drawing/2014/main" xmlns="" id="{5B1F3CBD-8D08-499F-BE54-1DF3C9FE8E21}"/>
              </a:ext>
            </a:extLst>
          </p:cNvPr>
          <p:cNvGrpSpPr/>
          <p:nvPr/>
        </p:nvGrpSpPr>
        <p:grpSpPr>
          <a:xfrm>
            <a:off x="106282" y="114300"/>
            <a:ext cx="4820999" cy="6743700"/>
            <a:chOff x="64808" y="106681"/>
            <a:chExt cx="4811442" cy="6743700"/>
          </a:xfrm>
        </p:grpSpPr>
        <p:grpSp>
          <p:nvGrpSpPr>
            <p:cNvPr id="9" name="Группа 8">
              <a:extLst>
                <a:ext uri="{FF2B5EF4-FFF2-40B4-BE49-F238E27FC236}">
                  <a16:creationId xmlns:a16="http://schemas.microsoft.com/office/drawing/2014/main" xmlns="" id="{4A6F6DA5-6ACE-429E-B52A-AC44102F0184}"/>
                </a:ext>
              </a:extLst>
            </p:cNvPr>
            <p:cNvGrpSpPr/>
            <p:nvPr/>
          </p:nvGrpSpPr>
          <p:grpSpPr>
            <a:xfrm>
              <a:off x="64808" y="106681"/>
              <a:ext cx="4793934" cy="6743700"/>
              <a:chOff x="64808" y="106681"/>
              <a:chExt cx="4793934" cy="6743700"/>
            </a:xfrm>
          </p:grpSpPr>
          <p:sp>
            <p:nvSpPr>
              <p:cNvPr id="7" name="Прямоугольник 6">
                <a:extLst>
                  <a:ext uri="{FF2B5EF4-FFF2-40B4-BE49-F238E27FC236}">
                    <a16:creationId xmlns:a16="http://schemas.microsoft.com/office/drawing/2014/main" xmlns="" id="{09A0A77F-376C-47B9-BB79-353299E74E74}"/>
                  </a:ext>
                </a:extLst>
              </p:cNvPr>
              <p:cNvSpPr/>
              <p:nvPr/>
            </p:nvSpPr>
            <p:spPr>
              <a:xfrm>
                <a:off x="64808" y="106681"/>
                <a:ext cx="4793934" cy="6591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Овал 7">
                <a:extLst>
                  <a:ext uri="{FF2B5EF4-FFF2-40B4-BE49-F238E27FC236}">
                    <a16:creationId xmlns:a16="http://schemas.microsoft.com/office/drawing/2014/main" xmlns="" id="{DCA030F4-92F2-48AB-8BB4-77C584043B72}"/>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smtClean="0">
                    <a:solidFill>
                      <a:srgbClr val="25A872"/>
                    </a:solidFill>
                    <a:latin typeface="e-Ukraine" panose="00000500000000000000" pitchFamily="50" charset="-52"/>
                  </a:rPr>
                  <a:t>3</a:t>
                </a:r>
                <a:endParaRPr lang="ru-RU" sz="1400" dirty="0">
                  <a:solidFill>
                    <a:srgbClr val="25A872"/>
                  </a:solidFill>
                  <a:latin typeface="e-Ukraine" panose="00000500000000000000" pitchFamily="50" charset="-52"/>
                </a:endParaRPr>
              </a:p>
            </p:txBody>
          </p:sp>
        </p:grpSp>
        <p:pic>
          <p:nvPicPr>
            <p:cNvPr id="4100" name="Рисунок 10" descr="https://chart.googleapis.com/chart?cht=qr&amp;chl=https%3A%2F%2Ft.me%2FinfoTAXbot&amp;chld=L|0&amp;chs=150">
              <a:extLst>
                <a:ext uri="{FF2B5EF4-FFF2-40B4-BE49-F238E27FC236}">
                  <a16:creationId xmlns:a16="http://schemas.microsoft.com/office/drawing/2014/main" xmlns="" id="{C10BBAFE-2D79-49E5-868B-A0FDCC9F8BD8}"/>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889161" y="1990344"/>
              <a:ext cx="1304925" cy="13049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Рисунок 1" descr="https://chart.googleapis.com/chart?cht=qr&amp;chl=https%3A%2F%2Ft.me%2Ftax_gov_ua&amp;chld=L|0&amp;chs=150">
              <a:extLst>
                <a:ext uri="{FF2B5EF4-FFF2-40B4-BE49-F238E27FC236}">
                  <a16:creationId xmlns:a16="http://schemas.microsoft.com/office/drawing/2014/main" xmlns="" id="{AB68234D-4D6E-4D60-B461-52334D70C220}"/>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1092" y="3465338"/>
              <a:ext cx="771525" cy="7715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8" name="Рисунок 7" descr="https://chart.googleapis.com/chart?cht=qr&amp;chl=https%3A%2F%2Fwww.youtube.com%2FTaxUkraine&amp;chld=L|0&amp;chs=150">
              <a:extLst>
                <a:ext uri="{FF2B5EF4-FFF2-40B4-BE49-F238E27FC236}">
                  <a16:creationId xmlns:a16="http://schemas.microsoft.com/office/drawing/2014/main" xmlns="" id="{B988640C-7F4D-43BB-8D2B-B0AB4B4AD405}"/>
                </a:ext>
              </a:extLst>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81092" y="4329384"/>
              <a:ext cx="771525" cy="7715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7" name="Рисунок 13" descr="https://chart.googleapis.com/chart?cht=qr&amp;chl=https%3A%2F%2Fwww.facebook.com%2FTaxUkraine%2F&amp;chld=L|0&amp;chs=150">
              <a:extLst>
                <a:ext uri="{FF2B5EF4-FFF2-40B4-BE49-F238E27FC236}">
                  <a16:creationId xmlns:a16="http://schemas.microsoft.com/office/drawing/2014/main" xmlns="" id="{48F62E71-1AA9-48BD-99B8-0430C4FAB90B}"/>
                </a:ext>
              </a:extLst>
            </p:cNvPr>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81092" y="5193430"/>
              <a:ext cx="771525" cy="771525"/>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Rectangle 5">
              <a:extLst>
                <a:ext uri="{FF2B5EF4-FFF2-40B4-BE49-F238E27FC236}">
                  <a16:creationId xmlns:a16="http://schemas.microsoft.com/office/drawing/2014/main" xmlns="" id="{5E53E4E3-62F3-4903-B665-45BF57FD779F}"/>
                </a:ext>
              </a:extLst>
            </p:cNvPr>
            <p:cNvSpPr>
              <a:spLocks noChangeArrowheads="1"/>
            </p:cNvSpPr>
            <p:nvPr/>
          </p:nvSpPr>
          <p:spPr bwMode="auto">
            <a:xfrm>
              <a:off x="82316" y="203687"/>
              <a:ext cx="4793934" cy="1754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Друзі, підписуйтеся на офіційні сторінки Державної податкової служби України у соціальних мережах, де ви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зможе</a:t>
              </a:r>
              <a:r>
                <a:rPr lang="uk-UA" altLang="ru-RU" sz="1200" dirty="0" smtClean="0">
                  <a:solidFill>
                    <a:srgbClr val="333333"/>
                  </a:solidFill>
                  <a:latin typeface="e-Ukraine Light" panose="00000400000000000000" pitchFamily="50" charset="-52"/>
                  <a:ea typeface="Times New Roman" panose="02020603050405020304" pitchFamily="18" charset="0"/>
                  <a:cs typeface="Times New Roman" panose="02020603050405020304" pitchFamily="18" charset="0"/>
                </a:rPr>
                <a:t>те</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переглянути новини, актуальні роз'яснення податкових новацій, а також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інфографіки,</a:t>
              </a:r>
              <a:r>
                <a:rPr kumimoji="0" lang="uk-UA" altLang="ru-RU" sz="1200" b="0" i="0" u="none" strike="noStrike" cap="none" normalizeH="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коментарі керівництва,</a:t>
              </a:r>
              <a:r>
                <a:rPr kumimoji="0" lang="uk-UA" altLang="ru-RU" sz="1200" b="0" i="0" u="none" strike="noStrike" cap="none" normalizeH="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фахівців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служби! Буде корисно та цікаво!</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Спілкуйтеся з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податковою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службою дистанційно за допомогою сервісу  «InfoTAX»:</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ru-RU" altLang="ru-RU" sz="1200" b="0" i="0" u="none" strike="noStrike" cap="none" normalizeH="0" baseline="0" dirty="0">
                <a:ln>
                  <a:noFill/>
                </a:ln>
                <a:solidFill>
                  <a:schemeClr val="tx1"/>
                </a:solidFill>
                <a:effectLst/>
                <a:latin typeface="e-Ukraine Light" panose="00000400000000000000" pitchFamily="50" charset="-52"/>
              </a:endParaRPr>
            </a:p>
          </p:txBody>
        </p:sp>
        <p:sp>
          <p:nvSpPr>
            <p:cNvPr id="12" name="Rectangle 7">
              <a:extLst>
                <a:ext uri="{FF2B5EF4-FFF2-40B4-BE49-F238E27FC236}">
                  <a16:creationId xmlns:a16="http://schemas.microsoft.com/office/drawing/2014/main" xmlns="" id="{7BCFA5DF-C4AC-4DCE-AA03-DBDC47E12D5E}"/>
                </a:ext>
              </a:extLst>
            </p:cNvPr>
            <p:cNvSpPr>
              <a:spLocks noChangeArrowheads="1"/>
            </p:cNvSpPr>
            <p:nvPr/>
          </p:nvSpPr>
          <p:spPr bwMode="auto">
            <a:xfrm>
              <a:off x="1440440" y="3500673"/>
              <a:ext cx="2077686" cy="8002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 ДПС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Telegram</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endParaRPr kumimoji="0" lang="ru-RU" altLang="ru-RU" sz="600" b="0" i="0" u="none" strike="noStrike" cap="none" normalizeH="0" baseline="0" dirty="0">
                <a:ln>
                  <a:noFill/>
                </a:ln>
                <a:solidFill>
                  <a:schemeClr val="tx1"/>
                </a:solidFill>
                <a:effectLst/>
                <a:latin typeface="e-Ukraine Light" panose="00000400000000000000" pitchFamily="50" charset="-5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3" name="Rectangle 8">
              <a:extLst>
                <a:ext uri="{FF2B5EF4-FFF2-40B4-BE49-F238E27FC236}">
                  <a16:creationId xmlns:a16="http://schemas.microsoft.com/office/drawing/2014/main" xmlns="" id="{911FB1A9-ED1C-4532-A3E7-013A57BBC16A}"/>
                </a:ext>
              </a:extLst>
            </p:cNvPr>
            <p:cNvSpPr>
              <a:spLocks noChangeArrowheads="1"/>
            </p:cNvSpPr>
            <p:nvPr/>
          </p:nvSpPr>
          <p:spPr bwMode="auto">
            <a:xfrm>
              <a:off x="1440440" y="4465058"/>
              <a:ext cx="271059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сторінка на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Youtube</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каналі ДПС </a:t>
              </a: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4" name="Rectangle 9">
              <a:extLst>
                <a:ext uri="{FF2B5EF4-FFF2-40B4-BE49-F238E27FC236}">
                  <a16:creationId xmlns:a16="http://schemas.microsoft.com/office/drawing/2014/main" xmlns="" id="{D4E2B7F5-5D62-456B-A005-E3F8F8A4BC07}"/>
                </a:ext>
              </a:extLst>
            </p:cNvPr>
            <p:cNvSpPr>
              <a:spLocks noChangeArrowheads="1"/>
            </p:cNvSpPr>
            <p:nvPr/>
          </p:nvSpPr>
          <p:spPr bwMode="auto">
            <a:xfrm>
              <a:off x="1440440" y="5273743"/>
              <a:ext cx="271059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4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сторінка </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ДПС на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Fac</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е</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book</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a:t>
              </a:r>
              <a:endParaRPr kumimoji="0" lang="uk-UA"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5" name="Прямоугольник 14">
              <a:extLst>
                <a:ext uri="{FF2B5EF4-FFF2-40B4-BE49-F238E27FC236}">
                  <a16:creationId xmlns:a16="http://schemas.microsoft.com/office/drawing/2014/main" xmlns="" id="{14F01F8F-7640-48D6-B1C7-915AD6E76DDF}"/>
                </a:ext>
              </a:extLst>
            </p:cNvPr>
            <p:cNvSpPr/>
            <p:nvPr/>
          </p:nvSpPr>
          <p:spPr>
            <a:xfrm>
              <a:off x="82316" y="6057476"/>
              <a:ext cx="4793934" cy="338554"/>
            </a:xfrm>
            <a:prstGeom prst="rect">
              <a:avLst/>
            </a:prstGeom>
          </p:spPr>
          <p:txBody>
            <a:bodyPr wrap="square">
              <a:spAutoFit/>
            </a:bodyPr>
            <a:lstStyle/>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Офіційний веб-портал  Державної </a:t>
              </a:r>
              <a:r>
                <a:rPr lang="uk-UA" sz="800" b="1" spc="-20" dirty="0" err="1">
                  <a:latin typeface="e-Ukraine" panose="00000500000000000000" pitchFamily="50" charset="-52"/>
                  <a:ea typeface="Times New Roman" panose="02020603050405020304" pitchFamily="18" charset="0"/>
                  <a:cs typeface="Calibri" panose="020F0502020204030204" pitchFamily="34" charset="0"/>
                </a:rPr>
                <a:t>податков</a:t>
              </a:r>
              <a:r>
                <a:rPr lang="en-US" sz="800" b="1" spc="-20" dirty="0" err="1">
                  <a:latin typeface="e-Ukraine" panose="00000500000000000000" pitchFamily="50" charset="-52"/>
                  <a:ea typeface="Times New Roman" panose="02020603050405020304" pitchFamily="18" charset="0"/>
                  <a:cs typeface="Calibri" panose="020F0502020204030204" pitchFamily="34" charset="0"/>
                </a:rPr>
                <a:t>ої</a:t>
              </a:r>
              <a:r>
                <a:rPr lang="uk-UA" sz="800" b="1" spc="-20" dirty="0">
                  <a:latin typeface="e-Ukraine" panose="00000500000000000000" pitchFamily="50" charset="-52"/>
                  <a:ea typeface="Times New Roman" panose="02020603050405020304" pitchFamily="18" charset="0"/>
                  <a:cs typeface="Calibri" panose="020F0502020204030204" pitchFamily="34" charset="0"/>
                </a:rPr>
                <a:t>  служби України: </a:t>
              </a:r>
              <a:r>
                <a:rPr lang="en-US" sz="800" b="1" spc="-20" dirty="0">
                  <a:latin typeface="e-Ukraine" panose="00000500000000000000" pitchFamily="50" charset="-52"/>
                  <a:ea typeface="Times New Roman" panose="02020603050405020304" pitchFamily="18" charset="0"/>
                  <a:cs typeface="Calibri" panose="020F0502020204030204" pitchFamily="34" charset="0"/>
                </a:rPr>
                <a:t>tax</a:t>
              </a:r>
              <a:r>
                <a:rPr lang="uk-UA" sz="800" u="sng" spc="-20" dirty="0">
                  <a:latin typeface="e-Ukraine" panose="00000500000000000000" pitchFamily="50" charset="-52"/>
                  <a:ea typeface="Times New Roman" panose="02020603050405020304" pitchFamily="18" charset="0"/>
                  <a:cs typeface="Calibri" panose="020F0502020204030204" pitchFamily="34" charset="0"/>
                </a:rPr>
                <a:t>.</a:t>
              </a:r>
              <a:r>
                <a:rPr lang="uk-UA" sz="800" b="1" u="sng" spc="-20" dirty="0">
                  <a:latin typeface="e-Ukraine" panose="00000500000000000000" pitchFamily="50" charset="-52"/>
                  <a:ea typeface="Times New Roman" panose="02020603050405020304" pitchFamily="18" charset="0"/>
                  <a:cs typeface="Calibri" panose="020F0502020204030204" pitchFamily="34" charset="0"/>
                </a:rPr>
                <a:t>gov.ua</a:t>
              </a:r>
              <a:endParaRPr lang="ru-RU" sz="3600" b="1" dirty="0">
                <a:latin typeface="e-Ukraine" panose="00000500000000000000" pitchFamily="50" charset="-52"/>
                <a:ea typeface="Times New Roman" panose="02020603050405020304" pitchFamily="18" charset="0"/>
              </a:endParaRPr>
            </a:p>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Інформаційно-довідковий департамент ДПС: </a:t>
              </a:r>
              <a:r>
                <a:rPr lang="uk-UA" sz="800" spc="-20" dirty="0">
                  <a:latin typeface="e-Ukraine" panose="00000500000000000000" pitchFamily="50" charset="-52"/>
                  <a:ea typeface="Times New Roman" panose="02020603050405020304" pitchFamily="18" charset="0"/>
                  <a:cs typeface="Calibri" panose="020F0502020204030204" pitchFamily="34" charset="0"/>
                </a:rPr>
                <a:t>0-800-501-007</a:t>
              </a:r>
              <a:endParaRPr lang="ru-RU" sz="3200" dirty="0">
                <a:effectLst/>
                <a:latin typeface="e-Ukraine" panose="00000500000000000000" pitchFamily="50" charset="-52"/>
                <a:ea typeface="Times New Roman" panose="02020603050405020304" pitchFamily="18" charset="0"/>
                <a:cs typeface="Times New Roman" panose="02020603050405020304" pitchFamily="18" charset="0"/>
              </a:endParaRPr>
            </a:p>
          </p:txBody>
        </p:sp>
        <p:cxnSp>
          <p:nvCxnSpPr>
            <p:cNvPr id="17" name="Прямая соединительная линия 16">
              <a:extLst>
                <a:ext uri="{FF2B5EF4-FFF2-40B4-BE49-F238E27FC236}">
                  <a16:creationId xmlns:a16="http://schemas.microsoft.com/office/drawing/2014/main" xmlns="" id="{BC9780A8-D912-46DD-A0E0-2400220A2B6E}"/>
                </a:ext>
              </a:extLst>
            </p:cNvPr>
            <p:cNvCxnSpPr/>
            <p:nvPr/>
          </p:nvCxnSpPr>
          <p:spPr>
            <a:xfrm>
              <a:off x="228600" y="6010275"/>
              <a:ext cx="4557713" cy="0"/>
            </a:xfrm>
            <a:prstGeom prst="line">
              <a:avLst/>
            </a:prstGeom>
            <a:ln w="28575">
              <a:solidFill>
                <a:srgbClr val="25A872"/>
              </a:solidFill>
            </a:ln>
          </p:spPr>
          <p:style>
            <a:lnRef idx="1">
              <a:schemeClr val="accent1"/>
            </a:lnRef>
            <a:fillRef idx="0">
              <a:schemeClr val="accent1"/>
            </a:fillRef>
            <a:effectRef idx="0">
              <a:schemeClr val="accent1"/>
            </a:effectRef>
            <a:fontRef idx="minor">
              <a:schemeClr val="tx1"/>
            </a:fontRef>
          </p:style>
        </p:cxnSp>
      </p:grpSp>
      <p:sp>
        <p:nvSpPr>
          <p:cNvPr id="2" name="Rectangle 1"/>
          <p:cNvSpPr>
            <a:spLocks noChangeArrowheads="1"/>
          </p:cNvSpPr>
          <p:nvPr/>
        </p:nvSpPr>
        <p:spPr bwMode="auto">
          <a:xfrm>
            <a:off x="5791425" y="1888687"/>
            <a:ext cx="3600000" cy="58477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sz="1600" b="1" dirty="0" smtClean="0"/>
              <a:t>Обмеження права на нарахування податкової знижки фізичним особам</a:t>
            </a:r>
            <a:endParaRPr lang="uk-UA" sz="1600" dirty="0"/>
          </a:p>
        </p:txBody>
      </p:sp>
      <p:sp>
        <p:nvSpPr>
          <p:cNvPr id="20" name="Rectangle 1"/>
          <p:cNvSpPr>
            <a:spLocks noChangeArrowheads="1"/>
          </p:cNvSpPr>
          <p:nvPr/>
        </p:nvSpPr>
        <p:spPr bwMode="auto">
          <a:xfrm>
            <a:off x="5048251" y="6461285"/>
            <a:ext cx="962024" cy="21544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uk-UA" sz="800" dirty="0" smtClean="0">
                <a:solidFill>
                  <a:srgbClr val="333333"/>
                </a:solidFill>
                <a:latin typeface="e-Ukraine Light" pitchFamily="50" charset="-52"/>
                <a:cs typeface="Times New Roman" pitchFamily="18" charset="0"/>
              </a:rPr>
              <a:t>Січень 2022</a:t>
            </a:r>
            <a:endParaRPr kumimoji="0" lang="uk-UA" sz="800" i="0" u="none" strike="noStrike" cap="none" normalizeH="0" baseline="0" dirty="0" smtClean="0">
              <a:ln>
                <a:noFill/>
              </a:ln>
              <a:solidFill>
                <a:schemeClr val="tx1"/>
              </a:solidFill>
              <a:effectLst/>
              <a:latin typeface="e-Ukraine Light" pitchFamily="50" charset="-52"/>
              <a:cs typeface="Arial" pitchFamily="34" charset="0"/>
            </a:endParaRPr>
          </a:p>
        </p:txBody>
      </p:sp>
      <p:sp>
        <p:nvSpPr>
          <p:cNvPr id="21" name="Прямоугольник 20"/>
          <p:cNvSpPr/>
          <p:nvPr/>
        </p:nvSpPr>
        <p:spPr>
          <a:xfrm>
            <a:off x="6029325" y="180977"/>
            <a:ext cx="3124200" cy="253916"/>
          </a:xfrm>
          <a:prstGeom prst="rect">
            <a:avLst/>
          </a:prstGeom>
        </p:spPr>
        <p:txBody>
          <a:bodyPr wrap="square">
            <a:spAutoFit/>
          </a:bodyPr>
          <a:lstStyle/>
          <a:p>
            <a:pPr lvl="0" algn="ctr" defTabSz="914400" fontAlgn="base">
              <a:spcBef>
                <a:spcPct val="0"/>
              </a:spcBef>
              <a:spcAft>
                <a:spcPct val="0"/>
              </a:spcAft>
            </a:pPr>
            <a:r>
              <a:rPr lang="uk-UA" sz="1000" dirty="0" smtClean="0">
                <a:latin typeface="e-Ukraine Light" pitchFamily="50" charset="-52"/>
                <a:cs typeface="Arial" pitchFamily="34" charset="0"/>
              </a:rPr>
              <a:t>Головне </a:t>
            </a:r>
            <a:r>
              <a:rPr lang="uk-UA" sz="1050" dirty="0" smtClean="0">
                <a:latin typeface="e-Ukraine Light" pitchFamily="50" charset="-52"/>
                <a:cs typeface="Arial" pitchFamily="34" charset="0"/>
              </a:rPr>
              <a:t>управління</a:t>
            </a:r>
            <a:r>
              <a:rPr lang="uk-UA" sz="1000" dirty="0" smtClean="0">
                <a:latin typeface="e-Ukraine Light" pitchFamily="50" charset="-52"/>
                <a:cs typeface="Arial" pitchFamily="34" charset="0"/>
              </a:rPr>
              <a:t> ДПС у м. Києві </a:t>
            </a:r>
          </a:p>
        </p:txBody>
      </p:sp>
    </p:spTree>
    <p:extLst>
      <p:ext uri="{BB962C8B-B14F-4D97-AF65-F5344CB8AC3E}">
        <p14:creationId xmlns:p14="http://schemas.microsoft.com/office/powerpoint/2010/main" xmlns="" val="338214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a16="http://schemas.microsoft.com/office/drawing/2014/main" xmlns="" id="{77BE1E3B-BB62-4FEA-84E6-53708639754F}"/>
              </a:ext>
            </a:extLst>
          </p:cNvPr>
          <p:cNvGrpSpPr/>
          <p:nvPr/>
        </p:nvGrpSpPr>
        <p:grpSpPr>
          <a:xfrm>
            <a:off x="80009" y="76199"/>
            <a:ext cx="4749165" cy="6781800"/>
            <a:chOff x="83820" y="68581"/>
            <a:chExt cx="4694139" cy="6781800"/>
          </a:xfrm>
        </p:grpSpPr>
        <p:sp>
          <p:nvSpPr>
            <p:cNvPr id="4" name="Прямоугольник 3">
              <a:extLst>
                <a:ext uri="{FF2B5EF4-FFF2-40B4-BE49-F238E27FC236}">
                  <a16:creationId xmlns:a16="http://schemas.microsoft.com/office/drawing/2014/main" xmlns="" id="{63EC6337-995B-4F4C-BFBF-1A1915547AE5}"/>
                </a:ext>
              </a:extLst>
            </p:cNvPr>
            <p:cNvSpPr/>
            <p:nvPr/>
          </p:nvSpPr>
          <p:spPr>
            <a:xfrm>
              <a:off x="83820" y="68581"/>
              <a:ext cx="4694139"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Овал 5">
              <a:extLst>
                <a:ext uri="{FF2B5EF4-FFF2-40B4-BE49-F238E27FC236}">
                  <a16:creationId xmlns:a16="http://schemas.microsoft.com/office/drawing/2014/main" xmlns="" id="{BD827EDD-702C-4BE7-8040-21D8CC6FF8C0}"/>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smtClean="0">
                  <a:solidFill>
                    <a:srgbClr val="25A872"/>
                  </a:solidFill>
                  <a:latin typeface="e-Ukraine" panose="00000500000000000000" pitchFamily="50" charset="-52"/>
                </a:rPr>
                <a:t>1</a:t>
              </a:r>
              <a:endParaRPr lang="uk-UA" sz="1400">
                <a:solidFill>
                  <a:srgbClr val="25A872"/>
                </a:solidFill>
                <a:latin typeface="e-Ukraine" panose="00000500000000000000" pitchFamily="50" charset="-52"/>
              </a:endParaRPr>
            </a:p>
          </p:txBody>
        </p:sp>
      </p:grpSp>
      <p:grpSp>
        <p:nvGrpSpPr>
          <p:cNvPr id="7" name="Группа 6">
            <a:extLst>
              <a:ext uri="{FF2B5EF4-FFF2-40B4-BE49-F238E27FC236}">
                <a16:creationId xmlns:a16="http://schemas.microsoft.com/office/drawing/2014/main" xmlns="" id="{192DF1A1-DE05-4849-B565-0A68A4DD5458}"/>
              </a:ext>
            </a:extLst>
          </p:cNvPr>
          <p:cNvGrpSpPr/>
          <p:nvPr/>
        </p:nvGrpSpPr>
        <p:grpSpPr>
          <a:xfrm>
            <a:off x="5010150" y="76200"/>
            <a:ext cx="4806790" cy="6781800"/>
            <a:chOff x="83820" y="68581"/>
            <a:chExt cx="4793934" cy="6781800"/>
          </a:xfrm>
        </p:grpSpPr>
        <p:sp>
          <p:nvSpPr>
            <p:cNvPr id="8" name="Прямоугольник 7">
              <a:extLst>
                <a:ext uri="{FF2B5EF4-FFF2-40B4-BE49-F238E27FC236}">
                  <a16:creationId xmlns:a16="http://schemas.microsoft.com/office/drawing/2014/main" xmlns="" id="{98C4D4A9-1179-41C5-BA9A-90E6A97494E2}"/>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err="1" smtClean="0"/>
                <a:t>тРАВ</a:t>
              </a:r>
              <a:endParaRPr lang="uk-UA" dirty="0"/>
            </a:p>
          </p:txBody>
        </p:sp>
        <p:sp>
          <p:nvSpPr>
            <p:cNvPr id="9" name="Овал 8">
              <a:extLst>
                <a:ext uri="{FF2B5EF4-FFF2-40B4-BE49-F238E27FC236}">
                  <a16:creationId xmlns:a16="http://schemas.microsoft.com/office/drawing/2014/main" xmlns="" id="{72F46394-038E-4BE7-991A-5920F8DE961D}"/>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smtClean="0">
                  <a:solidFill>
                    <a:srgbClr val="25A872"/>
                  </a:solidFill>
                  <a:latin typeface="e-Ukraine" panose="00000500000000000000" pitchFamily="50" charset="-52"/>
                </a:rPr>
                <a:t>2</a:t>
              </a:r>
              <a:endParaRPr lang="uk-UA" sz="1100" dirty="0">
                <a:solidFill>
                  <a:srgbClr val="25A872"/>
                </a:solidFill>
                <a:latin typeface="e-Ukraine" panose="00000500000000000000" pitchFamily="50" charset="-52"/>
              </a:endParaRPr>
            </a:p>
          </p:txBody>
        </p:sp>
      </p:grpSp>
      <p:sp>
        <p:nvSpPr>
          <p:cNvPr id="10" name="Прямоугольник 9">
            <a:extLst>
              <a:ext uri="{FF2B5EF4-FFF2-40B4-BE49-F238E27FC236}">
                <a16:creationId xmlns:a16="http://schemas.microsoft.com/office/drawing/2014/main" xmlns="" id="{AB020ADF-A26B-4DB1-A8F3-01CE965CB04E}"/>
              </a:ext>
            </a:extLst>
          </p:cNvPr>
          <p:cNvSpPr/>
          <p:nvPr/>
        </p:nvSpPr>
        <p:spPr>
          <a:xfrm>
            <a:off x="228599" y="180974"/>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spcAft>
                <a:spcPts val="0"/>
              </a:spcAft>
            </a:pPr>
            <a:endParaRPr lang="uk-UA" sz="120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11" name="Прямоугольник 10">
            <a:extLst>
              <a:ext uri="{FF2B5EF4-FFF2-40B4-BE49-F238E27FC236}">
                <a16:creationId xmlns:a16="http://schemas.microsoft.com/office/drawing/2014/main" xmlns="" id="{A93320C9-B67C-4431-A6A6-D9A5DA9531D3}"/>
              </a:ext>
            </a:extLst>
          </p:cNvPr>
          <p:cNvSpPr/>
          <p:nvPr/>
        </p:nvSpPr>
        <p:spPr>
          <a:xfrm>
            <a:off x="5127011" y="219075"/>
            <a:ext cx="4591051" cy="62483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spcAft>
                <a:spcPts val="0"/>
              </a:spcAft>
            </a:pPr>
            <a:endParaRPr lang="uk-UA" sz="120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3073" name="Rectangle 1"/>
          <p:cNvSpPr>
            <a:spLocks noChangeArrowheads="1"/>
          </p:cNvSpPr>
          <p:nvPr/>
        </p:nvSpPr>
        <p:spPr bwMode="auto">
          <a:xfrm>
            <a:off x="171450" y="3068210"/>
            <a:ext cx="4648199"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1400" smtClean="0">
                <a:latin typeface="Times New Roman" pitchFamily="18" charset="0"/>
                <a:cs typeface="Times New Roman" pitchFamily="18" charset="0"/>
              </a:rPr>
              <a:t>  </a:t>
            </a:r>
            <a:endParaRPr lang="uk-UA" sz="1300" smtClean="0">
              <a:latin typeface="e-Ukraine Light"/>
              <a:cs typeface="Times New Roman" pitchFamily="18" charset="0"/>
            </a:endParaRPr>
          </a:p>
        </p:txBody>
      </p:sp>
      <p:sp>
        <p:nvSpPr>
          <p:cNvPr id="12" name="Прямоугольник 11"/>
          <p:cNvSpPr/>
          <p:nvPr/>
        </p:nvSpPr>
        <p:spPr>
          <a:xfrm>
            <a:off x="238126" y="86916"/>
            <a:ext cx="4543424" cy="315471"/>
          </a:xfrm>
          <a:prstGeom prst="rect">
            <a:avLst/>
          </a:prstGeom>
        </p:spPr>
        <p:txBody>
          <a:bodyPr wrap="square">
            <a:spAutoFit/>
          </a:bodyPr>
          <a:lstStyle/>
          <a:p>
            <a:pPr indent="457200" algn="just"/>
            <a:r>
              <a:rPr lang="uk-UA" sz="1450" smtClean="0"/>
              <a:t>     </a:t>
            </a:r>
          </a:p>
        </p:txBody>
      </p:sp>
      <p:sp>
        <p:nvSpPr>
          <p:cNvPr id="14" name="Прямоугольник 13"/>
          <p:cNvSpPr/>
          <p:nvPr/>
        </p:nvSpPr>
        <p:spPr>
          <a:xfrm>
            <a:off x="114300" y="1"/>
            <a:ext cx="4781549" cy="276999"/>
          </a:xfrm>
          <a:prstGeom prst="rect">
            <a:avLst/>
          </a:prstGeom>
        </p:spPr>
        <p:txBody>
          <a:bodyPr wrap="square">
            <a:spAutoFit/>
          </a:bodyPr>
          <a:lstStyle/>
          <a:p>
            <a:pPr indent="457200" algn="just"/>
            <a:endParaRPr lang="uk-UA" sz="1200" dirty="0" smtClean="0">
              <a:latin typeface="e-Ukraine" pitchFamily="2" charset="-52"/>
            </a:endParaRPr>
          </a:p>
        </p:txBody>
      </p:sp>
      <p:sp>
        <p:nvSpPr>
          <p:cNvPr id="16" name="Прямоугольник 15"/>
          <p:cNvSpPr/>
          <p:nvPr/>
        </p:nvSpPr>
        <p:spPr>
          <a:xfrm>
            <a:off x="5010150" y="402386"/>
            <a:ext cx="4686298" cy="400110"/>
          </a:xfrm>
          <a:prstGeom prst="rect">
            <a:avLst/>
          </a:prstGeom>
        </p:spPr>
        <p:txBody>
          <a:bodyPr wrap="square">
            <a:spAutoFit/>
          </a:bodyPr>
          <a:lstStyle/>
          <a:p>
            <a:pPr indent="457200" algn="just"/>
            <a:endParaRPr lang="uk-UA" sz="1000" dirty="0" smtClean="0">
              <a:latin typeface="e-Ukraine" pitchFamily="2" charset="-52"/>
            </a:endParaRPr>
          </a:p>
          <a:p>
            <a:pPr indent="457200" algn="just"/>
            <a:endParaRPr lang="uk-UA" sz="1000" dirty="0" smtClean="0">
              <a:latin typeface="e-Ukraine" pitchFamily="2" charset="-52"/>
            </a:endParaRPr>
          </a:p>
        </p:txBody>
      </p:sp>
      <p:sp>
        <p:nvSpPr>
          <p:cNvPr id="15" name="Прямоугольник 14"/>
          <p:cNvSpPr/>
          <p:nvPr/>
        </p:nvSpPr>
        <p:spPr>
          <a:xfrm>
            <a:off x="228599" y="209549"/>
            <a:ext cx="4600575" cy="6694140"/>
          </a:xfrm>
          <a:prstGeom prst="rect">
            <a:avLst/>
          </a:prstGeom>
        </p:spPr>
        <p:txBody>
          <a:bodyPr wrap="square">
            <a:spAutoFit/>
          </a:bodyPr>
          <a:lstStyle/>
          <a:p>
            <a:pPr algn="just">
              <a:spcBef>
                <a:spcPts val="600"/>
              </a:spcBef>
              <a:spcAft>
                <a:spcPts val="600"/>
              </a:spcAft>
            </a:pPr>
            <a:r>
              <a:rPr lang="ru-RU" sz="1600" dirty="0" smtClean="0">
                <a:latin typeface="e-Ukraine Light"/>
              </a:rPr>
              <a:t>    </a:t>
            </a:r>
            <a:r>
              <a:rPr lang="uk-UA" sz="1600" dirty="0" smtClean="0">
                <a:latin typeface="e-Ukraine Light"/>
              </a:rPr>
              <a:t>Головне    управління   ДПС  у   м. Києві   інформує, що за результатами 2021 року платники податку на доходи фізичних осіб мають право на податкову знижку відповідно до положень ст. 166 Податкового кодексу України (далі – ПКУ). </a:t>
            </a:r>
          </a:p>
          <a:p>
            <a:pPr algn="just">
              <a:spcBef>
                <a:spcPts val="600"/>
              </a:spcBef>
              <a:spcAft>
                <a:spcPts val="600"/>
              </a:spcAft>
            </a:pPr>
            <a:r>
              <a:rPr lang="uk-UA" sz="1600" dirty="0" smtClean="0">
                <a:latin typeface="e-Ukraine Light"/>
              </a:rPr>
              <a:t>До податкової знижки включаються фактично здійснені протягом звітного податкового року платником податку витрати, підтверджені відповідними платіжними та розрахунковими документами, зокрема квитанціями, фіскальними або товарними чеками, прибутковими касовими ордерами, копіями договорів, що ідентифікують продавця товарів (робіт, послуг) і їх покупця (</a:t>
            </a:r>
            <a:r>
              <a:rPr lang="uk-UA" sz="1600" dirty="0" err="1" smtClean="0">
                <a:latin typeface="e-Ukraine Light"/>
              </a:rPr>
              <a:t>отримувача</a:t>
            </a:r>
            <a:r>
              <a:rPr lang="uk-UA" sz="1600" dirty="0" smtClean="0">
                <a:latin typeface="e-Ukraine Light"/>
              </a:rPr>
              <a:t>). </a:t>
            </a:r>
          </a:p>
          <a:p>
            <a:pPr algn="just">
              <a:spcBef>
                <a:spcPts val="600"/>
              </a:spcBef>
              <a:spcAft>
                <a:spcPts val="600"/>
              </a:spcAft>
            </a:pPr>
            <a:r>
              <a:rPr lang="uk-UA" sz="1600" dirty="0" smtClean="0">
                <a:latin typeface="e-Ukraine Light"/>
              </a:rPr>
              <a:t>      Водночас, п. 166.4 ПКУ встановлено обмеження права на нарахування податкової знижки, а саме: </a:t>
            </a:r>
          </a:p>
          <a:p>
            <a:pPr algn="just">
              <a:spcBef>
                <a:spcPts val="600"/>
              </a:spcBef>
              <a:spcAft>
                <a:spcPts val="600"/>
              </a:spcAft>
            </a:pPr>
            <a:r>
              <a:rPr lang="uk-UA" sz="1600" dirty="0" smtClean="0">
                <a:latin typeface="e-Ukraine Light"/>
              </a:rPr>
              <a:t>     податкова знижка може бути надана виключно резиденту, який має реєстраційний  номер  облікової картки платника податку, а так само резиденту – фізичній особі, яка через свої релігійні переконання відмовилась від прийняття</a:t>
            </a:r>
          </a:p>
          <a:p>
            <a:pPr algn="just"/>
            <a:endParaRPr lang="ru-RU" sz="1000" dirty="0">
              <a:latin typeface="e-Ukraine Light"/>
            </a:endParaRPr>
          </a:p>
        </p:txBody>
      </p:sp>
      <p:sp>
        <p:nvSpPr>
          <p:cNvPr id="19" name="Прямоугольник 18"/>
          <p:cNvSpPr/>
          <p:nvPr/>
        </p:nvSpPr>
        <p:spPr>
          <a:xfrm>
            <a:off x="5162550" y="200028"/>
            <a:ext cx="4543425" cy="8817799"/>
          </a:xfrm>
          <a:prstGeom prst="rect">
            <a:avLst/>
          </a:prstGeom>
        </p:spPr>
        <p:txBody>
          <a:bodyPr wrap="square">
            <a:spAutoFit/>
          </a:bodyPr>
          <a:lstStyle/>
          <a:p>
            <a:pPr algn="just">
              <a:spcBef>
                <a:spcPts val="600"/>
              </a:spcBef>
              <a:spcAft>
                <a:spcPts val="600"/>
              </a:spcAft>
            </a:pPr>
            <a:r>
              <a:rPr lang="uk-UA" sz="1600" dirty="0" smtClean="0">
                <a:latin typeface="e-Ukraine Light" pitchFamily="50" charset="-52"/>
              </a:rPr>
              <a:t>реєстраційного номера облікової картки платника податків та офіційно повідомила про це відповідний контролюючий орган і має про це відмітку у паспорті; </a:t>
            </a:r>
          </a:p>
          <a:p>
            <a:pPr algn="just">
              <a:spcBef>
                <a:spcPts val="600"/>
              </a:spcBef>
              <a:spcAft>
                <a:spcPts val="600"/>
              </a:spcAft>
            </a:pPr>
            <a:r>
              <a:rPr lang="uk-UA" sz="1600" dirty="0" smtClean="0">
                <a:latin typeface="e-Ukraine Light" pitchFamily="50" charset="-52"/>
              </a:rPr>
              <a:t>    загальна сума податкової знижки, нарахована платнику податку в звітному податковому році, не може перевищувати суми річного загального оподатковуваного доходу платника податку, нарахованого як заробітна плата, зменшена з урахуванням положень пункту 164.6 статті 164 ПКУ; </a:t>
            </a:r>
          </a:p>
          <a:p>
            <a:pPr algn="just">
              <a:spcBef>
                <a:spcPts val="600"/>
              </a:spcBef>
              <a:spcAft>
                <a:spcPts val="600"/>
              </a:spcAft>
            </a:pPr>
            <a:r>
              <a:rPr lang="uk-UA" sz="1600" dirty="0" smtClean="0">
                <a:latin typeface="e-Ukraine Light" pitchFamily="50" charset="-52"/>
              </a:rPr>
              <a:t>   якщо платник податку до кінця податкового року, наступного за звітним не скористався правом на нарахування податкової знижки за наслідками звітного податкового року, таке право на наступні податкові роки не переноситься. </a:t>
            </a:r>
          </a:p>
          <a:p>
            <a:pPr algn="just">
              <a:spcBef>
                <a:spcPts val="600"/>
              </a:spcBef>
              <a:spcAft>
                <a:spcPts val="600"/>
              </a:spcAft>
            </a:pPr>
            <a:r>
              <a:rPr lang="uk-UA" sz="1600" dirty="0" smtClean="0">
                <a:latin typeface="e-Ukraine Light" pitchFamily="50" charset="-52"/>
              </a:rPr>
              <a:t>    Звертаємо увагу! Річна податкова декларація про майновий стан і доходи  для нарахування податкової знижки подається по 31 грудня включно наступного за звітним податкового року</a:t>
            </a:r>
            <a:r>
              <a:rPr lang="ru-RU" sz="1600" dirty="0" smtClean="0">
                <a:latin typeface="e-Ukraine Light" pitchFamily="50" charset="-52"/>
              </a:rPr>
              <a:t>.  </a:t>
            </a:r>
          </a:p>
          <a:p>
            <a:pPr algn="just"/>
            <a:endParaRPr lang="uk-UA" sz="1600" dirty="0" smtClean="0">
              <a:latin typeface="e-Ukraine Light"/>
            </a:endParaRPr>
          </a:p>
          <a:p>
            <a:pPr algn="just"/>
            <a:endParaRPr lang="uk-UA" sz="1600" dirty="0" smtClean="0">
              <a:latin typeface="e-Ukraine Light"/>
            </a:endParaRPr>
          </a:p>
          <a:p>
            <a:pPr algn="just"/>
            <a:endParaRPr lang="uk-UA" sz="1600" dirty="0" smtClean="0">
              <a:latin typeface="e-Ukraine Light"/>
            </a:endParaRPr>
          </a:p>
          <a:p>
            <a:pPr algn="just"/>
            <a:endParaRPr lang="uk-UA" sz="1200" dirty="0" smtClean="0">
              <a:latin typeface="e-Ukraine Light"/>
            </a:endParaRPr>
          </a:p>
          <a:p>
            <a:pPr algn="just"/>
            <a:endParaRPr lang="uk-UA" sz="1200" dirty="0" smtClean="0">
              <a:latin typeface="e-Ukraine Light"/>
            </a:endParaRPr>
          </a:p>
          <a:p>
            <a:pPr algn="just"/>
            <a:endParaRPr lang="uk-UA" sz="1200" dirty="0" smtClean="0">
              <a:latin typeface="e-Ukraine Light"/>
            </a:endParaRPr>
          </a:p>
          <a:p>
            <a:pPr algn="just"/>
            <a:endParaRPr lang="uk-UA" sz="1200" dirty="0" smtClean="0">
              <a:latin typeface="e-Ukraine Light"/>
            </a:endParaRPr>
          </a:p>
          <a:p>
            <a:pPr algn="just"/>
            <a:endParaRPr lang="uk-UA" sz="1200" dirty="0" smtClean="0">
              <a:latin typeface="e-Ukraine Light"/>
            </a:endParaRPr>
          </a:p>
          <a:p>
            <a:pPr algn="just"/>
            <a:endParaRPr lang="uk-UA" sz="1200" dirty="0" smtClean="0">
              <a:latin typeface="e-Ukraine Light"/>
            </a:endParaRPr>
          </a:p>
          <a:p>
            <a:pPr algn="just"/>
            <a:endParaRPr lang="uk-UA" sz="1200" dirty="0" smtClean="0">
              <a:latin typeface="e-Ukraine Light"/>
            </a:endParaRPr>
          </a:p>
          <a:p>
            <a:pPr algn="just"/>
            <a:endParaRPr lang="uk-UA" sz="1200" dirty="0" smtClean="0">
              <a:latin typeface="e-Ukraine Light"/>
            </a:endParaRPr>
          </a:p>
          <a:p>
            <a:pPr algn="just"/>
            <a:endParaRPr lang="uk-UA" sz="1200" dirty="0" smtClean="0">
              <a:latin typeface="e-Ukraine Light"/>
            </a:endParaRPr>
          </a:p>
          <a:p>
            <a:pPr algn="just"/>
            <a:endParaRPr lang="ru-RU" sz="1200" dirty="0" smtClean="0">
              <a:latin typeface="e-Ukraine Light"/>
            </a:endParaRPr>
          </a:p>
          <a:p>
            <a:pPr algn="just"/>
            <a:endParaRPr lang="ru-RU" sz="1200" dirty="0">
              <a:latin typeface="e-Ukraine Light"/>
            </a:endParaRPr>
          </a:p>
        </p:txBody>
      </p:sp>
      <p:sp>
        <p:nvSpPr>
          <p:cNvPr id="20" name="Прямоугольник 19"/>
          <p:cNvSpPr/>
          <p:nvPr/>
        </p:nvSpPr>
        <p:spPr>
          <a:xfrm>
            <a:off x="5410200" y="-1809750"/>
            <a:ext cx="4495800" cy="369332"/>
          </a:xfrm>
          <a:prstGeom prst="rect">
            <a:avLst/>
          </a:prstGeom>
        </p:spPr>
        <p:txBody>
          <a:bodyPr wrap="square">
            <a:spAutoFit/>
          </a:bodyPr>
          <a:lstStyle/>
          <a:p>
            <a:endParaRPr lang="ru-RU" dirty="0"/>
          </a:p>
        </p:txBody>
      </p:sp>
    </p:spTree>
    <p:extLst>
      <p:ext uri="{BB962C8B-B14F-4D97-AF65-F5344CB8AC3E}">
        <p14:creationId xmlns:p14="http://schemas.microsoft.com/office/powerpoint/2010/main" xmlns="" val="3842219500"/>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1443</TotalTime>
  <Words>221</Words>
  <Application>Microsoft Office PowerPoint</Application>
  <PresentationFormat>Лист A4 (210x297 мм)</PresentationFormat>
  <Paragraphs>36</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Слайд 1</vt:lpstr>
      <vt:lpstr>Слайд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user</cp:lastModifiedBy>
  <cp:revision>192</cp:revision>
  <dcterms:created xsi:type="dcterms:W3CDTF">2021-05-27T05:23:05Z</dcterms:created>
  <dcterms:modified xsi:type="dcterms:W3CDTF">2022-05-31T06:01:00Z</dcterms:modified>
</cp:coreProperties>
</file>