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78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791425" y="1134635"/>
            <a:ext cx="3600000" cy="2031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smtClean="0">
                <a:latin typeface="e-Ukraine Light" pitchFamily="50" charset="-52"/>
              </a:rPr>
              <a:t>Як </a:t>
            </a:r>
            <a:r>
              <a:rPr lang="ru-RU" sz="1400" b="1" dirty="0" err="1" smtClean="0">
                <a:latin typeface="e-Ukraine Light" pitchFamily="50" charset="-52"/>
              </a:rPr>
              <a:t>під</a:t>
            </a:r>
            <a:r>
              <a:rPr lang="ru-RU" sz="1400" b="1" dirty="0" smtClean="0">
                <a:latin typeface="e-Ukraine Light" pitchFamily="50" charset="-52"/>
              </a:rPr>
              <a:t> час </a:t>
            </a:r>
            <a:r>
              <a:rPr lang="ru-RU" sz="1400" b="1" dirty="0" err="1" smtClean="0">
                <a:latin typeface="e-Ukraine Light" pitchFamily="50" charset="-52"/>
              </a:rPr>
              <a:t>воєнного</a:t>
            </a:r>
            <a:r>
              <a:rPr lang="ru-RU" sz="1400" b="1" dirty="0" smtClean="0">
                <a:latin typeface="e-Ukraine Light" pitchFamily="50" charset="-52"/>
              </a:rPr>
              <a:t> стану на </a:t>
            </a:r>
            <a:r>
              <a:rPr lang="ru-RU" sz="1400" b="1" dirty="0" err="1" smtClean="0">
                <a:latin typeface="e-Ukraine Light" pitchFamily="50" charset="-52"/>
              </a:rPr>
              <a:t>період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відсутності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зв’язку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між</a:t>
            </a:r>
            <a:r>
              <a:rPr lang="ru-RU" sz="1400" b="1" dirty="0" smtClean="0">
                <a:latin typeface="e-Ukraine Light" pitchFamily="50" charset="-52"/>
              </a:rPr>
              <a:t> ПРРО та </a:t>
            </a:r>
            <a:r>
              <a:rPr lang="ru-RU" sz="1400" b="1" dirty="0" err="1" smtClean="0">
                <a:latin typeface="e-Ukraine Light" pitchFamily="50" charset="-52"/>
              </a:rPr>
              <a:t>фіскальним</a:t>
            </a:r>
            <a:r>
              <a:rPr lang="ru-RU" sz="1400" b="1" dirty="0" smtClean="0">
                <a:latin typeface="e-Ukraine Light" pitchFamily="50" charset="-52"/>
              </a:rPr>
              <a:t> сервером </a:t>
            </a:r>
            <a:r>
              <a:rPr lang="ru-RU" sz="1400" b="1" dirty="0" err="1" smtClean="0">
                <a:latin typeface="e-Ukraine Light" pitchFamily="50" charset="-52"/>
              </a:rPr>
              <a:t>контролюючого</a:t>
            </a:r>
            <a:r>
              <a:rPr lang="ru-RU" sz="1400" b="1" dirty="0" smtClean="0">
                <a:latin typeface="e-Ukraine Light" pitchFamily="50" charset="-52"/>
              </a:rPr>
              <a:t> органу </a:t>
            </a:r>
            <a:r>
              <a:rPr lang="ru-RU" sz="1400" b="1" dirty="0" err="1" smtClean="0">
                <a:latin typeface="e-Ukraine Light" pitchFamily="50" charset="-52"/>
              </a:rPr>
              <a:t>здійснюються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розрахункові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операції</a:t>
            </a:r>
            <a:r>
              <a:rPr lang="ru-RU" sz="1400" b="1" dirty="0" smtClean="0">
                <a:latin typeface="e-Ukraine Light" pitchFamily="50" charset="-52"/>
              </a:rPr>
              <a:t> в </a:t>
            </a:r>
            <a:r>
              <a:rPr lang="ru-RU" sz="1400" b="1" dirty="0" err="1" smtClean="0">
                <a:latin typeface="e-Ukraine Light" pitchFamily="50" charset="-52"/>
              </a:rPr>
              <a:t>режимі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офлайн</a:t>
            </a:r>
            <a:r>
              <a:rPr lang="ru-RU" sz="1400" b="1" dirty="0" smtClean="0">
                <a:latin typeface="e-Ukraine Light" pitchFamily="50" charset="-52"/>
              </a:rPr>
              <a:t>?</a:t>
            </a:r>
          </a:p>
          <a:p>
            <a:pPr algn="ctr"/>
            <a:r>
              <a:rPr lang="ru-RU" sz="1400" b="1" dirty="0" err="1" smtClean="0">
                <a:latin typeface="e-Ukraine Light" pitchFamily="50" charset="-52"/>
              </a:rPr>
              <a:t>еження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smtClean="0">
                <a:latin typeface="e-Ukraine Light" pitchFamily="50" charset="-52"/>
              </a:rPr>
              <a:t>права на </a:t>
            </a:r>
            <a:r>
              <a:rPr lang="ru-RU" sz="1400" b="1" dirty="0" err="1" smtClean="0">
                <a:latin typeface="e-Ukraine Light" pitchFamily="50" charset="-52"/>
              </a:rPr>
              <a:t>нарахування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податкової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знижки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фізичним</a:t>
            </a:r>
            <a:r>
              <a:rPr lang="ru-RU" sz="1400" b="1" dirty="0" smtClean="0">
                <a:latin typeface="e-Ukraine Light" pitchFamily="50" charset="-52"/>
              </a:rPr>
              <a:t> особам</a:t>
            </a:r>
            <a:endParaRPr lang="ru-RU" sz="1400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Січень 2022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80009" y="76199"/>
            <a:ext cx="4749165" cy="6781800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10150" y="76200"/>
            <a:ext cx="4806790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19075"/>
            <a:ext cx="4591051" cy="62483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dirty="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6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8599" y="209549"/>
            <a:ext cx="4600575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200" dirty="0" smtClean="0">
                <a:latin typeface="e-Ukraine" pitchFamily="50" charset="-52"/>
              </a:rPr>
              <a:t>    </a:t>
            </a:r>
            <a:r>
              <a:rPr lang="uk-UA" sz="1400" dirty="0" smtClean="0">
                <a:latin typeface="e-Ukraine Light" pitchFamily="50" charset="-52"/>
              </a:rPr>
              <a:t>Головне  управління ДПС у м. Києві повідомляє, що на період дії правового режиму воєнного, надзвичайного стану або обставин непереборної сили: </a:t>
            </a:r>
          </a:p>
          <a:p>
            <a:pPr algn="just"/>
            <a:r>
              <a:rPr lang="uk-UA" sz="1400" dirty="0" smtClean="0">
                <a:latin typeface="e-Ukraine Light" pitchFamily="50" charset="-52"/>
              </a:rPr>
              <a:t>  проведення розрахункових операцій, що здійснюються в режимі </a:t>
            </a:r>
            <a:r>
              <a:rPr lang="uk-UA" sz="1400" dirty="0" err="1" smtClean="0">
                <a:latin typeface="e-Ukraine Light" pitchFamily="50" charset="-52"/>
              </a:rPr>
              <a:t>офлайн</a:t>
            </a:r>
            <a:r>
              <a:rPr lang="uk-UA" sz="1400" dirty="0" smtClean="0">
                <a:latin typeface="e-Ukraine Light" pitchFamily="50" charset="-52"/>
              </a:rPr>
              <a:t> та використання фіскальних номерів із діапазону фіскальних номерів, сформованих фіскальним сервером контролюючого органу, можуть здійснюватися з перевищенням строків, встановлених абзацами третім і четвертим ст. 5 Закону України «Про застосування реєстраторів розрахункових операцій у сфері торгівлі, громадського харчування та послуг» (далі – Закон); </a:t>
            </a:r>
          </a:p>
          <a:p>
            <a:pPr algn="just"/>
            <a:r>
              <a:rPr lang="uk-UA" sz="1400" dirty="0" smtClean="0">
                <a:latin typeface="e-Ukraine Light" pitchFamily="50" charset="-52"/>
              </a:rPr>
              <a:t>   зупинено дію абзацу сьомого ст. 5 Закону.   Відповідні  зміни  внесено  Законом  України  від  15  березня  2022  року № 2120-IХ «Про внесення змін до Податкового кодексу України та інших законодавчих актів України щодо дії норм на період дії воєнного стану» до Закону України від 06 липня 1995 року № 265/95-ВР «Про застосування реєстраторів розрахункових операцій у сфері торгівлі, громадського харчування та послуг» (далі – Закон № 265), зокрема, </a:t>
            </a:r>
            <a:r>
              <a:rPr lang="uk-UA" sz="1400" dirty="0" err="1" smtClean="0">
                <a:latin typeface="e-Ukraine Light" pitchFamily="50" charset="-52"/>
              </a:rPr>
              <a:t>розд</a:t>
            </a:r>
            <a:r>
              <a:rPr lang="uk-UA" sz="1400" dirty="0" smtClean="0">
                <a:latin typeface="e-Ukraine Light" pitchFamily="50" charset="-52"/>
              </a:rPr>
              <a:t>. ІІ «Прикінцеві положення» доповнений новим п. 13. </a:t>
            </a:r>
          </a:p>
          <a:p>
            <a:pPr algn="just"/>
            <a:endParaRPr lang="ru-RU" sz="1000" dirty="0">
              <a:latin typeface="e-Ukraine Ligh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162550" y="200028"/>
            <a:ext cx="4543425" cy="8925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e-Ukraine Light" pitchFamily="50" charset="-52"/>
              </a:rPr>
              <a:t>   </a:t>
            </a:r>
            <a:r>
              <a:rPr lang="uk-UA" sz="1400" dirty="0" err="1" smtClean="0">
                <a:latin typeface="e-Ukraine Light" pitchFamily="50" charset="-52"/>
              </a:rPr>
              <a:t>Довідково</a:t>
            </a:r>
            <a:r>
              <a:rPr lang="uk-UA" sz="1400" dirty="0" smtClean="0">
                <a:latin typeface="e-Ukraine Light" pitchFamily="50" charset="-52"/>
              </a:rPr>
              <a:t>: відповідно до абзацу третього ст. 5 Закону № 265 на період відсутності  зв’язку  між  програмним реєстратором розрахункових операцій (далі – ПРРО) та фіскальним сервером контролюючого органу проведення розрахункових операцій здійснюється в режимі </a:t>
            </a:r>
            <a:r>
              <a:rPr lang="uk-UA" sz="1400" dirty="0" err="1" smtClean="0">
                <a:latin typeface="e-Ukraine Light" pitchFamily="50" charset="-52"/>
              </a:rPr>
              <a:t>офлайн</a:t>
            </a:r>
            <a:r>
              <a:rPr lang="uk-UA" sz="1400" dirty="0" smtClean="0">
                <a:latin typeface="e-Ukraine Light" pitchFamily="50" charset="-52"/>
              </a:rPr>
              <a:t>, що може тривати не більше 36 годин, із створенням електронних розрахункових документів, яким присвоюються фіскальні номери із діапазону фіскальних номерів, сформованих фіскальним сервером контролюючого органу. </a:t>
            </a:r>
          </a:p>
          <a:p>
            <a:pPr algn="just"/>
            <a:r>
              <a:rPr lang="uk-UA" sz="1400" dirty="0" smtClean="0">
                <a:latin typeface="e-Ukraine Light" pitchFamily="50" charset="-52"/>
              </a:rPr>
              <a:t>     Суб’єкт господарювання може використовувати фіскальні номери із діапазону фіскальних номерів, сформованих фіскальним сервером контролюючого органу, не більше 168 годин протягом календарного місяця (абзац четвертий ст. 5 Закону № 265). </a:t>
            </a:r>
          </a:p>
          <a:p>
            <a:pPr algn="just"/>
            <a:r>
              <a:rPr lang="uk-UA" sz="1400" dirty="0" smtClean="0">
                <a:latin typeface="e-Ukraine Light" pitchFamily="50" charset="-52"/>
              </a:rPr>
              <a:t>Абзацом сьомим ст. 5 Закону № 265 визначено, що використання ПРРО у період відсутності зв’язку між ПРРО та фіскальним сервером контролюючого органу без отриманого в контролюючому органі діапазону фіскальних номерів, сформованих фіскальним сервером контролюючого органу, забороняється. </a:t>
            </a:r>
            <a:r>
              <a:rPr lang="uk-UA" sz="1400" dirty="0" smtClean="0">
                <a:latin typeface="e-Ukraine Light" pitchFamily="50" charset="-52"/>
              </a:rPr>
              <a:t>  </a:t>
            </a: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ru-RU" sz="1200" dirty="0" smtClean="0">
              <a:latin typeface="e-Ukraine Light"/>
            </a:endParaRPr>
          </a:p>
          <a:p>
            <a:pPr algn="just"/>
            <a:endParaRPr lang="ru-RU" sz="1200" dirty="0">
              <a:latin typeface="e-Ukraine Ligh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410200" y="-1809750"/>
            <a:ext cx="449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1446</TotalTime>
  <Words>152</Words>
  <Application>Microsoft Office PowerPoint</Application>
  <PresentationFormat>Лист A4 (210x297 мм)</PresentationFormat>
  <Paragraphs>35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191</cp:revision>
  <dcterms:created xsi:type="dcterms:W3CDTF">2021-05-27T05:23:05Z</dcterms:created>
  <dcterms:modified xsi:type="dcterms:W3CDTF">2022-05-31T06:15:56Z</dcterms:modified>
</cp:coreProperties>
</file>