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726" y="94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kyiv.tax.gov.ua/data/material/000/430/536124/1_K_Vidacha_kartki_platnika_podatk_v.pd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="" xmlns:a16="http://schemas.microsoft.com/office/drawing/2014/main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="" xmlns:a16="http://schemas.microsoft.com/office/drawing/2014/main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591625" y="1754876"/>
            <a:ext cx="3600000" cy="95410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400" b="1" dirty="0" smtClean="0">
                <a:latin typeface="e-Ukraine" pitchFamily="50" charset="-52"/>
              </a:rPr>
              <a:t>Про </a:t>
            </a:r>
            <a:r>
              <a:rPr lang="ru-RU" sz="1400" b="1" dirty="0" err="1" smtClean="0">
                <a:latin typeface="e-Ukraine" pitchFamily="50" charset="-52"/>
              </a:rPr>
              <a:t>зміни</a:t>
            </a:r>
            <a:r>
              <a:rPr lang="ru-RU" sz="1400" b="1" dirty="0" smtClean="0">
                <a:latin typeface="e-Ukraine" pitchFamily="50" charset="-52"/>
              </a:rPr>
              <a:t>, </a:t>
            </a:r>
            <a:r>
              <a:rPr lang="ru-RU" sz="1400" b="1" dirty="0" err="1" smtClean="0">
                <a:latin typeface="e-Ukraine" pitchFamily="50" charset="-52"/>
              </a:rPr>
              <a:t>які</a:t>
            </a:r>
            <a:r>
              <a:rPr lang="ru-RU" sz="1400" b="1" dirty="0" smtClean="0">
                <a:latin typeface="e-Ukraine" pitchFamily="50" charset="-52"/>
              </a:rPr>
              <a:t> </a:t>
            </a:r>
            <a:r>
              <a:rPr lang="ru-RU" sz="1400" b="1" dirty="0" err="1" smtClean="0">
                <a:latin typeface="e-Ukraine" pitchFamily="50" charset="-52"/>
              </a:rPr>
              <a:t>вносяться</a:t>
            </a:r>
            <a:r>
              <a:rPr lang="ru-RU" sz="1400" b="1" dirty="0" smtClean="0">
                <a:latin typeface="e-Ukraine" pitchFamily="50" charset="-52"/>
              </a:rPr>
              <a:t> до ДРФО, </a:t>
            </a:r>
            <a:r>
              <a:rPr lang="ru-RU" sz="1400" b="1" dirty="0" err="1" smtClean="0">
                <a:latin typeface="e-Ukraine" pitchFamily="50" charset="-52"/>
              </a:rPr>
              <a:t>фізичні</a:t>
            </a:r>
            <a:r>
              <a:rPr lang="ru-RU" sz="1400" b="1" dirty="0" smtClean="0">
                <a:latin typeface="e-Ukraine" pitchFamily="50" charset="-52"/>
              </a:rPr>
              <a:t> особи </a:t>
            </a:r>
            <a:r>
              <a:rPr lang="ru-RU" sz="1400" b="1" dirty="0" err="1" smtClean="0">
                <a:latin typeface="e-Ukraine" pitchFamily="50" charset="-52"/>
              </a:rPr>
              <a:t>можуть</a:t>
            </a:r>
            <a:r>
              <a:rPr lang="ru-RU" sz="1400" b="1" dirty="0" smtClean="0">
                <a:latin typeface="e-Ukraine" pitchFamily="50" charset="-52"/>
              </a:rPr>
              <a:t> </a:t>
            </a:r>
            <a:r>
              <a:rPr lang="ru-RU" sz="1400" b="1" dirty="0" err="1" smtClean="0">
                <a:latin typeface="e-Ukraine" pitchFamily="50" charset="-52"/>
              </a:rPr>
              <a:t>повідомити</a:t>
            </a:r>
            <a:r>
              <a:rPr lang="ru-RU" sz="1400" b="1" dirty="0" smtClean="0">
                <a:latin typeface="e-Ukraine" pitchFamily="50" charset="-52"/>
              </a:rPr>
              <a:t> шляхом </a:t>
            </a:r>
            <a:r>
              <a:rPr lang="ru-RU" sz="1400" b="1" dirty="0" err="1" smtClean="0">
                <a:latin typeface="e-Ukraine" pitchFamily="50" charset="-52"/>
              </a:rPr>
              <a:t>подання</a:t>
            </a:r>
            <a:r>
              <a:rPr lang="ru-RU" sz="1400" b="1" dirty="0" smtClean="0">
                <a:latin typeface="e-Ukraine" pitchFamily="50" charset="-52"/>
              </a:rPr>
              <a:t> заяви за формою </a:t>
            </a:r>
            <a:r>
              <a:rPr lang="ru-RU" sz="1400" b="1" dirty="0" smtClean="0">
                <a:latin typeface="e-Ukraine" pitchFamily="50" charset="-52"/>
              </a:rPr>
              <a:t>  № </a:t>
            </a:r>
            <a:r>
              <a:rPr lang="ru-RU" sz="1400" b="1" dirty="0" smtClean="0">
                <a:latin typeface="e-Ukraine" pitchFamily="50" charset="-52"/>
              </a:rPr>
              <a:t>5ДР</a:t>
            </a:r>
            <a:endParaRPr lang="ru-RU" sz="1400" b="1" dirty="0">
              <a:latin typeface="e-Ukraine" pitchFamily="50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Січень 2022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xmlns="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80009" y="76199"/>
            <a:ext cx="4749165" cy="6781800"/>
            <a:chOff x="83820" y="68581"/>
            <a:chExt cx="4694139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5010150" y="76200"/>
            <a:ext cx="4806790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uk-UA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86916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dirty="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402387"/>
            <a:ext cx="4686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dirty="0" smtClean="0">
              <a:latin typeface="e-Ukraine" pitchFamily="2" charset="-52"/>
            </a:endParaRPr>
          </a:p>
          <a:p>
            <a:pPr indent="457200" algn="just"/>
            <a:endParaRPr lang="uk-UA" sz="1000" dirty="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8599" y="104772"/>
            <a:ext cx="460057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uk-UA" sz="1100" dirty="0">
                <a:latin typeface="e-Ukraine Light" pitchFamily="50" charset="-52"/>
              </a:rPr>
              <a:t>	</a:t>
            </a:r>
            <a:r>
              <a:rPr lang="uk-UA" sz="1450" dirty="0" smtClean="0">
                <a:latin typeface="e-Ukraine Light" pitchFamily="50" charset="-52"/>
              </a:rPr>
              <a:t>Головне управління ДПС у м. Києві звертає увагу, що у разі зміни даних, які вносяться до облікової картки фізичної особи – платника податків (прізвища,  місця  реєстрації  тощо)  фізичній  особі необхідно подати заяву за ф. № 5ДР (додаток 12 до Положення про реєстрацію фізичних осіб у Державному реєстрі фізичних осіб – платників податків, затвердженого наказом Міністерства фінансів України від 29 вересня 2017 року № 822) до податкового органу за місцем реєстрації фізичної особи, або до будь-якого податкового органу, якщо фізична особа тимчасово перебуває за межами населеного пункту проживання. </a:t>
            </a:r>
          </a:p>
          <a:p>
            <a:pPr algn="just">
              <a:spcAft>
                <a:spcPts val="600"/>
              </a:spcAft>
            </a:pPr>
            <a:r>
              <a:rPr lang="uk-UA" sz="1450" dirty="0" smtClean="0">
                <a:latin typeface="e-Ukraine Light" pitchFamily="50" charset="-52"/>
              </a:rPr>
              <a:t>   Термін внесення змін до облікових даних платника податків та виготовлення реєстраційного номеру облікової картки платника податків: </a:t>
            </a:r>
          </a:p>
          <a:p>
            <a:pPr algn="just">
              <a:spcAft>
                <a:spcPts val="600"/>
              </a:spcAft>
            </a:pPr>
            <a:r>
              <a:rPr lang="uk-UA" sz="1450" dirty="0" smtClean="0">
                <a:latin typeface="e-Ukraine Light" pitchFamily="50" charset="-52"/>
              </a:rPr>
              <a:t>   – до 3-х робочих днів – у разі звернення до податкового органу за місцем проживання; </a:t>
            </a:r>
          </a:p>
          <a:p>
            <a:pPr algn="just">
              <a:spcAft>
                <a:spcPts val="600"/>
              </a:spcAft>
            </a:pPr>
            <a:r>
              <a:rPr lang="uk-UA" sz="1450" dirty="0" smtClean="0">
                <a:latin typeface="e-Ukraine Light" pitchFamily="50" charset="-52"/>
              </a:rPr>
              <a:t>   – до 5-ти робочих днів – у разі звернення до будь-якого податкового органу. </a:t>
            </a:r>
          </a:p>
          <a:p>
            <a:pPr algn="just">
              <a:spcAft>
                <a:spcPts val="600"/>
              </a:spcAft>
            </a:pPr>
            <a:r>
              <a:rPr lang="uk-UA" sz="1450" dirty="0" smtClean="0">
                <a:latin typeface="e-Ukraine Light" pitchFamily="50" charset="-52"/>
              </a:rPr>
              <a:t>   З переліком документів, необхідних для зміни даних, які вносяться до облікової картки фізичної особи – платника податків, </a:t>
            </a:r>
          </a:p>
          <a:p>
            <a:pPr algn="just"/>
            <a:endParaRPr lang="uk-UA" sz="1100" dirty="0" smtClean="0">
              <a:latin typeface="e-Ukraine Light" pitchFamily="50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124448" y="133350"/>
            <a:ext cx="4572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uk-UA" sz="1450" dirty="0" smtClean="0">
                <a:latin typeface="e-Ukraine Light" pitchFamily="50" charset="-52"/>
              </a:rPr>
              <a:t>а також вимогами до них, порядком та способом їх подання можна ознайомитися за посиланням:    </a:t>
            </a:r>
            <a:r>
              <a:rPr lang="uk-UA" sz="1450" dirty="0" smtClean="0">
                <a:latin typeface="e-Ukraine Light" pitchFamily="50" charset="-52"/>
                <a:hlinkClick r:id="rId2"/>
              </a:rPr>
              <a:t>https://kyiv.tax.gov.ua/data/material/000/430/536124/1_K_Vidacha_kartki_platnika_podatk_v.pdf</a:t>
            </a:r>
            <a:r>
              <a:rPr lang="uk-UA" sz="1450" dirty="0" smtClean="0">
                <a:latin typeface="e-Ukraine Light" pitchFamily="50" charset="-52"/>
              </a:rPr>
              <a:t> </a:t>
            </a:r>
          </a:p>
          <a:p>
            <a:pPr algn="just">
              <a:spcAft>
                <a:spcPts val="600"/>
              </a:spcAft>
            </a:pPr>
            <a:r>
              <a:rPr lang="uk-UA" sz="1450" dirty="0" smtClean="0">
                <a:latin typeface="e-Ukraine Light" pitchFamily="50" charset="-52"/>
              </a:rPr>
              <a:t>  Фізичні особи – платники податків можуть подати заяву за ф. № 5ДР (електронна форма F1314701) та скановані копії документів засобами інформаційно-телекомунікаційної системи «Електронний кабінет» (далі – ІТС «Електронний кабінет»), вхід до якої здійснюється за адресою: </a:t>
            </a:r>
            <a:r>
              <a:rPr lang="uk-UA" sz="1450" dirty="0" err="1" smtClean="0">
                <a:latin typeface="e-Ukraine Light" pitchFamily="50" charset="-52"/>
              </a:rPr>
              <a:t>cabinet.tax.gov.ua</a:t>
            </a:r>
            <a:r>
              <a:rPr lang="uk-UA" sz="1450" dirty="0" smtClean="0">
                <a:latin typeface="e-Ukraine Light" pitchFamily="50" charset="-52"/>
              </a:rPr>
              <a:t>, а також через офіційний </a:t>
            </a:r>
            <a:r>
              <a:rPr lang="uk-UA" sz="1450" dirty="0" err="1" smtClean="0">
                <a:latin typeface="e-Ukraine Light" pitchFamily="50" charset="-52"/>
              </a:rPr>
              <a:t>вебпортал</a:t>
            </a:r>
            <a:r>
              <a:rPr lang="uk-UA" sz="1450" dirty="0" smtClean="0">
                <a:latin typeface="e-Ukraine Light" pitchFamily="50" charset="-52"/>
              </a:rPr>
              <a:t> ДПС. </a:t>
            </a:r>
          </a:p>
          <a:p>
            <a:pPr algn="just">
              <a:spcAft>
                <a:spcPts val="600"/>
              </a:spcAft>
            </a:pPr>
            <a:r>
              <a:rPr lang="uk-UA" sz="1450" dirty="0" smtClean="0">
                <a:latin typeface="e-Ukraine Light" pitchFamily="50" charset="-52"/>
              </a:rPr>
              <a:t>    З рекомендаціями щодо подання відомостей для реєстрації фізичної особи та/або внесення змін до Державного реєстру фізичних осіб – платників податків засобами ІТС «Електронний кабінет» фізичні особи можуть ознайомитися на офіційному </a:t>
            </a:r>
            <a:r>
              <a:rPr lang="uk-UA" sz="1450" dirty="0" err="1" smtClean="0">
                <a:latin typeface="e-Ukraine Light" pitchFamily="50" charset="-52"/>
              </a:rPr>
              <a:t>вебпорталі</a:t>
            </a:r>
            <a:r>
              <a:rPr lang="uk-UA" sz="1450" dirty="0" smtClean="0">
                <a:latin typeface="e-Ukraine Light" pitchFamily="50" charset="-52"/>
              </a:rPr>
              <a:t> ДПС у рубриці: «Головна/Фізичним особам/Подання відомостей для реєстрації фізичної особи/внесення змін до Державного реєстру фізичних осіб – платників податків засобами ІТС «Електронний кабінет». </a:t>
            </a:r>
          </a:p>
          <a:p>
            <a:pPr algn="just"/>
            <a:endParaRPr lang="uk-UA" sz="1600" dirty="0">
              <a:effectLst/>
              <a:latin typeface="e-Ukraine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1161</TotalTime>
  <Words>256</Words>
  <Application>Microsoft Office PowerPoint</Application>
  <PresentationFormat>Лист A4 (210x297 мм)</PresentationFormat>
  <Paragraphs>24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user</cp:lastModifiedBy>
  <cp:revision>159</cp:revision>
  <dcterms:created xsi:type="dcterms:W3CDTF">2021-05-27T05:23:05Z</dcterms:created>
  <dcterms:modified xsi:type="dcterms:W3CDTF">2022-05-31T06:43:26Z</dcterms:modified>
</cp:coreProperties>
</file>