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26" y="-2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0"/>
            <a:ext cx="4877753" cy="687705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22579"/>
            <a:ext cx="3600000" cy="1016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latin typeface="e-Ukraine Light" pitchFamily="50" charset="-52"/>
              </a:rPr>
              <a:t>З 01 </a:t>
            </a:r>
            <a:r>
              <a:rPr lang="ru-RU" sz="1400" b="1" dirty="0" err="1">
                <a:latin typeface="e-Ukraine Light" pitchFamily="50" charset="-52"/>
              </a:rPr>
              <a:t>січня</a:t>
            </a:r>
            <a:r>
              <a:rPr lang="ru-RU" sz="1400" b="1" dirty="0">
                <a:latin typeface="e-Ukraine Light" pitchFamily="50" charset="-52"/>
              </a:rPr>
              <a:t> 2022 року ставки </a:t>
            </a:r>
            <a:r>
              <a:rPr lang="ru-RU" sz="1400" b="1" dirty="0" err="1">
                <a:latin typeface="e-Ukraine Light" pitchFamily="50" charset="-52"/>
              </a:rPr>
              <a:t>екологічного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збільшено</a:t>
            </a:r>
            <a:r>
              <a:rPr lang="ru-RU" sz="1400" b="1">
                <a:latin typeface="e-Ukraine Light" pitchFamily="50" charset="-52"/>
              </a:rPr>
              <a:t> 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38500"/>
            <a:ext cx="4792025" cy="659643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07053" y="138500"/>
            <a:ext cx="4806790" cy="659643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312" y="66561"/>
            <a:ext cx="464820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звертає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увагу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нормами Закону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30 листопада 2021 року № 1914-ІХ «Про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деяких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законодавчих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збалансованості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бюджетних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надходжень</a:t>
            </a:r>
            <a:r>
              <a:rPr lang="ru-RU" sz="1100" dirty="0">
                <a:latin typeface="e-Ukraine Light" pitchFamily="50" charset="-52"/>
              </a:rPr>
              <a:t>»,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набрав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з 01 </a:t>
            </a:r>
            <a:r>
              <a:rPr lang="ru-RU" sz="1100" dirty="0" err="1">
                <a:latin typeface="e-Ukraine Light" pitchFamily="50" charset="-52"/>
              </a:rPr>
              <a:t>січня</a:t>
            </a:r>
            <a:r>
              <a:rPr lang="ru-RU" sz="1100" dirty="0">
                <a:latin typeface="e-Ukraine Light" pitchFamily="50" charset="-52"/>
              </a:rPr>
              <a:t> поточного року, внесено </a:t>
            </a:r>
            <a:r>
              <a:rPr lang="ru-RU" sz="1100" dirty="0" err="1">
                <a:latin typeface="e-Ukraine Light" pitchFamily="50" charset="-52"/>
              </a:rPr>
              <a:t>зміни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до ст. 243, 245 – 248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   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Так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збільшено</a:t>
            </a:r>
            <a:r>
              <a:rPr lang="ru-RU" sz="1100" dirty="0">
                <a:latin typeface="e-Ukraine Light" pitchFamily="50" charset="-52"/>
              </a:rPr>
              <a:t> ставки </a:t>
            </a:r>
            <a:r>
              <a:rPr lang="ru-RU" sz="1100" dirty="0" err="1">
                <a:latin typeface="e-Ukraine Light" pitchFamily="50" charset="-52"/>
              </a:rPr>
              <a:t>екологічного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застосовуються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обчисленні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зобов’язань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екологічного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результатами </a:t>
            </a:r>
            <a:r>
              <a:rPr lang="ru-RU" sz="1100" dirty="0" err="1">
                <a:latin typeface="e-Ukraine Light" pitchFamily="50" charset="-52"/>
              </a:rPr>
              <a:t>господарської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у 2022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саме</a:t>
            </a:r>
            <a:r>
              <a:rPr lang="ru-RU" sz="1100" dirty="0" smtClean="0">
                <a:latin typeface="e-Ukraine Light" pitchFamily="50" charset="-52"/>
              </a:rPr>
              <a:t>: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викиди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атмосферне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повітря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забруднюючих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речовин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стаціонарними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джерелами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забруднення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збільшилися</a:t>
            </a:r>
            <a:r>
              <a:rPr lang="ru-RU" sz="1100" dirty="0">
                <a:latin typeface="e-Ukraine Light" pitchFamily="50" charset="-52"/>
              </a:rPr>
              <a:t> на 5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(п. 243.1 – 243.3 ст. 243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викиди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атмосферне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повітря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двоокису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вуглецю</a:t>
            </a:r>
            <a:r>
              <a:rPr lang="ru-RU" sz="1100" dirty="0">
                <a:latin typeface="e-Ukraine Light" pitchFamily="50" charset="-52"/>
              </a:rPr>
              <a:t> становить 30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за тонну  </a:t>
            </a:r>
            <a:r>
              <a:rPr lang="ru-RU" sz="1100" dirty="0" smtClean="0">
                <a:latin typeface="e-Ukraine Light" pitchFamily="50" charset="-52"/>
              </a:rPr>
              <a:t>   (</a:t>
            </a:r>
            <a:r>
              <a:rPr lang="ru-RU" sz="1100" dirty="0">
                <a:latin typeface="e-Ukraine Light" pitchFamily="50" charset="-52"/>
              </a:rPr>
              <a:t>п. 243.4 ст. 243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скиди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забруднюючих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речовин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водні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збільшилася</a:t>
            </a:r>
            <a:r>
              <a:rPr lang="ru-RU" sz="1100" dirty="0">
                <a:latin typeface="e-Ukraine Light" pitchFamily="50" charset="-52"/>
              </a:rPr>
              <a:t> на 800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(п. 245.1 – 245.2 ст. 245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r>
              <a:rPr lang="ru-RU" sz="1100" dirty="0">
                <a:latin typeface="e-Ukraine Light" pitchFamily="50" charset="-52"/>
              </a:rPr>
              <a:t> </a:t>
            </a:r>
            <a:endParaRPr lang="ru-RU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розміщення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відходів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спеціально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відведених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цього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місцях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об’єктах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збільшилася</a:t>
            </a:r>
            <a:r>
              <a:rPr lang="ru-RU" sz="1100" dirty="0">
                <a:latin typeface="e-Ukraine Light" pitchFamily="50" charset="-52"/>
              </a:rPr>
              <a:t> на 10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(п. 246.1 – 246.2 ст. 246 ПКУ);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8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7053" y="138499"/>
            <a:ext cx="4584621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утворення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радіоактивних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відходів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включаючи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накопичені</a:t>
            </a:r>
            <a:r>
              <a:rPr lang="ru-RU" sz="1100" dirty="0">
                <a:latin typeface="e-Ukraine Light" pitchFamily="50" charset="-52"/>
              </a:rPr>
              <a:t>) становить 0,0133 </a:t>
            </a:r>
            <a:r>
              <a:rPr lang="ru-RU" sz="1100" dirty="0" err="1">
                <a:latin typeface="e-Ukraine Light" pitchFamily="50" charset="-52"/>
              </a:rPr>
              <a:t>гривні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на 1 кВт-год </a:t>
            </a:r>
            <a:r>
              <a:rPr lang="ru-RU" sz="1100" dirty="0" err="1">
                <a:latin typeface="e-Ukraine Light" pitchFamily="50" charset="-52"/>
              </a:rPr>
              <a:t>виробленої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електричної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енергії</a:t>
            </a:r>
            <a:r>
              <a:rPr lang="ru-RU" sz="1100" dirty="0">
                <a:latin typeface="e-Ukraine Light" pitchFamily="50" charset="-52"/>
              </a:rPr>
              <a:t> (п. 247.1 ст. 247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 ставка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тимчасове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зберігання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радіоактивних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відходів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виробниками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понад</a:t>
            </a:r>
            <a:r>
              <a:rPr lang="ru-RU" sz="1100" dirty="0">
                <a:latin typeface="e-Ukraine Light" pitchFamily="50" charset="-52"/>
              </a:rPr>
              <a:t> установлений </a:t>
            </a:r>
            <a:r>
              <a:rPr lang="ru-RU" sz="1100" dirty="0" err="1">
                <a:latin typeface="e-Ukraine Light" pitchFamily="50" charset="-52"/>
              </a:rPr>
              <a:t>особливими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ліцензії</a:t>
            </a:r>
            <a:r>
              <a:rPr lang="ru-RU" sz="1100" dirty="0">
                <a:latin typeface="e-Ukraine Light" pitchFamily="50" charset="-52"/>
              </a:rPr>
              <a:t> строк </a:t>
            </a:r>
            <a:r>
              <a:rPr lang="ru-RU" sz="1100" dirty="0" err="1">
                <a:latin typeface="e-Ukraine Light" pitchFamily="50" charset="-52"/>
              </a:rPr>
              <a:t>збільшилися</a:t>
            </a:r>
            <a:r>
              <a:rPr lang="ru-RU" sz="1100" dirty="0">
                <a:latin typeface="e-Ukraine Light" pitchFamily="50" charset="-52"/>
              </a:rPr>
              <a:t> на 5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(п. 248.1 ст. 248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Порядок </a:t>
            </a:r>
            <a:r>
              <a:rPr lang="ru-RU" sz="1100" dirty="0" err="1">
                <a:latin typeface="e-Ukraine Light" pitchFamily="50" charset="-52"/>
              </a:rPr>
              <a:t>справляння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екологічного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2022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змінився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регламентується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розділом</a:t>
            </a:r>
            <a:r>
              <a:rPr lang="ru-RU" sz="1100" dirty="0">
                <a:latin typeface="e-Ukraine Light" pitchFamily="50" charset="-52"/>
              </a:rPr>
              <a:t> VІІІ ПКУ. Для </a:t>
            </a:r>
            <a:r>
              <a:rPr lang="ru-RU" sz="1100" dirty="0" err="1">
                <a:latin typeface="e-Ukraine Light" pitchFamily="50" charset="-52"/>
              </a:rPr>
              <a:t>екологічного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базовий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звітний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дорівнює</a:t>
            </a:r>
            <a:r>
              <a:rPr lang="ru-RU" sz="1100" dirty="0">
                <a:latin typeface="e-Ukraine Light" pitchFamily="50" charset="-52"/>
              </a:rPr>
              <a:t> календарному кварталу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екологічного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складаються</a:t>
            </a:r>
            <a:r>
              <a:rPr lang="ru-RU" sz="1100" dirty="0">
                <a:latin typeface="e-Ukraine Light" pitchFamily="50" charset="-52"/>
              </a:rPr>
              <a:t> за формою, </a:t>
            </a:r>
            <a:r>
              <a:rPr lang="ru-RU" sz="1100" dirty="0" err="1">
                <a:latin typeface="e-Ukraine Light" pitchFamily="50" charset="-52"/>
              </a:rPr>
              <a:t>затвердженою</a:t>
            </a:r>
            <a:r>
              <a:rPr lang="ru-RU" sz="1100" dirty="0">
                <a:latin typeface="e-Ukraine Light" pitchFamily="50" charset="-52"/>
              </a:rPr>
              <a:t> наказом </a:t>
            </a:r>
            <a:r>
              <a:rPr lang="ru-RU" sz="1100" dirty="0" err="1">
                <a:latin typeface="e-Ukraine Light" pitchFamily="50" charset="-52"/>
              </a:rPr>
              <a:t>Міністерства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17 </a:t>
            </a:r>
            <a:r>
              <a:rPr lang="ru-RU" sz="1100" dirty="0" err="1">
                <a:latin typeface="e-Ukraine Light" pitchFamily="50" charset="-52"/>
              </a:rPr>
              <a:t>серпня</a:t>
            </a:r>
            <a:r>
              <a:rPr lang="ru-RU" sz="1100" dirty="0">
                <a:latin typeface="e-Ukraine Light" pitchFamily="50" charset="-52"/>
              </a:rPr>
              <a:t> 2015 року № 715 та </a:t>
            </a:r>
            <a:r>
              <a:rPr lang="ru-RU" sz="1100" dirty="0" err="1">
                <a:latin typeface="e-Ukraine Light" pitchFamily="50" charset="-52"/>
              </a:rPr>
              <a:t>подаються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40 </a:t>
            </a:r>
            <a:r>
              <a:rPr lang="ru-RU" sz="1100" dirty="0" err="1">
                <a:latin typeface="e-Ukraine Light" pitchFamily="50" charset="-52"/>
              </a:rPr>
              <a:t>календарних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настають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останнім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календарним</a:t>
            </a:r>
            <a:r>
              <a:rPr lang="ru-RU" sz="1100" dirty="0">
                <a:latin typeface="e-Ukraine Light" pitchFamily="50" charset="-52"/>
              </a:rPr>
              <a:t> днем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) кварталу, до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органів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Податок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10 </a:t>
            </a:r>
            <a:r>
              <a:rPr lang="ru-RU" sz="1100" dirty="0" err="1">
                <a:latin typeface="e-Ukraine Light" pitchFamily="50" charset="-52"/>
              </a:rPr>
              <a:t>календарних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настають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останнім</a:t>
            </a:r>
            <a:r>
              <a:rPr lang="ru-RU" sz="1100" dirty="0">
                <a:latin typeface="e-Ukraine Light" pitchFamily="50" charset="-52"/>
              </a:rPr>
              <a:t> днем граничного строку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uk-UA" sz="1100" dirty="0">
              <a:latin typeface="e-Ukraine Light" pitchFamily="50" charset="-52"/>
            </a:endParaRPr>
          </a:p>
          <a:p>
            <a:pPr algn="just"/>
            <a:endParaRPr lang="ru-RU" sz="1100" dirty="0">
              <a:latin typeface="e-Ukraine Light" pitchFamily="50" charset="-52"/>
            </a:endParaRPr>
          </a:p>
          <a:p>
            <a:pPr algn="just"/>
            <a:endParaRPr lang="ru-RU" sz="1100" b="1" dirty="0">
              <a:effectLst/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204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157</cp:revision>
  <dcterms:created xsi:type="dcterms:W3CDTF">2021-05-27T05:23:05Z</dcterms:created>
  <dcterms:modified xsi:type="dcterms:W3CDTF">2022-07-19T06:41:37Z</dcterms:modified>
</cp:coreProperties>
</file>