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726" y="-26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19.07.2022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6" y="0"/>
            <a:ext cx="4877753" cy="687705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123" y="1322579"/>
            <a:ext cx="3600000" cy="1016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400" b="1" dirty="0">
                <a:latin typeface="e-Ukraine Light" pitchFamily="50" charset="-52"/>
              </a:rPr>
              <a:t>З 01 </a:t>
            </a:r>
            <a:r>
              <a:rPr lang="ru-RU" sz="1400" b="1" dirty="0" err="1">
                <a:latin typeface="e-Ukraine Light" pitchFamily="50" charset="-52"/>
              </a:rPr>
              <a:t>січня</a:t>
            </a:r>
            <a:r>
              <a:rPr lang="ru-RU" sz="1400" b="1" dirty="0">
                <a:latin typeface="e-Ukraine Light" pitchFamily="50" charset="-52"/>
              </a:rPr>
              <a:t> 2022 року ставки </a:t>
            </a:r>
            <a:r>
              <a:rPr lang="ru-RU" sz="1400" b="1" dirty="0" err="1">
                <a:latin typeface="e-Ukraine Light" pitchFamily="50" charset="-52"/>
              </a:rPr>
              <a:t>екологічного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податку</a:t>
            </a:r>
            <a:r>
              <a:rPr lang="ru-RU" sz="1400" b="1" dirty="0">
                <a:latin typeface="e-Ukraine Light" pitchFamily="50" charset="-52"/>
              </a:rPr>
              <a:t> </a:t>
            </a:r>
            <a:r>
              <a:rPr lang="ru-RU" sz="1400" b="1" dirty="0" err="1">
                <a:latin typeface="e-Ukraine Light" pitchFamily="50" charset="-52"/>
              </a:rPr>
              <a:t>збільшено</a:t>
            </a:r>
            <a:r>
              <a:rPr lang="ru-RU" sz="1400" b="1">
                <a:latin typeface="e-Ukraine Light" pitchFamily="50" charset="-52"/>
              </a:rPr>
              <a:t> </a:t>
            </a:r>
            <a:endParaRPr lang="ru-RU" sz="14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Липень 2022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14300" y="138500"/>
            <a:ext cx="4792025" cy="6596432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07053" y="138500"/>
            <a:ext cx="4806790" cy="6596432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14312" y="35242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312" y="66561"/>
            <a:ext cx="4648203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smtClean="0">
                <a:latin typeface="e-Ukraine Light" pitchFamily="50" charset="-52"/>
              </a:rPr>
              <a:t>	Головне </a:t>
            </a:r>
            <a:r>
              <a:rPr lang="ru-RU" sz="1100" dirty="0" err="1">
                <a:latin typeface="e-Ukraine Light" pitchFamily="50" charset="-52"/>
              </a:rPr>
              <a:t>управління</a:t>
            </a:r>
            <a:r>
              <a:rPr lang="ru-RU" sz="1100" dirty="0">
                <a:latin typeface="e-Ukraine Light" pitchFamily="50" charset="-52"/>
              </a:rPr>
              <a:t> ДПС у м. </a:t>
            </a:r>
            <a:r>
              <a:rPr lang="ru-RU" sz="1100" dirty="0" err="1">
                <a:latin typeface="e-Ukraine Light" pitchFamily="50" charset="-52"/>
              </a:rPr>
              <a:t>Києві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звертає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увагу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нормами Закону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</a:t>
            </a:r>
            <a:r>
              <a:rPr lang="ru-RU" sz="1100" dirty="0">
                <a:latin typeface="e-Ukraine Light" pitchFamily="50" charset="-52"/>
              </a:rPr>
              <a:t> 30 листопада 2021 року № 1914-ІХ «Про </a:t>
            </a:r>
            <a:r>
              <a:rPr lang="ru-RU" sz="1100" dirty="0" err="1">
                <a:latin typeface="e-Ukraine Light" pitchFamily="50" charset="-52"/>
              </a:rPr>
              <a:t>внесення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змін</a:t>
            </a:r>
            <a:r>
              <a:rPr lang="ru-RU" sz="1100" dirty="0">
                <a:latin typeface="e-Ukraine Light" pitchFamily="50" charset="-52"/>
              </a:rPr>
              <a:t> до </a:t>
            </a:r>
            <a:r>
              <a:rPr lang="ru-RU" sz="1100" dirty="0" err="1">
                <a:latin typeface="e-Ukraine Light" pitchFamily="50" charset="-52"/>
              </a:rPr>
              <a:t>Податкового</a:t>
            </a:r>
            <a:r>
              <a:rPr lang="ru-RU" sz="1100" dirty="0">
                <a:latin typeface="e-Ukraine Light" pitchFamily="50" charset="-52"/>
              </a:rPr>
              <a:t> кодексу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деяких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законодавчих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актів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щодо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забезпечення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збалансованості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бюджетних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надходжень</a:t>
            </a:r>
            <a:r>
              <a:rPr lang="ru-RU" sz="1100" dirty="0">
                <a:latin typeface="e-Ukraine Light" pitchFamily="50" charset="-52"/>
              </a:rPr>
              <a:t>», </a:t>
            </a:r>
            <a:r>
              <a:rPr lang="ru-RU" sz="1100" dirty="0" err="1">
                <a:latin typeface="e-Ukraine Light" pitchFamily="50" charset="-52"/>
              </a:rPr>
              <a:t>який</a:t>
            </a:r>
            <a:r>
              <a:rPr lang="ru-RU" sz="1100" dirty="0">
                <a:latin typeface="e-Ukraine Light" pitchFamily="50" charset="-52"/>
              </a:rPr>
              <a:t> набрав </a:t>
            </a:r>
            <a:r>
              <a:rPr lang="ru-RU" sz="1100" dirty="0" err="1">
                <a:latin typeface="e-Ukraine Light" pitchFamily="50" charset="-52"/>
              </a:rPr>
              <a:t>чинності</a:t>
            </a:r>
            <a:r>
              <a:rPr lang="ru-RU" sz="1100" dirty="0">
                <a:latin typeface="e-Ukraine Light" pitchFamily="50" charset="-52"/>
              </a:rPr>
              <a:t> з 01 </a:t>
            </a:r>
            <a:r>
              <a:rPr lang="ru-RU" sz="1100" dirty="0" err="1">
                <a:latin typeface="e-Ukraine Light" pitchFamily="50" charset="-52"/>
              </a:rPr>
              <a:t>січня</a:t>
            </a:r>
            <a:r>
              <a:rPr lang="ru-RU" sz="1100" dirty="0">
                <a:latin typeface="e-Ukraine Light" pitchFamily="50" charset="-52"/>
              </a:rPr>
              <a:t> поточного року, внесено </a:t>
            </a:r>
            <a:r>
              <a:rPr lang="ru-RU" sz="1100" dirty="0" err="1">
                <a:latin typeface="e-Ukraine Light" pitchFamily="50" charset="-52"/>
              </a:rPr>
              <a:t>зміни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зокрема</a:t>
            </a:r>
            <a:r>
              <a:rPr lang="ru-RU" sz="1100" dirty="0">
                <a:latin typeface="e-Ukraine Light" pitchFamily="50" charset="-52"/>
              </a:rPr>
              <a:t>, до ст. 243, 245 – 248 </a:t>
            </a:r>
            <a:r>
              <a:rPr lang="ru-RU" sz="1100" dirty="0" err="1">
                <a:latin typeface="e-Ukraine Light" pitchFamily="50" charset="-52"/>
              </a:rPr>
              <a:t>Податкового</a:t>
            </a:r>
            <a:r>
              <a:rPr lang="ru-RU" sz="1100" dirty="0">
                <a:latin typeface="e-Ukraine Light" pitchFamily="50" charset="-52"/>
              </a:rPr>
              <a:t> кодексу </a:t>
            </a:r>
            <a:r>
              <a:rPr lang="ru-RU" sz="1100" dirty="0" err="1" smtClean="0">
                <a:latin typeface="e-Ukraine Light" pitchFamily="50" charset="-52"/>
              </a:rPr>
              <a:t>України</a:t>
            </a:r>
            <a:r>
              <a:rPr lang="ru-RU" sz="1100" dirty="0" smtClean="0">
                <a:latin typeface="e-Ukraine Light" pitchFamily="50" charset="-52"/>
              </a:rPr>
              <a:t>.   </a:t>
            </a:r>
            <a:endParaRPr lang="ru-RU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Light" pitchFamily="50" charset="-52"/>
              </a:rPr>
              <a:t>	Так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збільшено</a:t>
            </a:r>
            <a:r>
              <a:rPr lang="ru-RU" sz="1100" dirty="0">
                <a:latin typeface="e-Ukraine Light" pitchFamily="50" charset="-52"/>
              </a:rPr>
              <a:t> ставки </a:t>
            </a:r>
            <a:r>
              <a:rPr lang="ru-RU" sz="1100" dirty="0" err="1">
                <a:latin typeface="e-Ukraine Light" pitchFamily="50" charset="-52"/>
              </a:rPr>
              <a:t>екологічного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які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застосовуються</a:t>
            </a:r>
            <a:r>
              <a:rPr lang="ru-RU" sz="1100" dirty="0">
                <a:latin typeface="e-Ukraine Light" pitchFamily="50" charset="-52"/>
              </a:rPr>
              <a:t> при </a:t>
            </a:r>
            <a:r>
              <a:rPr lang="ru-RU" sz="1100" dirty="0" err="1">
                <a:latin typeface="e-Ukraine Light" pitchFamily="50" charset="-52"/>
              </a:rPr>
              <a:t>обчисленні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податкових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зобов’язань</a:t>
            </a:r>
            <a:r>
              <a:rPr lang="ru-RU" sz="1100" dirty="0">
                <a:latin typeface="e-Ukraine Light" pitchFamily="50" charset="-52"/>
              </a:rPr>
              <a:t> з </a:t>
            </a:r>
            <a:r>
              <a:rPr lang="ru-RU" sz="1100" dirty="0" err="1">
                <a:latin typeface="e-Ukraine Light" pitchFamily="50" charset="-52"/>
              </a:rPr>
              <a:t>екологічного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за результатами </a:t>
            </a:r>
            <a:r>
              <a:rPr lang="ru-RU" sz="1100" dirty="0" err="1">
                <a:latin typeface="e-Ukraine Light" pitchFamily="50" charset="-52"/>
              </a:rPr>
              <a:t>господарської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діяльності</a:t>
            </a:r>
            <a:r>
              <a:rPr lang="ru-RU" sz="1100" dirty="0">
                <a:latin typeface="e-Ukraine Light" pitchFamily="50" charset="-52"/>
              </a:rPr>
              <a:t> у 2022 </a:t>
            </a:r>
            <a:r>
              <a:rPr lang="ru-RU" sz="1100" dirty="0" err="1">
                <a:latin typeface="e-Ukraine Light" pitchFamily="50" charset="-52"/>
              </a:rPr>
              <a:t>році</a:t>
            </a:r>
            <a:r>
              <a:rPr lang="ru-RU" sz="1100" dirty="0">
                <a:latin typeface="e-Ukraine Light" pitchFamily="50" charset="-52"/>
              </a:rPr>
              <a:t>, а </a:t>
            </a:r>
            <a:r>
              <a:rPr lang="ru-RU" sz="1100" dirty="0" err="1" smtClean="0">
                <a:latin typeface="e-Ukraine Light" pitchFamily="50" charset="-52"/>
              </a:rPr>
              <a:t>саме</a:t>
            </a:r>
            <a:r>
              <a:rPr lang="ru-RU" sz="1100" dirty="0" smtClean="0">
                <a:latin typeface="e-Ukraine Light" pitchFamily="50" charset="-52"/>
              </a:rPr>
              <a:t>: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e-Ukraine Light" pitchFamily="50" charset="-52"/>
              </a:rPr>
              <a:t>ставка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викиди</a:t>
            </a:r>
            <a:r>
              <a:rPr lang="ru-RU" sz="1100" dirty="0">
                <a:latin typeface="e-Ukraine Light" pitchFamily="50" charset="-52"/>
              </a:rPr>
              <a:t> в </a:t>
            </a:r>
            <a:r>
              <a:rPr lang="ru-RU" sz="1100" dirty="0" err="1">
                <a:latin typeface="e-Ukraine Light" pitchFamily="50" charset="-52"/>
              </a:rPr>
              <a:t>атмосферне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повітря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забруднюючих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речовин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стаціонарними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джерелами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забруднення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збільшилися</a:t>
            </a:r>
            <a:r>
              <a:rPr lang="ru-RU" sz="1100" dirty="0">
                <a:latin typeface="e-Ukraine Light" pitchFamily="50" charset="-52"/>
              </a:rPr>
              <a:t> на 5 </a:t>
            </a:r>
            <a:r>
              <a:rPr lang="ru-RU" sz="1100" dirty="0" err="1">
                <a:latin typeface="e-Ukraine Light" pitchFamily="50" charset="-52"/>
              </a:rPr>
              <a:t>відсотків</a:t>
            </a:r>
            <a:r>
              <a:rPr lang="ru-RU" sz="1100" dirty="0">
                <a:latin typeface="e-Ukraine Light" pitchFamily="50" charset="-52"/>
              </a:rPr>
              <a:t> (п. 243.1 – 243.3 ст. 243 ПКУ</a:t>
            </a:r>
            <a:r>
              <a:rPr lang="ru-RU" sz="1100" dirty="0" smtClean="0">
                <a:latin typeface="e-Ukraine Light" pitchFamily="50" charset="-52"/>
              </a:rPr>
              <a:t>);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e-Ukraine Light" pitchFamily="50" charset="-52"/>
              </a:rPr>
              <a:t>ставка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викиди</a:t>
            </a:r>
            <a:r>
              <a:rPr lang="ru-RU" sz="1100" dirty="0">
                <a:latin typeface="e-Ukraine Light" pitchFamily="50" charset="-52"/>
              </a:rPr>
              <a:t> в </a:t>
            </a:r>
            <a:r>
              <a:rPr lang="ru-RU" sz="1100" dirty="0" err="1">
                <a:latin typeface="e-Ukraine Light" pitchFamily="50" charset="-52"/>
              </a:rPr>
              <a:t>атмосферне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повітря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двоокису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вуглецю</a:t>
            </a:r>
            <a:r>
              <a:rPr lang="ru-RU" sz="1100" dirty="0">
                <a:latin typeface="e-Ukraine Light" pitchFamily="50" charset="-52"/>
              </a:rPr>
              <a:t> становить 30 </a:t>
            </a:r>
            <a:r>
              <a:rPr lang="ru-RU" sz="1100" dirty="0" err="1">
                <a:latin typeface="e-Ukraine Light" pitchFamily="50" charset="-52"/>
              </a:rPr>
              <a:t>гривень</a:t>
            </a:r>
            <a:r>
              <a:rPr lang="ru-RU" sz="1100" dirty="0">
                <a:latin typeface="e-Ukraine Light" pitchFamily="50" charset="-52"/>
              </a:rPr>
              <a:t> за тонну  </a:t>
            </a:r>
            <a:r>
              <a:rPr lang="ru-RU" sz="1100" dirty="0" smtClean="0">
                <a:latin typeface="e-Ukraine Light" pitchFamily="50" charset="-52"/>
              </a:rPr>
              <a:t>   (</a:t>
            </a:r>
            <a:r>
              <a:rPr lang="ru-RU" sz="1100" dirty="0">
                <a:latin typeface="e-Ukraine Light" pitchFamily="50" charset="-52"/>
              </a:rPr>
              <a:t>п. 243.4 ст. 243 ПКУ</a:t>
            </a:r>
            <a:r>
              <a:rPr lang="ru-RU" sz="1100" dirty="0" smtClean="0">
                <a:latin typeface="e-Ukraine Light" pitchFamily="50" charset="-52"/>
              </a:rPr>
              <a:t>);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e-Ukraine Light" pitchFamily="50" charset="-52"/>
              </a:rPr>
              <a:t>ставка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скиди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забруднюючих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речовин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водні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об’єкти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збільшилася</a:t>
            </a:r>
            <a:r>
              <a:rPr lang="ru-RU" sz="1100" dirty="0">
                <a:latin typeface="e-Ukraine Light" pitchFamily="50" charset="-52"/>
              </a:rPr>
              <a:t> на 800 </a:t>
            </a:r>
            <a:r>
              <a:rPr lang="ru-RU" sz="1100" dirty="0" err="1">
                <a:latin typeface="e-Ukraine Light" pitchFamily="50" charset="-52"/>
              </a:rPr>
              <a:t>відсотків</a:t>
            </a:r>
            <a:r>
              <a:rPr lang="ru-RU" sz="1100" dirty="0">
                <a:latin typeface="e-Ukraine Light" pitchFamily="50" charset="-52"/>
              </a:rPr>
              <a:t> (п. 245.1 – 245.2 ст. 245 ПКУ</a:t>
            </a:r>
            <a:r>
              <a:rPr lang="ru-RU" sz="1100" dirty="0" smtClean="0">
                <a:latin typeface="e-Ukraine Light" pitchFamily="50" charset="-52"/>
              </a:rPr>
              <a:t>);</a:t>
            </a:r>
            <a:r>
              <a:rPr lang="ru-RU" sz="1100" dirty="0">
                <a:latin typeface="e-Ukraine Light" pitchFamily="50" charset="-52"/>
              </a:rPr>
              <a:t> </a:t>
            </a:r>
            <a:endParaRPr lang="ru-RU" sz="1100" dirty="0" smtClean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e-Ukraine Light" pitchFamily="50" charset="-52"/>
              </a:rPr>
              <a:t>ставка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розміщення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відходів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спеціально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відведених</a:t>
            </a:r>
            <a:r>
              <a:rPr lang="ru-RU" sz="1100" dirty="0">
                <a:latin typeface="e-Ukraine Light" pitchFamily="50" charset="-52"/>
              </a:rPr>
              <a:t> для </a:t>
            </a:r>
            <a:r>
              <a:rPr lang="ru-RU" sz="1100" dirty="0" err="1">
                <a:latin typeface="e-Ukraine Light" pitchFamily="50" charset="-52"/>
              </a:rPr>
              <a:t>цього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місцях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чи</a:t>
            </a:r>
            <a:r>
              <a:rPr lang="ru-RU" sz="1100" dirty="0">
                <a:latin typeface="e-Ukraine Light" pitchFamily="50" charset="-52"/>
              </a:rPr>
              <a:t> на </a:t>
            </a:r>
            <a:r>
              <a:rPr lang="ru-RU" sz="1100" dirty="0" err="1">
                <a:latin typeface="e-Ukraine Light" pitchFamily="50" charset="-52"/>
              </a:rPr>
              <a:t>об’єктах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збільшилася</a:t>
            </a:r>
            <a:r>
              <a:rPr lang="ru-RU" sz="1100" dirty="0">
                <a:latin typeface="e-Ukraine Light" pitchFamily="50" charset="-52"/>
              </a:rPr>
              <a:t> на 10 </a:t>
            </a:r>
            <a:r>
              <a:rPr lang="ru-RU" sz="1100" dirty="0" err="1">
                <a:latin typeface="e-Ukraine Light" pitchFamily="50" charset="-52"/>
              </a:rPr>
              <a:t>відсотків</a:t>
            </a:r>
            <a:r>
              <a:rPr lang="ru-RU" sz="1100" dirty="0">
                <a:latin typeface="e-Ukraine Light" pitchFamily="50" charset="-52"/>
              </a:rPr>
              <a:t> (п. 246.1 – 246.2 ст. 246 ПКУ);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800" dirty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07053" y="138499"/>
            <a:ext cx="4584621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100" dirty="0" smtClean="0">
                <a:latin typeface="e-Ukraine Light" pitchFamily="50" charset="-52"/>
              </a:rPr>
              <a:t>ставка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утворення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радіоактивних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відходів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включаючи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вже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накопичені</a:t>
            </a:r>
            <a:r>
              <a:rPr lang="ru-RU" sz="1100" dirty="0">
                <a:latin typeface="e-Ukraine Light" pitchFamily="50" charset="-52"/>
              </a:rPr>
              <a:t>) становить 0,0133 </a:t>
            </a:r>
            <a:r>
              <a:rPr lang="ru-RU" sz="1100" dirty="0" err="1">
                <a:latin typeface="e-Ukraine Light" pitchFamily="50" charset="-52"/>
              </a:rPr>
              <a:t>гривні</a:t>
            </a:r>
            <a:r>
              <a:rPr lang="ru-RU" sz="1100" dirty="0">
                <a:latin typeface="e-Ukraine Light" pitchFamily="50" charset="-52"/>
              </a:rPr>
              <a:t> у </a:t>
            </a:r>
            <a:r>
              <a:rPr lang="ru-RU" sz="1100" dirty="0" err="1">
                <a:latin typeface="e-Ukraine Light" pitchFamily="50" charset="-52"/>
              </a:rPr>
              <a:t>розрахунку</a:t>
            </a:r>
            <a:r>
              <a:rPr lang="ru-RU" sz="1100" dirty="0">
                <a:latin typeface="e-Ukraine Light" pitchFamily="50" charset="-52"/>
              </a:rPr>
              <a:t> на 1 кВт-год </a:t>
            </a:r>
            <a:r>
              <a:rPr lang="ru-RU" sz="1100" dirty="0" err="1">
                <a:latin typeface="e-Ukraine Light" pitchFamily="50" charset="-52"/>
              </a:rPr>
              <a:t>виробленої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електричної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енергії</a:t>
            </a:r>
            <a:r>
              <a:rPr lang="ru-RU" sz="1100" dirty="0">
                <a:latin typeface="e-Ukraine Light" pitchFamily="50" charset="-52"/>
              </a:rPr>
              <a:t> (п. 247.1 ст. 247 ПКУ</a:t>
            </a:r>
            <a:r>
              <a:rPr lang="ru-RU" sz="1100" dirty="0" smtClean="0">
                <a:latin typeface="e-Ukraine Light" pitchFamily="50" charset="-52"/>
              </a:rPr>
              <a:t>);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e-Ukraine Light" pitchFamily="50" charset="-52"/>
              </a:rPr>
              <a:t> ставка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тимчасове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зберігання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радіоактивних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відходів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їх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виробниками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понад</a:t>
            </a:r>
            <a:r>
              <a:rPr lang="ru-RU" sz="1100" dirty="0">
                <a:latin typeface="e-Ukraine Light" pitchFamily="50" charset="-52"/>
              </a:rPr>
              <a:t> установлений </a:t>
            </a:r>
            <a:r>
              <a:rPr lang="ru-RU" sz="1100" dirty="0" err="1">
                <a:latin typeface="e-Ukraine Light" pitchFamily="50" charset="-52"/>
              </a:rPr>
              <a:t>особливими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умовами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ліцензії</a:t>
            </a:r>
            <a:r>
              <a:rPr lang="ru-RU" sz="1100" dirty="0">
                <a:latin typeface="e-Ukraine Light" pitchFamily="50" charset="-52"/>
              </a:rPr>
              <a:t> строк </a:t>
            </a:r>
            <a:r>
              <a:rPr lang="ru-RU" sz="1100" dirty="0" err="1">
                <a:latin typeface="e-Ukraine Light" pitchFamily="50" charset="-52"/>
              </a:rPr>
              <a:t>збільшилися</a:t>
            </a:r>
            <a:r>
              <a:rPr lang="ru-RU" sz="1100" dirty="0">
                <a:latin typeface="e-Ukraine Light" pitchFamily="50" charset="-52"/>
              </a:rPr>
              <a:t> на 5 </a:t>
            </a:r>
            <a:r>
              <a:rPr lang="ru-RU" sz="1100" dirty="0" err="1">
                <a:latin typeface="e-Ukraine Light" pitchFamily="50" charset="-52"/>
              </a:rPr>
              <a:t>відсотків</a:t>
            </a:r>
            <a:r>
              <a:rPr lang="ru-RU" sz="1100" dirty="0">
                <a:latin typeface="e-Ukraine Light" pitchFamily="50" charset="-52"/>
              </a:rPr>
              <a:t> (п. 248.1 ст. 248 ПКУ</a:t>
            </a:r>
            <a:r>
              <a:rPr lang="ru-RU" sz="1100" dirty="0" smtClean="0">
                <a:latin typeface="e-Ukraine Light" pitchFamily="50" charset="-52"/>
              </a:rPr>
              <a:t>).</a:t>
            </a:r>
            <a:endParaRPr lang="ru-RU" sz="1100" dirty="0">
              <a:latin typeface="e-Ukraine Light" pitchFamily="50" charset="-52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100" dirty="0">
                <a:latin typeface="e-Ukraine Light" pitchFamily="50" charset="-52"/>
              </a:rPr>
              <a:t>Порядок </a:t>
            </a:r>
            <a:r>
              <a:rPr lang="ru-RU" sz="1100" dirty="0" err="1">
                <a:latin typeface="e-Ukraine Light" pitchFamily="50" charset="-52"/>
              </a:rPr>
              <a:t>справляння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екологічного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у 2022 </a:t>
            </a:r>
            <a:r>
              <a:rPr lang="ru-RU" sz="1100" dirty="0" err="1">
                <a:latin typeface="e-Ukraine Light" pitchFamily="50" charset="-52"/>
              </a:rPr>
              <a:t>році</a:t>
            </a:r>
            <a:r>
              <a:rPr lang="ru-RU" sz="1100" dirty="0">
                <a:latin typeface="e-Ukraine Light" pitchFamily="50" charset="-52"/>
              </a:rPr>
              <a:t> не </a:t>
            </a:r>
            <a:r>
              <a:rPr lang="ru-RU" sz="1100" dirty="0" err="1">
                <a:latin typeface="e-Ukraine Light" pitchFamily="50" charset="-52"/>
              </a:rPr>
              <a:t>змінився</a:t>
            </a:r>
            <a:r>
              <a:rPr lang="ru-RU" sz="1100" dirty="0">
                <a:latin typeface="e-Ukraine Light" pitchFamily="50" charset="-52"/>
              </a:rPr>
              <a:t> та </a:t>
            </a:r>
            <a:r>
              <a:rPr lang="ru-RU" sz="1100" dirty="0" err="1">
                <a:latin typeface="e-Ukraine Light" pitchFamily="50" charset="-52"/>
              </a:rPr>
              <a:t>регламентується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розділом</a:t>
            </a:r>
            <a:r>
              <a:rPr lang="ru-RU" sz="1100" dirty="0">
                <a:latin typeface="e-Ukraine Light" pitchFamily="50" charset="-52"/>
              </a:rPr>
              <a:t> VІІІ ПКУ. Для </a:t>
            </a:r>
            <a:r>
              <a:rPr lang="ru-RU" sz="1100" dirty="0" err="1">
                <a:latin typeface="e-Ukraine Light" pitchFamily="50" charset="-52"/>
              </a:rPr>
              <a:t>екологічного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визначено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базовий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податковий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звітний</a:t>
            </a:r>
            <a:r>
              <a:rPr lang="ru-RU" sz="1100" dirty="0">
                <a:latin typeface="e-Ukraine Light" pitchFamily="50" charset="-52"/>
              </a:rPr>
              <a:t>) </a:t>
            </a:r>
            <a:r>
              <a:rPr lang="ru-RU" sz="1100" dirty="0" err="1">
                <a:latin typeface="e-Ukraine Light" pitchFamily="50" charset="-52"/>
              </a:rPr>
              <a:t>період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дорівнює</a:t>
            </a:r>
            <a:r>
              <a:rPr lang="ru-RU" sz="1100" dirty="0">
                <a:latin typeface="e-Ukraine Light" pitchFamily="50" charset="-52"/>
              </a:rPr>
              <a:t> календарному кварталу</a:t>
            </a:r>
            <a:r>
              <a:rPr lang="ru-RU" sz="1100" dirty="0" smtClean="0">
                <a:latin typeface="e-Ukraine Light" pitchFamily="50" charset="-52"/>
              </a:rPr>
              <a:t>.</a:t>
            </a:r>
            <a:endParaRPr lang="ru-RU" sz="1100" dirty="0">
              <a:latin typeface="e-Ukraine Light" pitchFamily="50" charset="-52"/>
            </a:endParaRPr>
          </a:p>
          <a:p>
            <a:pPr algn="just">
              <a:lnSpc>
                <a:spcPct val="150000"/>
              </a:lnSpc>
            </a:pPr>
            <a:r>
              <a:rPr lang="ru-RU" sz="1100" dirty="0" smtClean="0">
                <a:latin typeface="e-Ukraine Light" pitchFamily="50" charset="-52"/>
              </a:rPr>
              <a:t>	</a:t>
            </a:r>
            <a:r>
              <a:rPr lang="ru-RU" sz="1100" dirty="0" err="1" smtClean="0">
                <a:latin typeface="e-Ukraine Light" pitchFamily="50" charset="-52"/>
              </a:rPr>
              <a:t>Податкові</a:t>
            </a:r>
            <a:r>
              <a:rPr lang="ru-RU" sz="1100" dirty="0" smtClean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декларації</a:t>
            </a:r>
            <a:r>
              <a:rPr lang="ru-RU" sz="1100" dirty="0">
                <a:latin typeface="e-Ukraine Light" pitchFamily="50" charset="-52"/>
              </a:rPr>
              <a:t> з </a:t>
            </a:r>
            <a:r>
              <a:rPr lang="ru-RU" sz="1100" dirty="0" err="1">
                <a:latin typeface="e-Ukraine Light" pitchFamily="50" charset="-52"/>
              </a:rPr>
              <a:t>екологічного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податку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складаються</a:t>
            </a:r>
            <a:r>
              <a:rPr lang="ru-RU" sz="1100" dirty="0">
                <a:latin typeface="e-Ukraine Light" pitchFamily="50" charset="-52"/>
              </a:rPr>
              <a:t> за формою, </a:t>
            </a:r>
            <a:r>
              <a:rPr lang="ru-RU" sz="1100" dirty="0" err="1">
                <a:latin typeface="e-Ukraine Light" pitchFamily="50" charset="-52"/>
              </a:rPr>
              <a:t>затвердженою</a:t>
            </a:r>
            <a:r>
              <a:rPr lang="ru-RU" sz="1100" dirty="0">
                <a:latin typeface="e-Ukraine Light" pitchFamily="50" charset="-52"/>
              </a:rPr>
              <a:t> наказом </a:t>
            </a:r>
            <a:r>
              <a:rPr lang="ru-RU" sz="1100" dirty="0" err="1">
                <a:latin typeface="e-Ukraine Light" pitchFamily="50" charset="-52"/>
              </a:rPr>
              <a:t>Міністерства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фінансів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України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від</a:t>
            </a:r>
            <a:r>
              <a:rPr lang="ru-RU" sz="1100" dirty="0">
                <a:latin typeface="e-Ukraine Light" pitchFamily="50" charset="-52"/>
              </a:rPr>
              <a:t> 17 </a:t>
            </a:r>
            <a:r>
              <a:rPr lang="ru-RU" sz="1100" dirty="0" err="1">
                <a:latin typeface="e-Ukraine Light" pitchFamily="50" charset="-52"/>
              </a:rPr>
              <a:t>серпня</a:t>
            </a:r>
            <a:r>
              <a:rPr lang="ru-RU" sz="1100" dirty="0">
                <a:latin typeface="e-Ukraine Light" pitchFamily="50" charset="-52"/>
              </a:rPr>
              <a:t> 2015 року № 715 та </a:t>
            </a:r>
            <a:r>
              <a:rPr lang="ru-RU" sz="1100" dirty="0" err="1">
                <a:latin typeface="e-Ukraine Light" pitchFamily="50" charset="-52"/>
              </a:rPr>
              <a:t>подаються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протягом</a:t>
            </a:r>
            <a:r>
              <a:rPr lang="ru-RU" sz="1100" dirty="0">
                <a:latin typeface="e-Ukraine Light" pitchFamily="50" charset="-52"/>
              </a:rPr>
              <a:t> 40 </a:t>
            </a:r>
            <a:r>
              <a:rPr lang="ru-RU" sz="1100" dirty="0" err="1">
                <a:latin typeface="e-Ukraine Light" pitchFamily="50" charset="-52"/>
              </a:rPr>
              <a:t>календарних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днів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настають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останнім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календарним</a:t>
            </a:r>
            <a:r>
              <a:rPr lang="ru-RU" sz="1100" dirty="0">
                <a:latin typeface="e-Ukraine Light" pitchFamily="50" charset="-52"/>
              </a:rPr>
              <a:t> днем </a:t>
            </a:r>
            <a:r>
              <a:rPr lang="ru-RU" sz="1100" dirty="0" err="1">
                <a:latin typeface="e-Ukraine Light" pitchFamily="50" charset="-52"/>
              </a:rPr>
              <a:t>податкового</a:t>
            </a:r>
            <a:r>
              <a:rPr lang="ru-RU" sz="1100" dirty="0">
                <a:latin typeface="e-Ukraine Light" pitchFamily="50" charset="-52"/>
              </a:rPr>
              <a:t> (</a:t>
            </a:r>
            <a:r>
              <a:rPr lang="ru-RU" sz="1100" dirty="0" err="1">
                <a:latin typeface="e-Ukraine Light" pitchFamily="50" charset="-52"/>
              </a:rPr>
              <a:t>звітного</a:t>
            </a:r>
            <a:r>
              <a:rPr lang="ru-RU" sz="1100" dirty="0">
                <a:latin typeface="e-Ukraine Light" pitchFamily="50" charset="-52"/>
              </a:rPr>
              <a:t>) кварталу, до </a:t>
            </a:r>
            <a:r>
              <a:rPr lang="ru-RU" sz="1100" dirty="0" err="1">
                <a:latin typeface="e-Ukraine Light" pitchFamily="50" charset="-52"/>
              </a:rPr>
              <a:t>контролюючих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органів</a:t>
            </a:r>
            <a:r>
              <a:rPr lang="ru-RU" sz="1100" dirty="0">
                <a:latin typeface="e-Ukraine Light" pitchFamily="50" charset="-52"/>
              </a:rPr>
              <a:t>. </a:t>
            </a:r>
            <a:r>
              <a:rPr lang="ru-RU" sz="1100" dirty="0" err="1">
                <a:latin typeface="e-Ukraine Light" pitchFamily="50" charset="-52"/>
              </a:rPr>
              <a:t>Податок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сплачується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протягом</a:t>
            </a:r>
            <a:r>
              <a:rPr lang="ru-RU" sz="1100" dirty="0">
                <a:latin typeface="e-Ukraine Light" pitchFamily="50" charset="-52"/>
              </a:rPr>
              <a:t> 10 </a:t>
            </a:r>
            <a:r>
              <a:rPr lang="ru-RU" sz="1100" dirty="0" err="1">
                <a:latin typeface="e-Ukraine Light" pitchFamily="50" charset="-52"/>
              </a:rPr>
              <a:t>календарних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днів</a:t>
            </a:r>
            <a:r>
              <a:rPr lang="ru-RU" sz="1100" dirty="0">
                <a:latin typeface="e-Ukraine Light" pitchFamily="50" charset="-52"/>
              </a:rPr>
              <a:t>, </a:t>
            </a:r>
            <a:r>
              <a:rPr lang="ru-RU" sz="1100" dirty="0" err="1">
                <a:latin typeface="e-Ukraine Light" pitchFamily="50" charset="-52"/>
              </a:rPr>
              <a:t>що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настають</a:t>
            </a:r>
            <a:r>
              <a:rPr lang="ru-RU" sz="1100" dirty="0">
                <a:latin typeface="e-Ukraine Light" pitchFamily="50" charset="-52"/>
              </a:rPr>
              <a:t> за </a:t>
            </a:r>
            <a:r>
              <a:rPr lang="ru-RU" sz="1100" dirty="0" err="1">
                <a:latin typeface="e-Ukraine Light" pitchFamily="50" charset="-52"/>
              </a:rPr>
              <a:t>останнім</a:t>
            </a:r>
            <a:r>
              <a:rPr lang="ru-RU" sz="1100" dirty="0">
                <a:latin typeface="e-Ukraine Light" pitchFamily="50" charset="-52"/>
              </a:rPr>
              <a:t> днем граничного строку </a:t>
            </a:r>
            <a:r>
              <a:rPr lang="ru-RU" sz="1100" dirty="0" err="1">
                <a:latin typeface="e-Ukraine Light" pitchFamily="50" charset="-52"/>
              </a:rPr>
              <a:t>подання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податкової</a:t>
            </a:r>
            <a:r>
              <a:rPr lang="ru-RU" sz="1100" dirty="0">
                <a:latin typeface="e-Ukraine Light" pitchFamily="50" charset="-52"/>
              </a:rPr>
              <a:t> </a:t>
            </a:r>
            <a:r>
              <a:rPr lang="ru-RU" sz="1100" dirty="0" err="1">
                <a:latin typeface="e-Ukraine Light" pitchFamily="50" charset="-52"/>
              </a:rPr>
              <a:t>звітності</a:t>
            </a:r>
            <a:r>
              <a:rPr lang="ru-RU" sz="1100" dirty="0">
                <a:latin typeface="e-Ukraine Light" pitchFamily="50" charset="-52"/>
              </a:rPr>
              <a:t>. </a:t>
            </a:r>
            <a:endParaRPr lang="uk-UA" sz="1100" dirty="0">
              <a:latin typeface="e-Ukraine Light" pitchFamily="50" charset="-52"/>
            </a:endParaRPr>
          </a:p>
          <a:p>
            <a:pPr algn="just"/>
            <a:endParaRPr lang="ru-RU" sz="1100" dirty="0">
              <a:latin typeface="e-Ukraine Light" pitchFamily="50" charset="-52"/>
            </a:endParaRPr>
          </a:p>
          <a:p>
            <a:pPr algn="just"/>
            <a:endParaRPr lang="ru-RU" sz="1100" b="1" dirty="0">
              <a:effectLst/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1157</TotalTime>
  <Words>204</Words>
  <Application>Microsoft Office PowerPoint</Application>
  <PresentationFormat>Лист A4 (210x297 мм)</PresentationFormat>
  <Paragraphs>26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157</cp:revision>
  <dcterms:created xsi:type="dcterms:W3CDTF">2021-05-27T05:23:05Z</dcterms:created>
  <dcterms:modified xsi:type="dcterms:W3CDTF">2022-07-19T06:41:37Z</dcterms:modified>
</cp:coreProperties>
</file>