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114300"/>
            <a:ext cx="4763453" cy="67437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67123" y="1200596"/>
            <a:ext cx="3600000" cy="9387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1400" b="1" dirty="0" smtClean="0">
                <a:latin typeface="e-Ukraine Light" pitchFamily="50" charset="-52"/>
              </a:rPr>
              <a:t>Які можуть бути підстави для анулювання реєстрації платника ПДВ?</a:t>
            </a:r>
            <a:endParaRPr lang="ru-RU" sz="1400" b="1" dirty="0" smtClean="0">
              <a:latin typeface="e-Ukraine Light" pitchFamily="50" charset="-52"/>
            </a:endParaRPr>
          </a:p>
          <a:p>
            <a:pPr algn="ctr"/>
            <a:endParaRPr lang="ru-RU" sz="1300" b="1" dirty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Липень 2022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=""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68578" y="117828"/>
            <a:ext cx="4749165" cy="6781800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4972050" y="76200"/>
            <a:ext cx="4806790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4" y="117828"/>
            <a:ext cx="4410075" cy="7956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300" dirty="0" smtClean="0">
                <a:latin typeface="e-Ukraine Light" pitchFamily="50" charset="-52"/>
              </a:rPr>
              <a:t>Головне </a:t>
            </a:r>
            <a:r>
              <a:rPr lang="uk-UA" sz="1300" dirty="0" smtClean="0">
                <a:latin typeface="e-Ukraine Light" pitchFamily="50" charset="-52"/>
              </a:rPr>
              <a:t>управління ДПС у м. Києві звертає увагу,  що відповідно до вимог Податкового кодексу України (п. 184.1 ст. 184) реєстрація діє до дати анулювання реєстрації платника ПДВ, яка проводиться шляхом виключення з реєстру платників податку і відбувається у разі якщо:</a:t>
            </a:r>
            <a:endParaRPr lang="ru-RU" sz="1300" dirty="0" smtClean="0">
              <a:latin typeface="e-Ukraine Light" pitchFamily="50" charset="-52"/>
            </a:endParaRPr>
          </a:p>
          <a:p>
            <a:pPr algn="just"/>
            <a:r>
              <a:rPr lang="uk-UA" sz="1300" dirty="0" smtClean="0">
                <a:latin typeface="e-Ukraine Light" pitchFamily="50" charset="-52"/>
              </a:rPr>
              <a:t>     а) будь-яка особа, зареєстрована як платник податку протягом попередніх 12 місяців, подала заяву про анулювання реєстрації, якщо загальна вартість оподатковуваних товарів/послуг, що надаються такою особою, за останні 12 календарних місяців була меншою від суми, визначеної ст. 181 Податкового кодексу України, за умови сплати суми податкових зобов’язань у випадках, визначених цим розділом;</a:t>
            </a:r>
            <a:endParaRPr lang="ru-RU" sz="1300" dirty="0" smtClean="0">
              <a:latin typeface="e-Ukraine Light" pitchFamily="50" charset="-52"/>
            </a:endParaRPr>
          </a:p>
          <a:p>
            <a:pPr algn="just"/>
            <a:r>
              <a:rPr lang="uk-UA" sz="1300" dirty="0" smtClean="0">
                <a:latin typeface="e-Ukraine Light" pitchFamily="50" charset="-52"/>
              </a:rPr>
              <a:t>     б) будь-яка особа, зареєстрована як платник податку, прийняла рішення про припинення та затвердила ліквідаційний баланс, передавальний акт або розподільчий баланс відповідно до законодавства за умови сплати суми податкових зобов’язань із податку у випадках, визначених цим розділом;</a:t>
            </a:r>
            <a:endParaRPr lang="ru-RU" sz="1300" dirty="0" smtClean="0">
              <a:latin typeface="e-Ukraine Light" pitchFamily="50" charset="-52"/>
            </a:endParaRPr>
          </a:p>
          <a:p>
            <a:pPr algn="just"/>
            <a:r>
              <a:rPr lang="uk-UA" sz="1300" dirty="0" smtClean="0">
                <a:latin typeface="e-Ukraine Light" pitchFamily="50" charset="-52"/>
              </a:rPr>
              <a:t>     в) будь-яка особа, зареєстрована як платник податку, реєструється як платник єдиного податку, умова сплати якого не передбачає сплати ПДВ</a:t>
            </a:r>
            <a:r>
              <a:rPr lang="uk-UA" sz="1300" dirty="0" smtClean="0">
                <a:latin typeface="e-Ukraine Light" pitchFamily="50" charset="-52"/>
              </a:rPr>
              <a:t>;</a:t>
            </a:r>
            <a:r>
              <a:rPr lang="uk-UA" sz="1300" dirty="0" smtClean="0">
                <a:latin typeface="e-Ukraine Light" pitchFamily="50" charset="-52"/>
              </a:rPr>
              <a:t> </a:t>
            </a:r>
            <a:endParaRPr lang="uk-UA" sz="1300" dirty="0" smtClean="0">
              <a:latin typeface="e-Ukraine Light" pitchFamily="50" charset="-52"/>
            </a:endParaRPr>
          </a:p>
          <a:p>
            <a:pPr algn="just"/>
            <a:r>
              <a:rPr lang="uk-UA" sz="1300" dirty="0" smtClean="0">
                <a:latin typeface="e-Ukraine Light" pitchFamily="50" charset="-52"/>
              </a:rPr>
              <a:t>	</a:t>
            </a:r>
            <a:r>
              <a:rPr lang="uk-UA" sz="1300" dirty="0" smtClean="0">
                <a:latin typeface="e-Ukraine Light" pitchFamily="50" charset="-52"/>
              </a:rPr>
              <a:t>   г</a:t>
            </a:r>
            <a:r>
              <a:rPr lang="uk-UA" sz="1300" dirty="0" smtClean="0">
                <a:latin typeface="e-Ukraine Light" pitchFamily="50" charset="-52"/>
              </a:rPr>
              <a:t>) особа, зареєстрована як платник податку, протягом 12 послідовних </a:t>
            </a:r>
            <a:endParaRPr lang="uk-UA" sz="1300" dirty="0" smtClean="0">
              <a:latin typeface="e-Ukraine Light" pitchFamily="50" charset="-52"/>
            </a:endParaRPr>
          </a:p>
          <a:p>
            <a:pPr algn="just"/>
            <a:endParaRPr lang="uk-UA" sz="1300" dirty="0" smtClean="0">
              <a:latin typeface="e-Ukraine Light" pitchFamily="50" charset="-52"/>
            </a:endParaRPr>
          </a:p>
          <a:p>
            <a:pPr algn="just"/>
            <a:endParaRPr lang="ru-RU" sz="1300" dirty="0" smtClean="0">
              <a:latin typeface="e-Ukraine Light" pitchFamily="50" charset="-52"/>
            </a:endParaRPr>
          </a:p>
          <a:p>
            <a:pPr algn="just"/>
            <a:r>
              <a:rPr lang="uk-UA" sz="1300" dirty="0" smtClean="0">
                <a:latin typeface="e-Ukraine Light" pitchFamily="50" charset="-52"/>
              </a:rPr>
              <a:t>     </a:t>
            </a:r>
            <a:r>
              <a:rPr lang="uk-UA" sz="1200" dirty="0" smtClean="0"/>
              <a:t> </a:t>
            </a:r>
            <a:endParaRPr lang="ru-RU" sz="1200" dirty="0" smtClean="0"/>
          </a:p>
          <a:p>
            <a:pPr algn="just"/>
            <a:endParaRPr lang="uk-UA" sz="1100" dirty="0" smtClean="0">
              <a:latin typeface="e-Ukraine Light" pitchFamily="50" charset="-52"/>
            </a:endParaRPr>
          </a:p>
          <a:p>
            <a:pPr algn="just"/>
            <a:endParaRPr lang="uk-UA" sz="1100" dirty="0" smtClean="0">
              <a:latin typeface="e-Ukraine Light" pitchFamily="50" charset="-52"/>
            </a:endParaRPr>
          </a:p>
          <a:p>
            <a:pPr algn="just"/>
            <a:r>
              <a:rPr lang="uk-UA" sz="1100" dirty="0" smtClean="0">
                <a:latin typeface="e-Ukraine Light" pitchFamily="50" charset="-52"/>
              </a:rPr>
              <a:t/>
            </a:r>
            <a:br>
              <a:rPr lang="uk-UA" sz="1100" dirty="0" smtClean="0">
                <a:latin typeface="e-Ukraine Light" pitchFamily="50" charset="-52"/>
              </a:rPr>
            </a:br>
            <a:r>
              <a:rPr lang="uk-UA" sz="1100" dirty="0" smtClean="0">
                <a:latin typeface="e-Ukraine Light" pitchFamily="50" charset="-52"/>
              </a:rPr>
              <a:t>     </a:t>
            </a:r>
            <a:endParaRPr lang="ru-RU" sz="1100" dirty="0">
              <a:latin typeface="e-Ukraine Light" pitchFamily="50" charset="-5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05075" y="2352676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402387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6224" y="0"/>
            <a:ext cx="457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e-Ukraine Light" pitchFamily="50" charset="-52"/>
              </a:rPr>
              <a:t>	</a:t>
            </a:r>
            <a:endParaRPr lang="uk-UA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127010" y="76199"/>
            <a:ext cx="4464665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300" dirty="0" smtClean="0">
                <a:latin typeface="e-Ukraine Light" pitchFamily="50" charset="-52"/>
              </a:rPr>
              <a:t>податкових </a:t>
            </a:r>
            <a:r>
              <a:rPr lang="uk-UA" sz="1300" dirty="0" smtClean="0">
                <a:latin typeface="e-Ukraine Light" pitchFamily="50" charset="-52"/>
              </a:rPr>
              <a:t>місяців не подає контролюючому органу декларації з ПДВ та/або подає таку декларацію (податковий розрахунок), яка (який) свідчить про відсутність постачання/придбання товарів/послуг, здійснених з метою формування податкового зобов’язання чи податкового кредиту;</a:t>
            </a:r>
            <a:endParaRPr lang="ru-RU" sz="1300" dirty="0" smtClean="0">
              <a:latin typeface="e-Ukraine Light" pitchFamily="50" charset="-52"/>
            </a:endParaRPr>
          </a:p>
          <a:p>
            <a:pPr algn="just"/>
            <a:r>
              <a:rPr lang="uk-UA" sz="1300" dirty="0" smtClean="0">
                <a:latin typeface="e-Ukraine Light" pitchFamily="50" charset="-52"/>
              </a:rPr>
              <a:t>   </a:t>
            </a:r>
            <a:r>
              <a:rPr lang="uk-UA" sz="1300" dirty="0" smtClean="0">
                <a:latin typeface="e-Ukraine Light" pitchFamily="50" charset="-52"/>
              </a:rPr>
              <a:t>ґ</a:t>
            </a:r>
            <a:r>
              <a:rPr lang="uk-UA" sz="1300" dirty="0" smtClean="0">
                <a:latin typeface="e-Ukraine Light" pitchFamily="50" charset="-52"/>
              </a:rPr>
              <a:t>) установчі документи будь-якої особи, зареєстрованої як платник податку, визнані рішенням суду недійсними;</a:t>
            </a:r>
            <a:endParaRPr lang="ru-RU" sz="1300" dirty="0" smtClean="0">
              <a:latin typeface="e-Ukraine Light" pitchFamily="50" charset="-52"/>
            </a:endParaRPr>
          </a:p>
          <a:p>
            <a:pPr algn="just"/>
            <a:r>
              <a:rPr lang="uk-UA" sz="1300" dirty="0" smtClean="0">
                <a:latin typeface="e-Ukraine Light" pitchFamily="50" charset="-52"/>
              </a:rPr>
              <a:t>   </a:t>
            </a:r>
            <a:r>
              <a:rPr lang="uk-UA" sz="1300" dirty="0" smtClean="0">
                <a:latin typeface="e-Ukraine Light" pitchFamily="50" charset="-52"/>
              </a:rPr>
              <a:t>д</a:t>
            </a:r>
            <a:r>
              <a:rPr lang="uk-UA" sz="1300" dirty="0" smtClean="0">
                <a:latin typeface="e-Ukraine Light" pitchFamily="50" charset="-52"/>
              </a:rPr>
              <a:t>) господарським судом винесено ухвалу про ліквідацію юридичної особи - банкрута;</a:t>
            </a:r>
            <a:endParaRPr lang="ru-RU" sz="1300" dirty="0" smtClean="0">
              <a:latin typeface="e-Ukraine Light" pitchFamily="50" charset="-52"/>
            </a:endParaRPr>
          </a:p>
          <a:p>
            <a:pPr algn="just"/>
            <a:r>
              <a:rPr lang="uk-UA" sz="1300" dirty="0" smtClean="0">
                <a:latin typeface="e-Ukraine Light" pitchFamily="50" charset="-52"/>
              </a:rPr>
              <a:t> </a:t>
            </a:r>
            <a:r>
              <a:rPr lang="uk-UA" sz="1300" dirty="0" smtClean="0">
                <a:latin typeface="e-Ukraine Light" pitchFamily="50" charset="-52"/>
              </a:rPr>
              <a:t>е</a:t>
            </a:r>
            <a:r>
              <a:rPr lang="uk-UA" sz="1300" dirty="0" smtClean="0">
                <a:latin typeface="e-Ukraine Light" pitchFamily="50" charset="-52"/>
              </a:rPr>
              <a:t>) платник податку ліквідується за рішенням суду (фізична особа позбувається статусу суб’єкта господарювання) або особу звільнено від сплати податку чи її податкову реєстрацію анульовано (скасовано, визнано недійсною) за рішенням </a:t>
            </a:r>
            <a:r>
              <a:rPr lang="uk-UA" sz="1300" dirty="0" smtClean="0">
                <a:latin typeface="e-Ukraine Light" pitchFamily="50" charset="-52"/>
              </a:rPr>
              <a:t>суду;</a:t>
            </a:r>
            <a:endParaRPr lang="ru-RU" sz="1300" dirty="0" smtClean="0">
              <a:latin typeface="e-Ukraine Light" pitchFamily="50" charset="-52"/>
            </a:endParaRPr>
          </a:p>
          <a:p>
            <a:pPr algn="just"/>
            <a:r>
              <a:rPr lang="ru-RU" sz="1300" dirty="0" smtClean="0">
                <a:latin typeface="e-Ukraine Light" pitchFamily="50" charset="-52"/>
              </a:rPr>
              <a:t>      </a:t>
            </a:r>
            <a:r>
              <a:rPr lang="uk-UA" sz="1300" dirty="0" smtClean="0">
                <a:latin typeface="e-Ukraine Light" pitchFamily="50" charset="-52"/>
              </a:rPr>
              <a:t>є</a:t>
            </a:r>
            <a:r>
              <a:rPr lang="uk-UA" sz="1300" dirty="0" smtClean="0">
                <a:latin typeface="e-Ukraine Light" pitchFamily="50" charset="-52"/>
              </a:rPr>
              <a:t>) фізична особа, зареєстрована як платник податку, померла, її оголошено померлою, визнано недієздатною або безвісно відсутньою, обмежено її цивільну дієздатність;</a:t>
            </a:r>
            <a:endParaRPr lang="ru-RU" sz="1300" dirty="0" smtClean="0">
              <a:latin typeface="e-Ukraine Light" pitchFamily="50" charset="-52"/>
            </a:endParaRPr>
          </a:p>
          <a:p>
            <a:pPr algn="just"/>
            <a:r>
              <a:rPr lang="uk-UA" sz="1300" dirty="0" smtClean="0">
                <a:latin typeface="e-Ukraine Light" pitchFamily="50" charset="-52"/>
              </a:rPr>
              <a:t>   </a:t>
            </a:r>
            <a:r>
              <a:rPr lang="uk-UA" sz="1300" dirty="0" smtClean="0">
                <a:latin typeface="e-Ukraine Light" pitchFamily="50" charset="-52"/>
              </a:rPr>
              <a:t>з</a:t>
            </a:r>
            <a:r>
              <a:rPr lang="uk-UA" sz="1300" dirty="0" smtClean="0">
                <a:latin typeface="e-Ukraine Light" pitchFamily="50" charset="-52"/>
              </a:rPr>
              <a:t>) припинено дію договору про спільну діяльність, договору управління майном, угоди про розподіл продукції (для платників податку, зазначених у </a:t>
            </a:r>
            <a:r>
              <a:rPr lang="uk-UA" sz="1300" dirty="0" err="1" smtClean="0">
                <a:latin typeface="e-Ukraine Light" pitchFamily="50" charset="-52"/>
              </a:rPr>
              <a:t>п.п</a:t>
            </a:r>
            <a:r>
              <a:rPr lang="uk-UA" sz="1300" dirty="0" smtClean="0">
                <a:latin typeface="e-Ukraine Light" pitchFamily="50" charset="-52"/>
              </a:rPr>
              <a:t>. 4, 5 і 8 п. 180.1 ст. 180 ПКУ) або закінчився строк, на який утворено особу, зареєстровану як платник податку.</a:t>
            </a:r>
            <a:endParaRPr lang="ru-RU" sz="1300" dirty="0" smtClean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1207</TotalTime>
  <Words>159</Words>
  <Application>Microsoft Office PowerPoint</Application>
  <PresentationFormat>Лист A4 (210x297 мм)</PresentationFormat>
  <Paragraphs>33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163</cp:revision>
  <dcterms:created xsi:type="dcterms:W3CDTF">2021-05-27T05:23:05Z</dcterms:created>
  <dcterms:modified xsi:type="dcterms:W3CDTF">2022-08-01T07:45:33Z</dcterms:modified>
</cp:coreProperties>
</file>