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906000" cy="6858000" type="A4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A872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12" autoAdjust="0"/>
    <p:restoredTop sz="94660"/>
  </p:normalViewPr>
  <p:slideViewPr>
    <p:cSldViewPr snapToGrid="0">
      <p:cViewPr>
        <p:scale>
          <a:sx n="100" d="100"/>
          <a:sy n="100" d="100"/>
        </p:scale>
        <p:origin x="-2088" y="-45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26.07.2022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00837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26.07.2022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19468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26.07.2022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22444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26.07.2022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87806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26.07.2022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10265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26.07.2022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28008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26.07.2022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59363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26.07.2022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28486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26.07.2022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47845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26.07.2022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95185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26.07.2022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10861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5A8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FCE06E-CD33-4E8D-BB2D-3C537C4FAFB6}" type="datetimeFigureOut">
              <a:rPr lang="ru-RU" smtClean="0"/>
              <a:pPr/>
              <a:t>26.07.2022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78233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B2AE1F56-FA4C-456D-AD17-F597535BE98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8247" y="0"/>
            <a:ext cx="4877753" cy="6858000"/>
          </a:xfrm>
          <a:prstGeom prst="rect">
            <a:avLst/>
          </a:prstGeom>
        </p:spPr>
      </p:pic>
      <p:sp>
        <p:nvSpPr>
          <p:cNvPr id="11" name="Rectangle 6">
            <a:extLst>
              <a:ext uri="{FF2B5EF4-FFF2-40B4-BE49-F238E27FC236}">
                <a16:creationId xmlns:a16="http://schemas.microsoft.com/office/drawing/2014/main" xmlns="" id="{AAE0BDE6-D7B9-4FD3-A01F-F489C68E00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762125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grpSp>
        <p:nvGrpSpPr>
          <p:cNvPr id="18" name="Группа 17">
            <a:extLst>
              <a:ext uri="{FF2B5EF4-FFF2-40B4-BE49-F238E27FC236}">
                <a16:creationId xmlns:a16="http://schemas.microsoft.com/office/drawing/2014/main" xmlns="" id="{5B1F3CBD-8D08-499F-BE54-1DF3C9FE8E21}"/>
              </a:ext>
            </a:extLst>
          </p:cNvPr>
          <p:cNvGrpSpPr/>
          <p:nvPr/>
        </p:nvGrpSpPr>
        <p:grpSpPr>
          <a:xfrm>
            <a:off x="106282" y="114300"/>
            <a:ext cx="4820999" cy="6743700"/>
            <a:chOff x="64808" y="106681"/>
            <a:chExt cx="4811442" cy="6743700"/>
          </a:xfrm>
        </p:grpSpPr>
        <p:grpSp>
          <p:nvGrpSpPr>
            <p:cNvPr id="9" name="Группа 8">
              <a:extLst>
                <a:ext uri="{FF2B5EF4-FFF2-40B4-BE49-F238E27FC236}">
                  <a16:creationId xmlns:a16="http://schemas.microsoft.com/office/drawing/2014/main" xmlns="" id="{4A6F6DA5-6ACE-429E-B52A-AC44102F0184}"/>
                </a:ext>
              </a:extLst>
            </p:cNvPr>
            <p:cNvGrpSpPr/>
            <p:nvPr/>
          </p:nvGrpSpPr>
          <p:grpSpPr>
            <a:xfrm>
              <a:off x="64808" y="106681"/>
              <a:ext cx="4793934" cy="6743700"/>
              <a:chOff x="64808" y="106681"/>
              <a:chExt cx="4793934" cy="6743700"/>
            </a:xfrm>
          </p:grpSpPr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xmlns="" id="{09A0A77F-376C-47B9-BB79-353299E74E74}"/>
                  </a:ext>
                </a:extLst>
              </p:cNvPr>
              <p:cNvSpPr/>
              <p:nvPr/>
            </p:nvSpPr>
            <p:spPr>
              <a:xfrm>
                <a:off x="64808" y="106681"/>
                <a:ext cx="4793934" cy="65913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8" name="Овал 7">
                <a:extLst>
                  <a:ext uri="{FF2B5EF4-FFF2-40B4-BE49-F238E27FC236}">
                    <a16:creationId xmlns:a16="http://schemas.microsoft.com/office/drawing/2014/main" xmlns="" id="{DCA030F4-92F2-48AB-8BB4-77C584043B72}"/>
                  </a:ext>
                </a:extLst>
              </p:cNvPr>
              <p:cNvSpPr/>
              <p:nvPr/>
            </p:nvSpPr>
            <p:spPr>
              <a:xfrm>
                <a:off x="2328387" y="6545581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25A87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uk-UA" sz="1100" dirty="0" smtClean="0">
                    <a:solidFill>
                      <a:srgbClr val="25A872"/>
                    </a:solidFill>
                    <a:latin typeface="e-Ukraine" panose="00000500000000000000" pitchFamily="50" charset="-52"/>
                  </a:rPr>
                  <a:t>3</a:t>
                </a:r>
                <a:endParaRPr lang="ru-RU" sz="1400" dirty="0">
                  <a:solidFill>
                    <a:srgbClr val="25A872"/>
                  </a:solidFill>
                  <a:latin typeface="e-Ukraine" panose="00000500000000000000" pitchFamily="50" charset="-52"/>
                </a:endParaRPr>
              </a:p>
            </p:txBody>
          </p:sp>
        </p:grpSp>
        <p:pic>
          <p:nvPicPr>
            <p:cNvPr id="4100" name="Рисунок 10" descr="https://chart.googleapis.com/chart?cht=qr&amp;chl=https%3A%2F%2Ft.me%2FinfoTAXbot&amp;chld=L|0&amp;chs=150">
              <a:extLst>
                <a:ext uri="{FF2B5EF4-FFF2-40B4-BE49-F238E27FC236}">
                  <a16:creationId xmlns:a16="http://schemas.microsoft.com/office/drawing/2014/main" xmlns="" id="{C10BBAFE-2D79-49E5-868B-A0FDCC9F8BD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89161" y="1990344"/>
              <a:ext cx="1304925" cy="1304925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9" name="Рисунок 1" descr="https://chart.googleapis.com/chart?cht=qr&amp;chl=https%3A%2F%2Ft.me%2Ftax_gov_ua&amp;chld=L|0&amp;chs=150">
              <a:extLst>
                <a:ext uri="{FF2B5EF4-FFF2-40B4-BE49-F238E27FC236}">
                  <a16:creationId xmlns:a16="http://schemas.microsoft.com/office/drawing/2014/main" xmlns="" id="{AB68234D-4D6E-4D60-B461-52334D70C22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3465338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8" name="Рисунок 7" descr="https://chart.googleapis.com/chart?cht=qr&amp;chl=https%3A%2F%2Fwww.youtube.com%2FTaxUkraine&amp;chld=L|0&amp;chs=150">
              <a:extLst>
                <a:ext uri="{FF2B5EF4-FFF2-40B4-BE49-F238E27FC236}">
                  <a16:creationId xmlns:a16="http://schemas.microsoft.com/office/drawing/2014/main" xmlns="" id="{B988640C-7F4D-43BB-8D2B-B0AB4B4AD40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4329384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7" name="Рисунок 13" descr="https://chart.googleapis.com/chart?cht=qr&amp;chl=https%3A%2F%2Fwww.facebook.com%2FTaxUkraine%2F&amp;chld=L|0&amp;chs=150">
              <a:extLst>
                <a:ext uri="{FF2B5EF4-FFF2-40B4-BE49-F238E27FC236}">
                  <a16:creationId xmlns:a16="http://schemas.microsoft.com/office/drawing/2014/main" xmlns="" id="{48F62E71-1AA9-48BD-99B8-0430C4FAB90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5193430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Rectangle 5">
              <a:extLst>
                <a:ext uri="{FF2B5EF4-FFF2-40B4-BE49-F238E27FC236}">
                  <a16:creationId xmlns:a16="http://schemas.microsoft.com/office/drawing/2014/main" xmlns="" id="{5E53E4E3-62F3-4903-B665-45BF57FD77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316" y="203687"/>
              <a:ext cx="4793934" cy="1754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Друзі, підписуйтеся на офіційні сторінки Державної податкової служби України у соціальних мережах, де ви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зможе</a:t>
              </a:r>
              <a:r>
                <a:rPr lang="uk-UA" altLang="ru-RU" sz="1200" dirty="0" smtClean="0">
                  <a:solidFill>
                    <a:srgbClr val="333333"/>
                  </a:solidFill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те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переглянути новини, актуальні роз'яснення податкових новацій, а також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інфографіки,</a:t>
              </a:r>
              <a:r>
                <a:rPr kumimoji="0" lang="uk-UA" altLang="ru-RU" sz="1200" b="0" i="0" u="none" strike="noStrike" cap="none" normalizeH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коментарі керівництва,</a:t>
              </a:r>
              <a:r>
                <a:rPr kumimoji="0" lang="uk-UA" altLang="ru-RU" sz="1200" b="0" i="0" u="none" strike="noStrike" cap="none" normalizeH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фахівців </a:t>
              </a: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служби! Буде корисно та цікаво!</a:t>
              </a: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Спілкуйтеся з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податковою </a:t>
              </a: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службою дистанційно за допомогою сервісу  «InfoTAX»:</a:t>
              </a: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2" name="Rectangle 7">
              <a:extLst>
                <a:ext uri="{FF2B5EF4-FFF2-40B4-BE49-F238E27FC236}">
                  <a16:creationId xmlns:a16="http://schemas.microsoft.com/office/drawing/2014/main" xmlns="" id="{7BCFA5DF-C4AC-4DCE-AA03-DBDC47E12D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3500673"/>
              <a:ext cx="2077686" cy="800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канал ДПС «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Telegram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 </a:t>
              </a:r>
              <a:endParaRPr kumimoji="0" lang="ru-RU" altLang="ru-RU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3" name="Rectangle 8">
              <a:extLst>
                <a:ext uri="{FF2B5EF4-FFF2-40B4-BE49-F238E27FC236}">
                  <a16:creationId xmlns:a16="http://schemas.microsoft.com/office/drawing/2014/main" xmlns="" id="{911FB1A9-ED1C-4532-A3E7-013A57BBC1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4465058"/>
              <a:ext cx="2710593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сторінка на «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Youtube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 каналі ДПС </a:t>
              </a: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4" name="Rectangle 9">
              <a:extLst>
                <a:ext uri="{FF2B5EF4-FFF2-40B4-BE49-F238E27FC236}">
                  <a16:creationId xmlns:a16="http://schemas.microsoft.com/office/drawing/2014/main" xmlns="" id="{D4E2B7F5-5D62-456B-A005-E3F8F8A4BC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5273743"/>
              <a:ext cx="2710593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4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сторінка 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ДПС на «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Fac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е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book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</a:t>
              </a:r>
              <a:endParaRPr kumimoji="0" lang="uk-UA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5" name="Прямоугольник 14">
              <a:extLst>
                <a:ext uri="{FF2B5EF4-FFF2-40B4-BE49-F238E27FC236}">
                  <a16:creationId xmlns:a16="http://schemas.microsoft.com/office/drawing/2014/main" xmlns="" id="{14F01F8F-7640-48D6-B1C7-915AD6E76DDF}"/>
                </a:ext>
              </a:extLst>
            </p:cNvPr>
            <p:cNvSpPr/>
            <p:nvPr/>
          </p:nvSpPr>
          <p:spPr>
            <a:xfrm>
              <a:off x="82316" y="6057476"/>
              <a:ext cx="4793934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Офіційний веб-портал  Державної </a:t>
              </a:r>
              <a:r>
                <a:rPr lang="uk-UA" sz="800" b="1" spc="-20" dirty="0" err="1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податков</a:t>
              </a:r>
              <a:r>
                <a:rPr lang="en-US" sz="800" b="1" spc="-20" dirty="0" err="1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ої</a:t>
              </a: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  служби України: </a:t>
              </a:r>
              <a:r>
                <a:rPr lang="en-US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tax</a:t>
              </a:r>
              <a:r>
                <a:rPr lang="uk-UA" sz="800" u="sng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.</a:t>
              </a:r>
              <a:r>
                <a:rPr lang="uk-UA" sz="800" b="1" u="sng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gov.ua</a:t>
              </a:r>
              <a:endParaRPr lang="ru-RU" sz="3600" b="1" dirty="0">
                <a:latin typeface="e-Ukraine" panose="00000500000000000000" pitchFamily="50" charset="-52"/>
                <a:ea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Інформаційно-довідковий департамент ДПС: </a:t>
              </a:r>
              <a:r>
                <a:rPr lang="uk-UA" sz="800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0-800-501-007</a:t>
              </a:r>
              <a:endParaRPr lang="ru-RU" sz="3200" dirty="0">
                <a:effectLst/>
                <a:latin typeface="e-Ukraine" panose="00000500000000000000" pitchFamily="50" charset="-52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7" name="Прямая соединительная линия 16">
              <a:extLst>
                <a:ext uri="{FF2B5EF4-FFF2-40B4-BE49-F238E27FC236}">
                  <a16:creationId xmlns:a16="http://schemas.microsoft.com/office/drawing/2014/main" xmlns="" id="{BC9780A8-D912-46DD-A0E0-2400220A2B6E}"/>
                </a:ext>
              </a:extLst>
            </p:cNvPr>
            <p:cNvCxnSpPr/>
            <p:nvPr/>
          </p:nvCxnSpPr>
          <p:spPr>
            <a:xfrm>
              <a:off x="228600" y="6010275"/>
              <a:ext cx="4557713" cy="0"/>
            </a:xfrm>
            <a:prstGeom prst="line">
              <a:avLst/>
            </a:prstGeom>
            <a:ln w="28575">
              <a:solidFill>
                <a:srgbClr val="25A87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5667123" y="1582464"/>
            <a:ext cx="3753102" cy="83099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1600" b="1" dirty="0" err="1" smtClean="0">
                <a:latin typeface="e-Ukraine Light" pitchFamily="50" charset="-52"/>
              </a:rPr>
              <a:t>Добровільне</a:t>
            </a:r>
            <a:r>
              <a:rPr lang="ru-RU" sz="1600" b="1" dirty="0" smtClean="0">
                <a:latin typeface="e-Ukraine Light" pitchFamily="50" charset="-52"/>
              </a:rPr>
              <a:t> </a:t>
            </a:r>
            <a:r>
              <a:rPr lang="ru-RU" sz="1600" b="1" dirty="0" err="1" smtClean="0">
                <a:latin typeface="e-Ukraine Light" pitchFamily="50" charset="-52"/>
              </a:rPr>
              <a:t>декларування</a:t>
            </a:r>
            <a:r>
              <a:rPr lang="ru-RU" sz="1600" b="1" dirty="0" smtClean="0">
                <a:latin typeface="e-Ukraine Light" pitchFamily="50" charset="-52"/>
              </a:rPr>
              <a:t>: </a:t>
            </a:r>
            <a:endParaRPr lang="ru-RU" sz="1600" b="1" dirty="0" smtClean="0">
              <a:latin typeface="e-Ukraine Light" pitchFamily="50" charset="-52"/>
            </a:endParaRPr>
          </a:p>
          <a:p>
            <a:pPr algn="ctr"/>
            <a:r>
              <a:rPr lang="ru-RU" sz="1600" b="1" dirty="0" err="1" smtClean="0">
                <a:latin typeface="e-Ukraine Light" pitchFamily="50" charset="-52"/>
              </a:rPr>
              <a:t>особливості</a:t>
            </a:r>
            <a:r>
              <a:rPr lang="ru-RU" sz="1600" b="1" dirty="0" smtClean="0">
                <a:latin typeface="e-Ukraine Light" pitchFamily="50" charset="-52"/>
              </a:rPr>
              <a:t> </a:t>
            </a:r>
            <a:r>
              <a:rPr lang="ru-RU" sz="1600" b="1" dirty="0" err="1" smtClean="0">
                <a:latin typeface="e-Ukraine Light" pitchFamily="50" charset="-52"/>
              </a:rPr>
              <a:t>визначення</a:t>
            </a:r>
            <a:r>
              <a:rPr lang="ru-RU" sz="1600" b="1" dirty="0" smtClean="0">
                <a:latin typeface="e-Ukraine Light" pitchFamily="50" charset="-52"/>
              </a:rPr>
              <a:t> </a:t>
            </a:r>
            <a:r>
              <a:rPr lang="ru-RU" sz="1600" b="1" dirty="0" err="1" smtClean="0">
                <a:latin typeface="e-Ukraine Light" pitchFamily="50" charset="-52"/>
              </a:rPr>
              <a:t>ліквідних</a:t>
            </a:r>
            <a:r>
              <a:rPr lang="ru-RU" sz="1600" b="1" dirty="0" smtClean="0">
                <a:latin typeface="e-Ukraine Light" pitchFamily="50" charset="-52"/>
              </a:rPr>
              <a:t> </a:t>
            </a:r>
            <a:r>
              <a:rPr lang="ru-RU" sz="1600" b="1" dirty="0" err="1" smtClean="0">
                <a:latin typeface="e-Ukraine Light" pitchFamily="50" charset="-52"/>
              </a:rPr>
              <a:t>активів</a:t>
            </a:r>
            <a:r>
              <a:rPr lang="ru-RU" sz="1600" b="1" dirty="0" smtClean="0">
                <a:latin typeface="e-Ukraine Light" pitchFamily="50" charset="-52"/>
              </a:rPr>
              <a:t> </a:t>
            </a:r>
            <a:endParaRPr lang="ru-RU" sz="1600" b="1" dirty="0">
              <a:latin typeface="e-Ukraine Light" pitchFamily="50" charset="-52"/>
            </a:endParaRPr>
          </a:p>
        </p:txBody>
      </p:sp>
      <p:sp>
        <p:nvSpPr>
          <p:cNvPr id="20" name="Rectangle 1"/>
          <p:cNvSpPr>
            <a:spLocks noChangeArrowheads="1"/>
          </p:cNvSpPr>
          <p:nvPr/>
        </p:nvSpPr>
        <p:spPr bwMode="auto">
          <a:xfrm>
            <a:off x="5048251" y="6461285"/>
            <a:ext cx="962024" cy="21544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800" dirty="0" smtClean="0">
                <a:solidFill>
                  <a:srgbClr val="333333"/>
                </a:solidFill>
                <a:latin typeface="e-Ukraine Light" pitchFamily="50" charset="-52"/>
                <a:cs typeface="Times New Roman" pitchFamily="18" charset="0"/>
              </a:rPr>
              <a:t>Червень 2022</a:t>
            </a:r>
            <a:endParaRPr kumimoji="0" lang="uk-UA" sz="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e-Ukraine Light" pitchFamily="50" charset="-52"/>
              <a:cs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029325" y="180977"/>
            <a:ext cx="31242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uk-UA" sz="1000" dirty="0" smtClean="0">
                <a:latin typeface="e-Ukraine Light" pitchFamily="50" charset="-52"/>
                <a:cs typeface="Arial" pitchFamily="34" charset="0"/>
              </a:rPr>
              <a:t>Головне </a:t>
            </a:r>
            <a:r>
              <a:rPr lang="uk-UA" sz="1050" dirty="0" smtClean="0">
                <a:latin typeface="e-Ukraine Light" pitchFamily="50" charset="-52"/>
                <a:cs typeface="Arial" pitchFamily="34" charset="0"/>
              </a:rPr>
              <a:t>управління</a:t>
            </a:r>
            <a:r>
              <a:rPr lang="uk-UA" sz="1000" dirty="0" smtClean="0">
                <a:latin typeface="e-Ukraine Light" pitchFamily="50" charset="-52"/>
                <a:cs typeface="Arial" pitchFamily="34" charset="0"/>
              </a:rPr>
              <a:t> ДПС у м. Києві </a:t>
            </a:r>
          </a:p>
        </p:txBody>
      </p:sp>
    </p:spTree>
    <p:extLst>
      <p:ext uri="{BB962C8B-B14F-4D97-AF65-F5344CB8AC3E}">
        <p14:creationId xmlns="" xmlns:p14="http://schemas.microsoft.com/office/powerpoint/2010/main" val="3382142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>
            <a:extLst>
              <a:ext uri="{FF2B5EF4-FFF2-40B4-BE49-F238E27FC236}">
                <a16:creationId xmlns:a16="http://schemas.microsoft.com/office/drawing/2014/main" xmlns="" id="{77BE1E3B-BB62-4FEA-84E6-53708639754F}"/>
              </a:ext>
            </a:extLst>
          </p:cNvPr>
          <p:cNvGrpSpPr/>
          <p:nvPr/>
        </p:nvGrpSpPr>
        <p:grpSpPr>
          <a:xfrm>
            <a:off x="106679" y="138500"/>
            <a:ext cx="4749165" cy="6781800"/>
            <a:chOff x="83820" y="68581"/>
            <a:chExt cx="4694139" cy="6781800"/>
          </a:xfrm>
        </p:grpSpPr>
        <p:sp>
          <p:nvSpPr>
            <p:cNvPr id="4" name="Прямоугольник 3">
              <a:extLst>
                <a:ext uri="{FF2B5EF4-FFF2-40B4-BE49-F238E27FC236}">
                  <a16:creationId xmlns:a16="http://schemas.microsoft.com/office/drawing/2014/main" xmlns="" id="{63EC6337-995B-4F4C-BFBF-1A1915547AE5}"/>
                </a:ext>
              </a:extLst>
            </p:cNvPr>
            <p:cNvSpPr/>
            <p:nvPr/>
          </p:nvSpPr>
          <p:spPr>
            <a:xfrm>
              <a:off x="83820" y="68581"/>
              <a:ext cx="4694139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6" name="Овал 5">
              <a:extLst>
                <a:ext uri="{FF2B5EF4-FFF2-40B4-BE49-F238E27FC236}">
                  <a16:creationId xmlns:a16="http://schemas.microsoft.com/office/drawing/2014/main" xmlns="" id="{BD827EDD-702C-4BE7-8040-21D8CC6FF8C0}"/>
                </a:ext>
              </a:extLst>
            </p:cNvPr>
            <p:cNvSpPr/>
            <p:nvPr/>
          </p:nvSpPr>
          <p:spPr>
            <a:xfrm>
              <a:off x="2328387" y="6545581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100" smtClean="0">
                  <a:solidFill>
                    <a:srgbClr val="25A872"/>
                  </a:solidFill>
                  <a:latin typeface="e-Ukraine" panose="00000500000000000000" pitchFamily="50" charset="-52"/>
                </a:rPr>
                <a:t>1</a:t>
              </a:r>
              <a:endParaRPr lang="uk-UA" sz="140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grpSp>
        <p:nvGrpSpPr>
          <p:cNvPr id="7" name="Группа 6">
            <a:extLst>
              <a:ext uri="{FF2B5EF4-FFF2-40B4-BE49-F238E27FC236}">
                <a16:creationId xmlns:a16="http://schemas.microsoft.com/office/drawing/2014/main" xmlns="" id="{192DF1A1-DE05-4849-B565-0A68A4DD5458}"/>
              </a:ext>
            </a:extLst>
          </p:cNvPr>
          <p:cNvGrpSpPr/>
          <p:nvPr/>
        </p:nvGrpSpPr>
        <p:grpSpPr>
          <a:xfrm>
            <a:off x="5007053" y="104775"/>
            <a:ext cx="4806790" cy="6781800"/>
            <a:chOff x="83820" y="68581"/>
            <a:chExt cx="4793934" cy="6781800"/>
          </a:xfrm>
        </p:grpSpPr>
        <p:sp>
          <p:nvSpPr>
            <p:cNvPr id="8" name="Прямоугольник 7">
              <a:extLst>
                <a:ext uri="{FF2B5EF4-FFF2-40B4-BE49-F238E27FC236}">
                  <a16:creationId xmlns:a16="http://schemas.microsoft.com/office/drawing/2014/main" xmlns="" id="{98C4D4A9-1179-41C5-BA9A-90E6A97494E2}"/>
                </a:ext>
              </a:extLst>
            </p:cNvPr>
            <p:cNvSpPr/>
            <p:nvPr/>
          </p:nvSpPr>
          <p:spPr>
            <a:xfrm>
              <a:off x="83820" y="68581"/>
              <a:ext cx="4793934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mtClean="0"/>
                <a:t>тРАВ</a:t>
              </a:r>
              <a:endParaRPr lang="uk-UA"/>
            </a:p>
          </p:txBody>
        </p:sp>
        <p:sp>
          <p:nvSpPr>
            <p:cNvPr id="9" name="Овал 8">
              <a:extLst>
                <a:ext uri="{FF2B5EF4-FFF2-40B4-BE49-F238E27FC236}">
                  <a16:creationId xmlns:a16="http://schemas.microsoft.com/office/drawing/2014/main" xmlns="" id="{72F46394-038E-4BE7-991A-5920F8DE961D}"/>
                </a:ext>
              </a:extLst>
            </p:cNvPr>
            <p:cNvSpPr/>
            <p:nvPr/>
          </p:nvSpPr>
          <p:spPr>
            <a:xfrm>
              <a:off x="2328387" y="6545581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100" dirty="0" smtClean="0">
                  <a:solidFill>
                    <a:srgbClr val="25A872"/>
                  </a:solidFill>
                  <a:latin typeface="e-Ukraine" panose="00000500000000000000" pitchFamily="50" charset="-52"/>
                </a:rPr>
                <a:t>2</a:t>
              </a:r>
              <a:endParaRPr lang="uk-UA" sz="1100" dirty="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AB020ADF-A26B-4DB1-A8F3-01CE965CB04E}"/>
              </a:ext>
            </a:extLst>
          </p:cNvPr>
          <p:cNvSpPr/>
          <p:nvPr/>
        </p:nvSpPr>
        <p:spPr>
          <a:xfrm>
            <a:off x="214312" y="352424"/>
            <a:ext cx="4591051" cy="6257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spcAft>
                <a:spcPts val="0"/>
              </a:spcAft>
            </a:pPr>
            <a:endParaRPr lang="uk-UA" sz="1200" dirty="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A93320C9-B67C-4431-A6A6-D9A5DA9531D3}"/>
              </a:ext>
            </a:extLst>
          </p:cNvPr>
          <p:cNvSpPr/>
          <p:nvPr/>
        </p:nvSpPr>
        <p:spPr>
          <a:xfrm>
            <a:off x="5127011" y="209549"/>
            <a:ext cx="4591051" cy="6257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spcAft>
                <a:spcPts val="0"/>
              </a:spcAft>
            </a:pPr>
            <a:endParaRPr lang="uk-UA" sz="120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71450" y="3068210"/>
            <a:ext cx="464819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uk-UA" sz="140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uk-UA" sz="1300" smtClean="0">
              <a:latin typeface="e-Ukraine Light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38126" y="86916"/>
            <a:ext cx="4543424" cy="3154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uk-UA" sz="1450" smtClean="0"/>
              <a:t>     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14300" y="1"/>
            <a:ext cx="478154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endParaRPr lang="uk-UA" sz="1200" smtClean="0">
              <a:latin typeface="e-Ukraine" pitchFamily="2" charset="-52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010150" y="402387"/>
            <a:ext cx="468629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endParaRPr lang="uk-UA" sz="1000" dirty="0" smtClean="0">
              <a:latin typeface="e-Ukraine" pitchFamily="2" charset="-52"/>
            </a:endParaRPr>
          </a:p>
          <a:p>
            <a:pPr indent="457200" algn="just"/>
            <a:endParaRPr lang="uk-UA" sz="1000" dirty="0" smtClean="0">
              <a:latin typeface="e-Ukraine" pitchFamily="2" charset="-52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19075" y="277001"/>
            <a:ext cx="4552950" cy="68172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500" dirty="0" smtClean="0">
                <a:latin typeface="e-Ukraine Light" pitchFamily="50" charset="-52"/>
              </a:rPr>
              <a:t>	</a:t>
            </a:r>
            <a:r>
              <a:rPr lang="uk-UA" sz="1400" dirty="0" smtClean="0">
                <a:latin typeface="e-Ukraine Light" pitchFamily="50" charset="-52"/>
              </a:rPr>
              <a:t>Головне управління ДПС у м. Києві звертає увагу, що відповідно з </a:t>
            </a:r>
            <a:r>
              <a:rPr lang="uk-UA" sz="1400" dirty="0" err="1" smtClean="0">
                <a:latin typeface="e-Ukraine Light" pitchFamily="50" charset="-52"/>
              </a:rPr>
              <a:t>п.п</a:t>
            </a:r>
            <a:r>
              <a:rPr lang="uk-UA" sz="1400" dirty="0" smtClean="0">
                <a:latin typeface="e-Ukraine Light" pitchFamily="50" charset="-52"/>
              </a:rPr>
              <a:t>. 14.1.281 п. 14.1 ст. 14 Податкового кодексу України від 02 грудня</a:t>
            </a:r>
            <a:br>
              <a:rPr lang="uk-UA" sz="1400" dirty="0" smtClean="0">
                <a:latin typeface="e-Ukraine Light" pitchFamily="50" charset="-52"/>
              </a:rPr>
            </a:br>
            <a:r>
              <a:rPr lang="uk-UA" sz="1400" dirty="0" smtClean="0">
                <a:latin typeface="e-Ukraine Light" pitchFamily="50" charset="-52"/>
              </a:rPr>
              <a:t>2010 року № 2755-VI із змінами та доповненнями грошові активи фізичної особи для цілей </a:t>
            </a:r>
            <a:r>
              <a:rPr lang="uk-UA" sz="1400" dirty="0" err="1" smtClean="0">
                <a:latin typeface="e-Ukraine Light" pitchFamily="50" charset="-52"/>
              </a:rPr>
              <a:t>підрозд</a:t>
            </a:r>
            <a:r>
              <a:rPr lang="uk-UA" sz="1400" dirty="0" smtClean="0">
                <a:latin typeface="e-Ukraine Light" pitchFamily="50" charset="-52"/>
              </a:rPr>
              <a:t>. 9 прим 4 </a:t>
            </a:r>
            <a:r>
              <a:rPr lang="uk-UA" sz="1400" dirty="0" err="1" smtClean="0">
                <a:latin typeface="e-Ukraine Light" pitchFamily="50" charset="-52"/>
              </a:rPr>
              <a:t>розд</a:t>
            </a:r>
            <a:r>
              <a:rPr lang="uk-UA" sz="1400" dirty="0" smtClean="0">
                <a:latin typeface="e-Ukraine Light" pitchFamily="50" charset="-52"/>
              </a:rPr>
              <a:t>. XX «Перехідні положення» ПКУ – це кошти в національній та іноземній валютах, розміщені на рахунках в українських та іноземних банках, грошові внески до кредитних спілок та інших небанківських фінансових установ, права грошової вимоги (у тому числі кошти, позичені третім особам за договором позики), оформлені у письмовій формі з юридичною особою або нотаріально посвідчені у разі виникнення права вимоги декларанта до фізичної особи, а також активи у банківських металах, пам’ятні банкноти та монети, електронні гроші. </a:t>
            </a:r>
          </a:p>
          <a:p>
            <a:pPr algn="just"/>
            <a:r>
              <a:rPr lang="uk-UA" sz="1400" dirty="0" smtClean="0">
                <a:latin typeface="e-Ukraine Light" pitchFamily="50" charset="-52"/>
              </a:rPr>
              <a:t>      В даному випадку термін «електронні гроші» слід розглядати у визначенні, наведеному у Законі України від 05 квітня 2001 року «Про платіжні системи та переказ коштів в Україні» із змінами та доповненнями, відповідно до якого – це одиниці вартості, які зберігаються на електронному пристрої, приймаються як засіб платежу іншими особами, ніж особа, </a:t>
            </a:r>
          </a:p>
          <a:p>
            <a:pPr algn="just"/>
            <a:r>
              <a:rPr lang="uk-UA" sz="1600" dirty="0" smtClean="0">
                <a:latin typeface="e-Ukraine Light" pitchFamily="50" charset="-52"/>
              </a:rPr>
              <a:t>	</a:t>
            </a:r>
            <a:endParaRPr lang="uk-UA" sz="1600" dirty="0">
              <a:latin typeface="e-Ukraine Light" pitchFamily="50" charset="-52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124448" y="133350"/>
            <a:ext cx="4572000" cy="69557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400" dirty="0" smtClean="0">
                <a:latin typeface="e-Ukraine Light" pitchFamily="50" charset="-52"/>
              </a:rPr>
              <a:t>яка їх випускає, і є грошовим зобов’язанням цієї особи, що виконується в готівковій або безготівковій формі. </a:t>
            </a:r>
          </a:p>
          <a:p>
            <a:pPr algn="just"/>
            <a:r>
              <a:rPr lang="uk-UA" sz="1400" dirty="0" smtClean="0">
                <a:latin typeface="e-Ukraine Light" pitchFamily="50" charset="-52"/>
              </a:rPr>
              <a:t>      При цьому, відповідно до Положення про електронні гроші в Україні, затвердженого постановою Правління Національного банку України від</a:t>
            </a:r>
            <a:br>
              <a:rPr lang="uk-UA" sz="1400" dirty="0" smtClean="0">
                <a:latin typeface="e-Ukraine Light" pitchFamily="50" charset="-52"/>
              </a:rPr>
            </a:br>
            <a:r>
              <a:rPr lang="uk-UA" sz="1400" dirty="0" smtClean="0">
                <a:latin typeface="e-Ukraine Light" pitchFamily="50" charset="-52"/>
              </a:rPr>
              <a:t>04 листопада 2010 року № 481 із змінами та доповненнями, обіг електронних грошей регулюється відповідним положенням, затвердженим Національним банком України. </a:t>
            </a:r>
          </a:p>
          <a:p>
            <a:pPr algn="just"/>
            <a:r>
              <a:rPr lang="uk-UA" sz="1400" dirty="0" smtClean="0">
                <a:latin typeface="e-Ukraine Light" pitchFamily="50" charset="-52"/>
              </a:rPr>
              <a:t>     Визначення «грошові активи фізичної особи» для цілей </a:t>
            </a:r>
            <a:r>
              <a:rPr lang="uk-UA" sz="1400" dirty="0" err="1" smtClean="0">
                <a:latin typeface="e-Ukraine Light" pitchFamily="50" charset="-52"/>
              </a:rPr>
              <a:t>підрозд</a:t>
            </a:r>
            <a:r>
              <a:rPr lang="uk-UA" sz="1400" dirty="0" smtClean="0">
                <a:latin typeface="e-Ukraine Light" pitchFamily="50" charset="-52"/>
              </a:rPr>
              <a:t>. 9 прим 4 </a:t>
            </a:r>
            <a:r>
              <a:rPr lang="uk-UA" sz="1400" dirty="0" err="1" smtClean="0">
                <a:latin typeface="e-Ukraine Light" pitchFamily="50" charset="-52"/>
              </a:rPr>
              <a:t>розд</a:t>
            </a:r>
            <a:r>
              <a:rPr lang="uk-UA" sz="1400" dirty="0" smtClean="0">
                <a:latin typeface="e-Ukraine Light" pitchFamily="50" charset="-52"/>
              </a:rPr>
              <a:t>. XX «Перехідні положення» ПКУ не охоплює «віртуальні активи», визначення яких міститься у Законі України від 06 грудня 2019 року № 361-IX «Про запобігання та протидію легалізації (відмиванню) доходів, одержаних злочинним шляхом, фінансуванню тероризму та фінансуванню розповсюдження зброї масового знищення», відповідно до </a:t>
            </a:r>
            <a:r>
              <a:rPr lang="uk-UA" sz="1400" dirty="0" err="1" smtClean="0">
                <a:latin typeface="e-Ukraine Light" pitchFamily="50" charset="-52"/>
              </a:rPr>
              <a:t>п.п</a:t>
            </a:r>
            <a:r>
              <a:rPr lang="uk-UA" sz="1400" dirty="0" smtClean="0">
                <a:latin typeface="e-Ukraine Light" pitchFamily="50" charset="-52"/>
              </a:rPr>
              <a:t>. 13 п. 1 </a:t>
            </a:r>
            <a:r>
              <a:rPr lang="uk-UA" sz="1400" dirty="0" err="1" smtClean="0">
                <a:latin typeface="e-Ukraine Light" pitchFamily="50" charset="-52"/>
              </a:rPr>
              <a:t>розд</a:t>
            </a:r>
            <a:r>
              <a:rPr lang="uk-UA" sz="1400" dirty="0" smtClean="0">
                <a:latin typeface="e-Ukraine Light" pitchFamily="50" charset="-52"/>
              </a:rPr>
              <a:t>. І якого, віртуальні активи – це віртуальний актив – цифрове вираження вартості, яким можна торгувати у цифровому форматі або переказувати і яке може використовуватися для платіжних або інвестиційних цілей. </a:t>
            </a:r>
          </a:p>
          <a:p>
            <a:pPr algn="just"/>
            <a:r>
              <a:rPr lang="ru-RU" sz="1400" dirty="0" smtClean="0">
                <a:latin typeface="e-Ukraine Light" pitchFamily="50" charset="-52"/>
              </a:rPr>
              <a:t>  </a:t>
            </a:r>
            <a:endParaRPr lang="ru-RU" sz="1400" dirty="0" smtClean="0">
              <a:latin typeface="e-Ukraine Light" pitchFamily="50" charset="-52"/>
            </a:endParaRPr>
          </a:p>
          <a:p>
            <a:pPr algn="just"/>
            <a:endParaRPr lang="ru-RU" sz="1200" b="1" dirty="0">
              <a:effectLst/>
              <a:latin typeface="e-Ukraine Light" pitchFamily="50" charset="-5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4221950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1138</TotalTime>
  <Words>149</Words>
  <Application>Microsoft Office PowerPoint</Application>
  <PresentationFormat>Лист A4 (210x297 мм)</PresentationFormat>
  <Paragraphs>24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Asus</dc:creator>
  <cp:lastModifiedBy>adm</cp:lastModifiedBy>
  <cp:revision>155</cp:revision>
  <dcterms:created xsi:type="dcterms:W3CDTF">2021-05-27T05:23:05Z</dcterms:created>
  <dcterms:modified xsi:type="dcterms:W3CDTF">2022-07-26T07:14:10Z</dcterms:modified>
</cp:coreProperties>
</file>