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114300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192902"/>
            <a:ext cx="3600000" cy="954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1400" b="1" dirty="0" smtClean="0">
                <a:latin typeface="e-Ukraine Light" pitchFamily="50" charset="-52"/>
              </a:rPr>
              <a:t>Добровільне</a:t>
            </a:r>
            <a:r>
              <a:rPr lang="uk-UA" sz="1400" i="1" dirty="0" smtClean="0">
                <a:latin typeface="e-Ukraine Light" pitchFamily="50" charset="-52"/>
              </a:rPr>
              <a:t> </a:t>
            </a:r>
            <a:r>
              <a:rPr lang="uk-UA" sz="1400" b="1" dirty="0" smtClean="0">
                <a:latin typeface="e-Ukraine Light" pitchFamily="50" charset="-52"/>
              </a:rPr>
              <a:t>декларування: в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яких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випадках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подається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уточнююча</a:t>
            </a:r>
            <a:r>
              <a:rPr lang="ru-RU" sz="1400" b="1" dirty="0" smtClean="0">
                <a:latin typeface="e-Ukraine Light" pitchFamily="50" charset="-52"/>
              </a:rPr>
              <a:t> одноразова </a:t>
            </a:r>
            <a:r>
              <a:rPr lang="ru-RU" sz="1400" b="1" dirty="0" err="1" smtClean="0">
                <a:latin typeface="e-Ukraine Light" pitchFamily="50" charset="-52"/>
              </a:rPr>
              <a:t>декларація</a:t>
            </a:r>
            <a:r>
              <a:rPr lang="ru-RU" sz="1400" b="1" dirty="0" smtClean="0">
                <a:latin typeface="e-Ukraine Light" pitchFamily="50" charset="-52"/>
              </a:rPr>
              <a:t>?</a:t>
            </a:r>
            <a:endParaRPr lang="ru-RU" sz="1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Липень </a:t>
            </a: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68578" y="117828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49720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4" y="117828"/>
            <a:ext cx="4410075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300" dirty="0" smtClean="0">
                <a:latin typeface="e-Ukraine Light" pitchFamily="50" charset="-52"/>
              </a:rPr>
              <a:t>	</a:t>
            </a:r>
            <a:r>
              <a:rPr lang="uk-UA" sz="1200" dirty="0" smtClean="0">
                <a:latin typeface="e-Ukraine Light" pitchFamily="50" charset="-52"/>
              </a:rPr>
              <a:t>Головне </a:t>
            </a:r>
            <a:r>
              <a:rPr lang="uk-UA" sz="1200" dirty="0" smtClean="0">
                <a:latin typeface="e-Ukraine Light" pitchFamily="50" charset="-52"/>
              </a:rPr>
              <a:t>управління ДПС у м. Києві звертає увагу, що в</a:t>
            </a:r>
            <a:r>
              <a:rPr lang="ru-RU" sz="1200" dirty="0" err="1" smtClean="0">
                <a:latin typeface="e-Ukraine Light" pitchFamily="50" charset="-52"/>
              </a:rPr>
              <a:t>ідповідно</a:t>
            </a:r>
            <a:r>
              <a:rPr lang="ru-RU" sz="1200" dirty="0" smtClean="0">
                <a:latin typeface="e-Ukraine Light" pitchFamily="50" charset="-52"/>
              </a:rPr>
              <a:t> до п. 15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«</a:t>
            </a:r>
            <a:r>
              <a:rPr lang="ru-RU" sz="1200" dirty="0" err="1" smtClean="0">
                <a:latin typeface="e-Ukraine Light" pitchFamily="50" charset="-52"/>
              </a:rPr>
              <a:t>Перехідні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положення</a:t>
            </a:r>
            <a:r>
              <a:rPr lang="ru-RU" sz="1200" dirty="0" smtClean="0">
                <a:latin typeface="e-Ukraine Light" pitchFamily="50" charset="-52"/>
              </a:rPr>
              <a:t>»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кодексу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02 </a:t>
            </a:r>
            <a:r>
              <a:rPr lang="ru-RU" sz="1200" dirty="0" err="1" smtClean="0">
                <a:latin typeface="e-Ukraine Light" pitchFamily="50" charset="-52"/>
              </a:rPr>
              <a:t>грудня</a:t>
            </a:r>
            <a:r>
              <a:rPr lang="ru-RU" sz="1200" dirty="0" smtClean="0">
                <a:latin typeface="e-Ukraine Light" pitchFamily="50" charset="-52"/>
              </a:rPr>
              <a:t> 2010 року </a:t>
            </a:r>
            <a:r>
              <a:rPr lang="ru-RU" sz="1200" dirty="0" smtClean="0">
                <a:latin typeface="e-Ukraine Light" pitchFamily="50" charset="-52"/>
              </a:rPr>
              <a:t/>
            </a:r>
            <a:br>
              <a:rPr lang="ru-RU" sz="1200" dirty="0" smtClean="0">
                <a:latin typeface="e-Ukraine Light" pitchFamily="50" charset="-52"/>
              </a:rPr>
            </a:br>
            <a:r>
              <a:rPr lang="ru-RU" sz="1200" dirty="0" smtClean="0">
                <a:latin typeface="e-Ukraine Light" pitchFamily="50" charset="-52"/>
              </a:rPr>
              <a:t>№ </a:t>
            </a:r>
            <a:r>
              <a:rPr lang="ru-RU" sz="1200" dirty="0" smtClean="0">
                <a:latin typeface="e-Ukraine Light" pitchFamily="50" charset="-52"/>
              </a:rPr>
              <a:t>2755-VI </a:t>
            </a:r>
            <a:r>
              <a:rPr lang="ru-RU" sz="1200" dirty="0" err="1" smtClean="0">
                <a:latin typeface="e-Ukraine Light" pitchFamily="50" charset="-52"/>
              </a:rPr>
              <a:t>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змінами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доповненнями</a:t>
            </a:r>
            <a:r>
              <a:rPr lang="ru-RU" sz="1200" dirty="0" smtClean="0">
                <a:latin typeface="e-Ukraine Light" pitchFamily="50" charset="-52"/>
              </a:rPr>
              <a:t>  одноразова (</a:t>
            </a:r>
            <a:r>
              <a:rPr lang="ru-RU" sz="1200" dirty="0" err="1" smtClean="0">
                <a:latin typeface="e-Ukraine Light" pitchFamily="50" charset="-52"/>
              </a:rPr>
              <a:t>спеціальна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добровільна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підлягає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перевірці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спеціальному</a:t>
            </a:r>
            <a:r>
              <a:rPr lang="ru-RU" sz="1200" dirty="0" smtClean="0">
                <a:latin typeface="e-Ukraine Light" pitchFamily="50" charset="-52"/>
              </a:rPr>
              <a:t> порядку.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Уточнююча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подається</a:t>
            </a:r>
            <a:r>
              <a:rPr lang="ru-RU" sz="1200" dirty="0" smtClean="0">
                <a:latin typeface="e-Ukraine Light" pitchFamily="50" charset="-52"/>
              </a:rPr>
              <a:t> декларантом: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виявлення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органом, за результатами </a:t>
            </a:r>
            <a:r>
              <a:rPr lang="ru-RU" sz="1200" dirty="0" err="1" smtClean="0">
                <a:latin typeface="e-Ukraine Light" pitchFamily="50" charset="-52"/>
              </a:rPr>
              <a:t>камеральної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перевірки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арифметичних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логічних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помилок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відповідній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призвели</a:t>
            </a:r>
            <a:r>
              <a:rPr lang="ru-RU" sz="1200" dirty="0" smtClean="0">
                <a:latin typeface="e-Ukraine Light" pitchFamily="50" charset="-52"/>
              </a:rPr>
              <a:t> до недоплати </a:t>
            </a:r>
            <a:r>
              <a:rPr lang="ru-RU" sz="1200" dirty="0" err="1" smtClean="0">
                <a:latin typeface="e-Ukraine Light" pitchFamily="50" charset="-52"/>
              </a:rPr>
              <a:t>суми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збору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одноразового (</a:t>
            </a:r>
            <a:r>
              <a:rPr lang="ru-RU" sz="1200" dirty="0" err="1" smtClean="0">
                <a:latin typeface="e-Ukraine Light" pitchFamily="50" charset="-52"/>
              </a:rPr>
              <a:t>спеціального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добровільного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декларування</a:t>
            </a:r>
            <a:r>
              <a:rPr lang="ru-RU" sz="1200" dirty="0" smtClean="0">
                <a:latin typeface="e-Ukraine Light" pitchFamily="50" charset="-52"/>
              </a:rPr>
              <a:t> (абзац </a:t>
            </a:r>
            <a:r>
              <a:rPr lang="ru-RU" sz="1200" dirty="0" err="1" smtClean="0">
                <a:latin typeface="e-Ukraine Light" pitchFamily="50" charset="-52"/>
              </a:rPr>
              <a:t>другий</a:t>
            </a:r>
            <a:r>
              <a:rPr lang="ru-RU" sz="1200" dirty="0" smtClean="0">
                <a:latin typeface="e-Ukraine Light" pitchFamily="50" charset="-52"/>
              </a:rPr>
              <a:t> п.п. 15.1 п. 15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ПКУ);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виявлення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органом, за результатами </a:t>
            </a:r>
            <a:r>
              <a:rPr lang="ru-RU" sz="1200" dirty="0" err="1" smtClean="0">
                <a:latin typeface="e-Ukraine Light" pitchFamily="50" charset="-52"/>
              </a:rPr>
              <a:t>камеральної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перевірки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відповідної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арифметичної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помилки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призвела</a:t>
            </a:r>
            <a:r>
              <a:rPr lang="ru-RU" sz="1200" dirty="0" smtClean="0">
                <a:latin typeface="e-Ukraine Light" pitchFamily="50" charset="-52"/>
              </a:rPr>
              <a:t> до недоплати </a:t>
            </a:r>
            <a:r>
              <a:rPr lang="ru-RU" sz="1200" dirty="0" err="1" smtClean="0">
                <a:latin typeface="e-Ukraine Light" pitchFamily="50" charset="-52"/>
              </a:rPr>
              <a:t>суми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збору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одноразового (</a:t>
            </a:r>
            <a:r>
              <a:rPr lang="ru-RU" sz="1200" dirty="0" err="1" smtClean="0">
                <a:latin typeface="e-Ukraine Light" pitchFamily="50" charset="-52"/>
              </a:rPr>
              <a:t>спеціального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добровільного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декларування</a:t>
            </a:r>
            <a:r>
              <a:rPr lang="ru-RU" sz="1200" dirty="0" smtClean="0">
                <a:latin typeface="e-Ukraine Light" pitchFamily="50" charset="-52"/>
              </a:rPr>
              <a:t> (абзац </a:t>
            </a:r>
            <a:r>
              <a:rPr lang="ru-RU" sz="1200" dirty="0" err="1" smtClean="0">
                <a:latin typeface="e-Ukraine Light" pitchFamily="50" charset="-52"/>
              </a:rPr>
              <a:t>третій</a:t>
            </a:r>
            <a:r>
              <a:rPr lang="ru-RU" sz="1200" dirty="0" smtClean="0">
                <a:latin typeface="e-Ukraine Light" pitchFamily="50" charset="-52"/>
              </a:rPr>
              <a:t> п.п. 15.1 п. 15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ПКУ);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виявлення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органом, за результатами </a:t>
            </a:r>
            <a:r>
              <a:rPr lang="ru-RU" sz="1200" dirty="0" err="1" smtClean="0">
                <a:latin typeface="e-Ukraine Light" pitchFamily="50" charset="-52"/>
              </a:rPr>
              <a:t>камеральної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перевірки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відповідної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арифметичної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помилки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призвела</a:t>
            </a:r>
            <a:r>
              <a:rPr lang="ru-RU" sz="1200" dirty="0" smtClean="0">
                <a:latin typeface="e-Ukraine Light" pitchFamily="50" charset="-52"/>
              </a:rPr>
              <a:t> до переплати </a:t>
            </a:r>
            <a:r>
              <a:rPr lang="ru-RU" sz="1200" dirty="0" err="1" smtClean="0">
                <a:latin typeface="e-Ukraine Light" pitchFamily="50" charset="-52"/>
              </a:rPr>
              <a:t>суми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збору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одноразового (</a:t>
            </a:r>
            <a:r>
              <a:rPr lang="ru-RU" sz="1200" dirty="0" err="1" smtClean="0">
                <a:latin typeface="e-Ukraine Light" pitchFamily="50" charset="-52"/>
              </a:rPr>
              <a:t>спеціального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добровільного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декларування</a:t>
            </a:r>
            <a:r>
              <a:rPr lang="ru-RU" sz="1200" dirty="0" smtClean="0">
                <a:latin typeface="e-Ukraine Light" pitchFamily="50" charset="-52"/>
              </a:rPr>
              <a:t> (абзац </a:t>
            </a:r>
            <a:r>
              <a:rPr lang="uk-UA" sz="1200" dirty="0" smtClean="0">
                <a:latin typeface="e-Ukraine Light" pitchFamily="50" charset="-52"/>
              </a:rPr>
              <a:t> 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четвертий</a:t>
            </a:r>
            <a:r>
              <a:rPr lang="ru-RU" sz="1200" dirty="0" smtClean="0">
                <a:latin typeface="e-Ukraine Light" pitchFamily="50" charset="-52"/>
              </a:rPr>
              <a:t> п.п. 15.1 п. 15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4розд. XX ПКУ</a:t>
            </a:r>
            <a:r>
              <a:rPr lang="ru-RU" sz="1200" dirty="0" smtClean="0">
                <a:latin typeface="e-Ukraine Light" pitchFamily="50" charset="-52"/>
              </a:rPr>
              <a:t>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після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урахуванням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положень</a:t>
            </a:r>
            <a:r>
              <a:rPr lang="ru-RU" sz="1200" dirty="0" smtClean="0">
                <a:latin typeface="e-Ukraine Light" pitchFamily="50" charset="-52"/>
              </a:rPr>
              <a:t> абзацу </a:t>
            </a:r>
            <a:r>
              <a:rPr lang="ru-RU" sz="1200" dirty="0" err="1" smtClean="0">
                <a:latin typeface="e-Ukraine Light" pitchFamily="50" charset="-52"/>
              </a:rPr>
              <a:t>першого</a:t>
            </a:r>
            <a:r>
              <a:rPr lang="ru-RU" sz="1200" dirty="0" smtClean="0">
                <a:latin typeface="e-Ukraine Light" pitchFamily="50" charset="-52"/>
              </a:rPr>
              <a:t> п. 9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ПКУ та </a:t>
            </a:r>
            <a:r>
              <a:rPr lang="ru-RU" sz="1200" dirty="0" err="1" smtClean="0">
                <a:latin typeface="e-Ukraine Light" pitchFamily="50" charset="-52"/>
              </a:rPr>
              <a:t>протягом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періоду</a:t>
            </a:r>
            <a:endParaRPr lang="ru-RU" sz="12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05075" y="2352676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549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127010" y="76199"/>
            <a:ext cx="4464665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e-Ukraine Light" pitchFamily="50" charset="-52"/>
              </a:rPr>
              <a:t>одноразового (</a:t>
            </a:r>
            <a:r>
              <a:rPr lang="ru-RU" sz="1200" dirty="0" err="1" smtClean="0">
                <a:latin typeface="e-Ukraine Light" pitchFamily="50" charset="-52"/>
              </a:rPr>
              <a:t>спеціального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добровільного</a:t>
            </a:r>
            <a:endParaRPr lang="ru-RU" sz="1200" dirty="0" smtClean="0">
              <a:latin typeface="e-Ukraine Light" pitchFamily="50" charset="-52"/>
            </a:endParaRPr>
          </a:p>
          <a:p>
            <a:pPr algn="just"/>
            <a:r>
              <a:rPr lang="ru-RU" sz="1200" dirty="0" err="1" smtClean="0">
                <a:latin typeface="e-Ukraine Light" pitchFamily="50" charset="-52"/>
              </a:rPr>
              <a:t>декларування</a:t>
            </a:r>
            <a:r>
              <a:rPr lang="ru-RU" sz="1200" dirty="0" smtClean="0">
                <a:latin typeface="e-Ukraine Light" pitchFamily="50" charset="-52"/>
              </a:rPr>
              <a:t> декларант </a:t>
            </a:r>
            <a:r>
              <a:rPr lang="ru-RU" sz="1200" dirty="0" err="1" smtClean="0">
                <a:latin typeface="e-Ukraine Light" pitchFamily="50" charset="-52"/>
              </a:rPr>
              <a:t>може</a:t>
            </a:r>
            <a:r>
              <a:rPr lang="ru-RU" sz="1200" dirty="0" smtClean="0">
                <a:latin typeface="e-Ukraine Light" pitchFamily="50" charset="-52"/>
              </a:rPr>
              <a:t> одноразово </a:t>
            </a:r>
            <a:r>
              <a:rPr lang="ru-RU" sz="1200" dirty="0" err="1" smtClean="0">
                <a:latin typeface="e-Ukraine Light" pitchFamily="50" charset="-52"/>
              </a:rPr>
              <a:t>скористатися</a:t>
            </a:r>
            <a:r>
              <a:rPr lang="ru-RU" sz="1200" dirty="0" smtClean="0">
                <a:latin typeface="e-Ukraine Light" pitchFamily="50" charset="-52"/>
              </a:rPr>
              <a:t> правом </a:t>
            </a:r>
            <a:r>
              <a:rPr lang="ru-RU" sz="1200" dirty="0" err="1" smtClean="0">
                <a:latin typeface="e-Ukraine Light" pitchFamily="50" charset="-52"/>
              </a:rPr>
              <a:t>додаткового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розміщення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коштів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національній</a:t>
            </a:r>
            <a:r>
              <a:rPr lang="ru-RU" sz="1200" dirty="0" smtClean="0">
                <a:latin typeface="e-Ukraine Light" pitchFamily="50" charset="-52"/>
              </a:rPr>
              <a:t>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іноземній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валюті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готівковій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формі</a:t>
            </a:r>
            <a:r>
              <a:rPr lang="ru-RU" sz="1200" dirty="0" smtClean="0">
                <a:latin typeface="e-Ukraine Light" pitchFamily="50" charset="-52"/>
              </a:rPr>
              <a:t>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банківських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металах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спеціальному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рахунку</a:t>
            </a:r>
            <a:r>
              <a:rPr lang="ru-RU" sz="1200" dirty="0" smtClean="0">
                <a:latin typeface="e-Ukraine Light" pitchFamily="50" charset="-52"/>
              </a:rPr>
              <a:t> (абзац </a:t>
            </a:r>
            <a:r>
              <a:rPr lang="ru-RU" sz="1200" dirty="0" err="1" smtClean="0">
                <a:latin typeface="e-Ukraine Light" pitchFamily="50" charset="-52"/>
              </a:rPr>
              <a:t>другий</a:t>
            </a:r>
            <a:r>
              <a:rPr lang="ru-RU" sz="1200" dirty="0" smtClean="0">
                <a:latin typeface="e-Ukraine Light" pitchFamily="50" charset="-52"/>
              </a:rPr>
              <a:t> п. 9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ПКУ).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При </a:t>
            </a:r>
            <a:r>
              <a:rPr lang="ru-RU" sz="1200" dirty="0" err="1" smtClean="0">
                <a:latin typeface="e-Ukraine Light" pitchFamily="50" charset="-52"/>
              </a:rPr>
              <a:t>цьому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абзацом</a:t>
            </a:r>
            <a:r>
              <a:rPr lang="ru-RU" sz="1200" dirty="0" smtClean="0">
                <a:latin typeface="e-Ukraine Light" pitchFamily="50" charset="-52"/>
              </a:rPr>
              <a:t> першим п. 9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ПКУ для </a:t>
            </a:r>
            <a:r>
              <a:rPr lang="ru-RU" sz="1200" dirty="0" err="1" smtClean="0">
                <a:latin typeface="e-Ukraine Light" pitchFamily="50" charset="-52"/>
              </a:rPr>
              <a:t>цілей</a:t>
            </a:r>
            <a:r>
              <a:rPr lang="ru-RU" sz="1200" dirty="0" smtClean="0">
                <a:latin typeface="e-Ukraine Light" pitchFamily="50" charset="-52"/>
              </a:rPr>
              <a:t> одноразового (</a:t>
            </a:r>
            <a:r>
              <a:rPr lang="ru-RU" sz="1200" dirty="0" err="1" smtClean="0">
                <a:latin typeface="e-Ukraine Light" pitchFamily="50" charset="-52"/>
              </a:rPr>
              <a:t>спеціального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добровільного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декларування</a:t>
            </a:r>
            <a:r>
              <a:rPr lang="ru-RU" sz="1200" dirty="0" smtClean="0">
                <a:latin typeface="e-Ukraine Light" pitchFamily="50" charset="-52"/>
              </a:rPr>
              <a:t> декларант </a:t>
            </a:r>
            <a:r>
              <a:rPr lang="ru-RU" sz="1200" dirty="0" err="1" smtClean="0">
                <a:latin typeface="e-Ukraine Light" pitchFamily="50" charset="-52"/>
              </a:rPr>
              <a:t>має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розмістити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кошти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національній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іноземній</a:t>
            </a:r>
            <a:r>
              <a:rPr lang="ru-RU" sz="1200" dirty="0" smtClean="0">
                <a:latin typeface="e-Ukraine Light" pitchFamily="50" charset="-52"/>
              </a:rPr>
              <a:t> валютах у </a:t>
            </a:r>
            <a:r>
              <a:rPr lang="ru-RU" sz="1200" dirty="0" err="1" smtClean="0">
                <a:latin typeface="e-Ukraine Light" pitchFamily="50" charset="-52"/>
              </a:rPr>
              <a:t>готівковій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формі</a:t>
            </a:r>
            <a:r>
              <a:rPr lang="ru-RU" sz="1200" dirty="0" smtClean="0">
                <a:latin typeface="e-Ukraine Light" pitchFamily="50" charset="-52"/>
              </a:rPr>
              <a:t>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банківських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металах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поточних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рахунках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спеціальним</a:t>
            </a:r>
            <a:r>
              <a:rPr lang="ru-RU" sz="1200" dirty="0" smtClean="0">
                <a:latin typeface="e-Ukraine Light" pitchFamily="50" charset="-52"/>
              </a:rPr>
              <a:t> режимом </a:t>
            </a:r>
            <a:r>
              <a:rPr lang="ru-RU" sz="1200" dirty="0" err="1" smtClean="0">
                <a:latin typeface="e-Ukraine Light" pitchFamily="50" charset="-52"/>
              </a:rPr>
              <a:t>використання</a:t>
            </a:r>
            <a:r>
              <a:rPr lang="ru-RU" sz="1200" dirty="0" smtClean="0">
                <a:latin typeface="e-Ukraine Light" pitchFamily="50" charset="-52"/>
              </a:rPr>
              <a:t> в банках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подання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екларації</a:t>
            </a:r>
            <a:r>
              <a:rPr lang="ru-RU" sz="1200" dirty="0" smtClean="0">
                <a:latin typeface="e-Ukraine Light" pitchFamily="50" charset="-52"/>
              </a:rPr>
              <a:t>; </a:t>
            </a:r>
          </a:p>
          <a:p>
            <a:pPr algn="just"/>
            <a:r>
              <a:rPr lang="ru-RU" sz="1200" dirty="0" err="1" smtClean="0">
                <a:latin typeface="e-Ukraine Light" pitchFamily="50" charset="-52"/>
              </a:rPr>
              <a:t>після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завершення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періоду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проведення</a:t>
            </a:r>
            <a:r>
              <a:rPr lang="ru-RU" sz="1200" dirty="0" smtClean="0">
                <a:latin typeface="e-Ukraine Light" pitchFamily="50" charset="-52"/>
              </a:rPr>
              <a:t> одноразового (</a:t>
            </a:r>
            <a:r>
              <a:rPr lang="ru-RU" sz="1200" dirty="0" err="1" smtClean="0">
                <a:latin typeface="e-Ukraine Light" pitchFamily="50" charset="-52"/>
              </a:rPr>
              <a:t>спеціального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добровільного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має</a:t>
            </a:r>
            <a:r>
              <a:rPr lang="ru-RU" sz="1200" dirty="0" smtClean="0">
                <a:latin typeface="e-Ukraine Light" pitchFamily="50" charset="-52"/>
              </a:rPr>
              <a:t> право подати </a:t>
            </a:r>
            <a:r>
              <a:rPr lang="ru-RU" sz="1200" dirty="0" err="1" smtClean="0">
                <a:latin typeface="e-Ukraine Light" pitchFamily="50" charset="-52"/>
              </a:rPr>
              <a:t>уточнюючий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розрахунок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раніше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виключно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випадках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передбачених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ПКУ (абзац перший п.п. 6.3 п. 6 </a:t>
            </a:r>
            <a:r>
              <a:rPr lang="ru-RU" sz="1200" dirty="0" err="1" smtClean="0">
                <a:latin typeface="e-Ukraine Light" pitchFamily="50" charset="-52"/>
              </a:rPr>
              <a:t>підрозд</a:t>
            </a:r>
            <a:r>
              <a:rPr lang="ru-RU" sz="1200" dirty="0" smtClean="0">
                <a:latin typeface="e-Ukraine Light" pitchFamily="50" charset="-52"/>
              </a:rPr>
              <a:t>. 9 прим. 4 </a:t>
            </a:r>
            <a:r>
              <a:rPr lang="ru-RU" sz="1200" dirty="0" err="1" smtClean="0">
                <a:latin typeface="e-Ukraine Light" pitchFamily="50" charset="-52"/>
              </a:rPr>
              <a:t>розд</a:t>
            </a:r>
            <a:r>
              <a:rPr lang="ru-RU" sz="1200" dirty="0" smtClean="0">
                <a:latin typeface="e-Ukraine Light" pitchFamily="50" charset="-52"/>
              </a:rPr>
              <a:t>. XX ПКУ);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При </a:t>
            </a:r>
            <a:r>
              <a:rPr lang="ru-RU" sz="1200" dirty="0" err="1" smtClean="0">
                <a:latin typeface="e-Ukraine Light" pitchFamily="50" charset="-52"/>
              </a:rPr>
              <a:t>цьому</a:t>
            </a:r>
            <a:r>
              <a:rPr lang="ru-RU" sz="1200" dirty="0" smtClean="0">
                <a:latin typeface="e-Ukraine Light" pitchFamily="50" charset="-52"/>
              </a:rPr>
              <a:t>, в </a:t>
            </a:r>
            <a:r>
              <a:rPr lang="ru-RU" sz="1200" dirty="0" err="1" smtClean="0">
                <a:latin typeface="e-Ukraine Light" pitchFamily="50" charset="-52"/>
              </a:rPr>
              <a:t>даному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випадку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уточнююча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подається</a:t>
            </a:r>
            <a:r>
              <a:rPr lang="ru-RU" sz="1200" dirty="0" smtClean="0">
                <a:latin typeface="e-Ukraine Light" pitchFamily="50" charset="-52"/>
              </a:rPr>
              <a:t> декларантом за </a:t>
            </a:r>
            <a:r>
              <a:rPr lang="ru-RU" sz="1200" dirty="0" err="1" smtClean="0">
                <a:latin typeface="e-Ukraine Light" pitchFamily="50" charset="-52"/>
              </a:rPr>
              <a:t>умови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подання</a:t>
            </a:r>
            <a:r>
              <a:rPr lang="ru-RU" sz="1200" dirty="0" smtClean="0">
                <a:latin typeface="e-Ukraine Light" pitchFamily="50" charset="-52"/>
              </a:rPr>
              <a:t> ним </a:t>
            </a:r>
            <a:r>
              <a:rPr lang="ru-RU" sz="1200" dirty="0" err="1" smtClean="0">
                <a:latin typeface="e-Ukraine Light" pitchFamily="50" charset="-52"/>
              </a:rPr>
              <a:t>звітної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нової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звітної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екларації</a:t>
            </a:r>
            <a:r>
              <a:rPr lang="ru-RU" sz="1200" dirty="0" smtClean="0">
                <a:latin typeface="e-Ukraine Light" pitchFamily="50" charset="-52"/>
              </a:rPr>
              <a:t> до строку </a:t>
            </a:r>
            <a:r>
              <a:rPr lang="ru-RU" sz="1200" dirty="0" err="1" smtClean="0">
                <a:latin typeface="e-Ukraine Light" pitchFamily="50" charset="-52"/>
              </a:rPr>
              <a:t>закінчення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зазначеного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декларування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отримання</a:t>
            </a:r>
            <a:r>
              <a:rPr lang="ru-RU" sz="1200" dirty="0" smtClean="0">
                <a:latin typeface="e-Ukraine Light" pitchFamily="50" charset="-52"/>
              </a:rPr>
              <a:t> за результатами </a:t>
            </a:r>
            <a:r>
              <a:rPr lang="ru-RU" sz="1200" dirty="0" err="1" smtClean="0">
                <a:latin typeface="e-Ukraine Light" pitchFamily="50" charset="-52"/>
              </a:rPr>
              <a:t>проведеної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камеральної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перевірки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повідомлення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Уточнююча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uk-UA" sz="1200" dirty="0" smtClean="0">
                <a:latin typeface="e-Ukraine Light" pitchFamily="50" charset="-52"/>
              </a:rPr>
              <a:t>д</a:t>
            </a:r>
            <a:r>
              <a:rPr lang="ru-RU" sz="1200" dirty="0" err="1" smtClean="0">
                <a:latin typeface="e-Ukraine Light" pitchFamily="50" charset="-52"/>
              </a:rPr>
              <a:t>екларація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протягом</a:t>
            </a:r>
            <a:r>
              <a:rPr lang="ru-RU" sz="1200" dirty="0" smtClean="0">
                <a:latin typeface="e-Ukraine Light" pitchFamily="50" charset="-52"/>
              </a:rPr>
              <a:t> 20 </a:t>
            </a:r>
            <a:r>
              <a:rPr lang="ru-RU" sz="1200" dirty="0" err="1" smtClean="0">
                <a:latin typeface="e-Ukraine Light" pitchFamily="50" charset="-52"/>
              </a:rPr>
              <a:t>календарних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днів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дня </a:t>
            </a:r>
            <a:r>
              <a:rPr lang="ru-RU" sz="1200" dirty="0" err="1" smtClean="0">
                <a:latin typeface="e-Ukraine Light" pitchFamily="50" charset="-52"/>
              </a:rPr>
              <a:t>отримання</a:t>
            </a:r>
            <a:r>
              <a:rPr lang="ru-RU" sz="1200" dirty="0" smtClean="0">
                <a:latin typeface="e-Ukraine Light" pitchFamily="50" charset="-52"/>
              </a:rPr>
              <a:t> такого </a:t>
            </a:r>
            <a:r>
              <a:rPr lang="ru-RU" sz="1200" dirty="0" err="1" smtClean="0">
                <a:latin typeface="e-Ukraine Light" pitchFamily="50" charset="-52"/>
              </a:rPr>
              <a:t>повідомлення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/>
            <a:endParaRPr lang="ru-RU" sz="11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1172</TotalTime>
  <Words>158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158</cp:revision>
  <dcterms:created xsi:type="dcterms:W3CDTF">2021-05-27T05:23:05Z</dcterms:created>
  <dcterms:modified xsi:type="dcterms:W3CDTF">2022-08-01T05:53:32Z</dcterms:modified>
</cp:coreProperties>
</file>