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0"/>
            <a:ext cx="4877753" cy="687705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2" y="693353"/>
            <a:ext cx="3600000" cy="26319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err="1">
                <a:latin typeface="e-Ukraine Light" pitchFamily="50" charset="-52"/>
              </a:rPr>
              <a:t>Добровільне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декларування</a:t>
            </a:r>
            <a:r>
              <a:rPr lang="ru-RU" sz="1400" b="1" dirty="0">
                <a:latin typeface="e-Ukraine Light" pitchFamily="50" charset="-52"/>
              </a:rPr>
              <a:t>: </a:t>
            </a:r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необхідно</a:t>
            </a:r>
            <a:r>
              <a:rPr lang="ru-RU" sz="1400" b="1" dirty="0">
                <a:latin typeface="e-Ukraine Light" pitchFamily="50" charset="-52"/>
              </a:rPr>
              <a:t> подати </a:t>
            </a:r>
            <a:r>
              <a:rPr lang="ru-RU" sz="1400" b="1" dirty="0" err="1">
                <a:latin typeface="e-Ukraine Light" pitchFamily="50" charset="-52"/>
              </a:rPr>
              <a:t>одноразову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спеціальну</a:t>
            </a:r>
            <a:r>
              <a:rPr lang="ru-RU" sz="1400" b="1" dirty="0">
                <a:latin typeface="e-Ukraine Light" pitchFamily="50" charset="-52"/>
              </a:rPr>
              <a:t>) </a:t>
            </a:r>
            <a:r>
              <a:rPr lang="ru-RU" sz="1400" b="1" dirty="0" err="1">
                <a:latin typeface="e-Ukraine Light" pitchFamily="50" charset="-52"/>
              </a:rPr>
              <a:t>добровільну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декларацію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якщо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фізична</a:t>
            </a:r>
            <a:r>
              <a:rPr lang="ru-RU" sz="1400" b="1" dirty="0">
                <a:latin typeface="e-Ukraine Light" pitchFamily="50" charset="-52"/>
              </a:rPr>
              <a:t> особа </a:t>
            </a:r>
            <a:r>
              <a:rPr lang="ru-RU" sz="1400" b="1" dirty="0" err="1">
                <a:latin typeface="e-Ukraine Light" pitchFamily="50" charset="-52"/>
              </a:rPr>
              <a:t>володіє</a:t>
            </a:r>
            <a:r>
              <a:rPr lang="ru-RU" sz="1400" b="1" dirty="0">
                <a:latin typeface="e-Ukraine Light" pitchFamily="50" charset="-52"/>
              </a:rPr>
              <a:t> коштами,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розміщенні</a:t>
            </a:r>
            <a:r>
              <a:rPr lang="ru-RU" sz="1400" b="1" dirty="0">
                <a:latin typeface="e-Ukraine Light" pitchFamily="50" charset="-52"/>
              </a:rPr>
              <a:t> на депозитному (вкладному) </a:t>
            </a:r>
            <a:r>
              <a:rPr lang="ru-RU" sz="1400" b="1" dirty="0" err="1">
                <a:latin typeface="e-Ukraine Light" pitchFamily="50" charset="-52"/>
              </a:rPr>
              <a:t>банківському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рахунку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38500"/>
            <a:ext cx="4792025" cy="659643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07052" y="153023"/>
            <a:ext cx="4806790" cy="659643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138499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3362" y="276134"/>
            <a:ext cx="45434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 Light" pitchFamily="50" charset="-52"/>
              </a:rPr>
              <a:t>	 </a:t>
            </a:r>
            <a:r>
              <a:rPr lang="uk-UA" sz="1200" dirty="0" smtClean="0">
                <a:latin typeface="e-Ukraine Light" pitchFamily="50" charset="-52"/>
              </a:rPr>
              <a:t>Головне управління ДПС у м. Києві інформує, що відповідно до п. 1 </a:t>
            </a:r>
            <a:r>
              <a:rPr lang="uk-UA" sz="1200" dirty="0" err="1" smtClean="0">
                <a:latin typeface="e-Ukraine Light" pitchFamily="50" charset="-52"/>
              </a:rPr>
              <a:t>підрозд</a:t>
            </a:r>
            <a:r>
              <a:rPr lang="uk-UA" sz="1200" dirty="0" smtClean="0">
                <a:latin typeface="e-Ukraine Light" pitchFamily="50" charset="-52"/>
              </a:rPr>
              <a:t>. 9 прим. 4 </a:t>
            </a:r>
            <a:r>
              <a:rPr lang="uk-UA" sz="1200" dirty="0" err="1" smtClean="0">
                <a:latin typeface="e-Ukraine Light" pitchFamily="50" charset="-52"/>
              </a:rPr>
              <a:t>розд</a:t>
            </a:r>
            <a:r>
              <a:rPr lang="uk-UA" sz="1200" dirty="0" smtClean="0">
                <a:latin typeface="e-Ukraine Light" pitchFamily="50" charset="-52"/>
              </a:rPr>
              <a:t>. XX «Перехідні положення» Податкового кодексу України від 02 грудня 2010 року № 2755-VI зі змінами та доповненнями (далі - ПКУ)  одноразове (спеціальне) добровільне декларування – це особливий порядок добровільного декларування фізичною особою, визначеною п. 3 </a:t>
            </a:r>
            <a:r>
              <a:rPr lang="uk-UA" sz="1200" dirty="0" err="1" smtClean="0">
                <a:latin typeface="e-Ukraine Light" pitchFamily="50" charset="-52"/>
              </a:rPr>
              <a:t>підрозд</a:t>
            </a:r>
            <a:r>
              <a:rPr lang="uk-UA" sz="1200" dirty="0" smtClean="0">
                <a:latin typeface="e-Ukraine Light" pitchFamily="50" charset="-52"/>
              </a:rPr>
              <a:t>. 9 прим. 4 </a:t>
            </a:r>
            <a:r>
              <a:rPr lang="uk-UA" sz="1200" dirty="0" err="1" smtClean="0">
                <a:latin typeface="e-Ukraine Light" pitchFamily="50" charset="-52"/>
              </a:rPr>
              <a:t>розд</a:t>
            </a:r>
            <a:r>
              <a:rPr lang="uk-UA" sz="1200" dirty="0" smtClean="0">
                <a:latin typeface="e-Ukraine Light" pitchFamily="50" charset="-52"/>
              </a:rPr>
              <a:t>. ХХ ПКУ, належних їй активів, розміщених на території України та/або за її межами, якщо такі активи фізичної особи були одержані (набуті) такою фізичною особою за рахунок доходів, що підлягали в момент їх нарахування (отримання) оподаткуванню в Україні та з яких не були сплачені або сплачені не в повному обсязі податки і збори відповідно до вимог законодавства з питань оподаткування та/або міжнародних договорів, згода на обов’язковість яких надана Верховною Радою України, та/або які не були задекларовані в порушення податкового та валютного законодавства, контроль за дотриманням якого покладено на контролюючі органи, протягом будь-якого з податкових періодів, що мали місце до 01 січня 2021 року. </a:t>
            </a: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 При цьому об’єктами одноразового (спеціального) добровільного декларування можуть бути визначені підпунктами 14.1.280 і 14.1.281 п. 14.1 ст. 14 ПКУ активи фізичної особи, що належать декларанту на праві власності (в тому числі на праві спільної часткової або на праві спільної </a:t>
            </a:r>
            <a:r>
              <a:rPr lang="ru-RU" sz="1200" dirty="0" err="1" smtClean="0">
                <a:latin typeface="e-Ukraine Light" pitchFamily="50" charset="-52"/>
              </a:rPr>
              <a:t>сумісної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власності</a:t>
            </a:r>
            <a:r>
              <a:rPr lang="ru-RU" sz="1200" dirty="0">
                <a:latin typeface="e-Ukraine Light" pitchFamily="50" charset="-52"/>
              </a:rPr>
              <a:t>) і </a:t>
            </a:r>
            <a:r>
              <a:rPr lang="ru-RU" sz="1200" dirty="0" err="1">
                <a:latin typeface="e-Ukraine Light" pitchFamily="50" charset="-52"/>
              </a:rPr>
              <a:t>знаходяться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зареєстровані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обігу</a:t>
            </a:r>
            <a:r>
              <a:rPr lang="ru-RU" sz="1200" dirty="0">
                <a:latin typeface="e-Ukraine Light" pitchFamily="50" charset="-52"/>
              </a:rPr>
              <a:t>, є на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endParaRPr lang="uk-UA" sz="1200" dirty="0" smtClean="0">
              <a:latin typeface="e-Ukraine Light" pitchFamily="50" charset="-52"/>
            </a:endParaRPr>
          </a:p>
          <a:p>
            <a:pPr algn="just"/>
            <a:endParaRPr lang="uk-UA" sz="8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7053" y="138499"/>
            <a:ext cx="45846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900" b="1" dirty="0">
              <a:effectLst/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62535" y="212882"/>
            <a:ext cx="46339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) на </a:t>
            </a:r>
            <a:r>
              <a:rPr lang="ru-RU" sz="1200" dirty="0" err="1">
                <a:latin typeface="e-Ukraine Light" pitchFamily="50" charset="-52"/>
              </a:rPr>
              <a:t>території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межами станом на дату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одноразової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спеціальної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добровільної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, 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цінності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банківські</a:t>
            </a:r>
            <a:r>
              <a:rPr lang="ru-RU" sz="1200" dirty="0">
                <a:latin typeface="e-Ukraine Light" pitchFamily="50" charset="-52"/>
              </a:rPr>
              <a:t> метали, 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тих,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розміщені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рахунках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національна</a:t>
            </a:r>
            <a:r>
              <a:rPr lang="ru-RU" sz="1200" dirty="0">
                <a:latin typeface="e-Ukraine Light" pitchFamily="50" charset="-52"/>
              </a:rPr>
              <a:t> валюта (</a:t>
            </a:r>
            <a:r>
              <a:rPr lang="ru-RU" sz="1200" dirty="0" err="1">
                <a:latin typeface="e-Ukraine Light" pitchFamily="50" charset="-52"/>
              </a:rPr>
              <a:t>гривня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іноземна</a:t>
            </a:r>
            <a:r>
              <a:rPr lang="ru-RU" sz="1200" dirty="0">
                <a:latin typeface="e-Ukraine Light" pitchFamily="50" charset="-52"/>
              </a:rPr>
              <a:t> валюта, 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, та права </a:t>
            </a:r>
            <a:r>
              <a:rPr lang="ru-RU" sz="1200" dirty="0" err="1">
                <a:latin typeface="e-Ukraine Light" pitchFamily="50" charset="-52"/>
              </a:rPr>
              <a:t>грошової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вимоги</a:t>
            </a:r>
            <a:r>
              <a:rPr lang="ru-RU" sz="1200" dirty="0">
                <a:latin typeface="e-Ukraine Light" pitchFamily="50" charset="-52"/>
              </a:rPr>
              <a:t> (у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депозит (вклад), </a:t>
            </a:r>
            <a:r>
              <a:rPr lang="ru-RU" sz="1200" dirty="0" err="1">
                <a:latin typeface="e-Ukraine Light" pitchFamily="50" charset="-52"/>
              </a:rPr>
              <a:t>кошти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позичені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третім</a:t>
            </a:r>
            <a:r>
              <a:rPr lang="ru-RU" sz="1200" dirty="0">
                <a:latin typeface="e-Ukraine Light" pitchFamily="50" charset="-52"/>
              </a:rPr>
              <a:t> особам за договором </a:t>
            </a:r>
            <a:r>
              <a:rPr lang="ru-RU" sz="1200" dirty="0" err="1">
                <a:latin typeface="e-Ukraine Light" pitchFamily="50" charset="-52"/>
              </a:rPr>
              <a:t>позики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оформлені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письмовій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юридичною</a:t>
            </a:r>
            <a:r>
              <a:rPr lang="ru-RU" sz="1200" dirty="0">
                <a:latin typeface="e-Ukraine Light" pitchFamily="50" charset="-52"/>
              </a:rPr>
              <a:t> особою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нотаріально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посвідчені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виникнення</a:t>
            </a:r>
            <a:r>
              <a:rPr lang="ru-RU" sz="1200" dirty="0">
                <a:latin typeface="e-Ukraine Light" pitchFamily="50" charset="-52"/>
              </a:rPr>
              <a:t> права </a:t>
            </a:r>
            <a:r>
              <a:rPr lang="ru-RU" sz="1200" dirty="0" err="1">
                <a:latin typeface="e-Ukraine Light" pitchFamily="50" charset="-52"/>
              </a:rPr>
              <a:t>вимоги</a:t>
            </a:r>
            <a:r>
              <a:rPr lang="ru-RU" sz="1200" dirty="0">
                <a:latin typeface="e-Ukraine Light" pitchFamily="50" charset="-52"/>
              </a:rPr>
              <a:t> декларанта до </a:t>
            </a:r>
            <a:r>
              <a:rPr lang="ru-RU" sz="1200" dirty="0" err="1">
                <a:latin typeface="e-Ukraine Light" pitchFamily="50" charset="-52"/>
              </a:rPr>
              <a:t>іншої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фізичної</a:t>
            </a:r>
            <a:r>
              <a:rPr lang="ru-RU" sz="1200" dirty="0">
                <a:latin typeface="e-Ukraine Light" pitchFamily="50" charset="-52"/>
              </a:rPr>
              <a:t> особи (</a:t>
            </a:r>
            <a:r>
              <a:rPr lang="ru-RU" sz="1200" dirty="0" err="1">
                <a:latin typeface="e-Ukraine Light" pitchFamily="50" charset="-52"/>
              </a:rPr>
              <a:t>п.п</a:t>
            </a:r>
            <a:r>
              <a:rPr lang="ru-RU" sz="1200" dirty="0">
                <a:latin typeface="e-Ukraine Light" pitchFamily="50" charset="-52"/>
              </a:rPr>
              <a:t>. «а» п. 4 </a:t>
            </a:r>
            <a:r>
              <a:rPr lang="ru-RU" sz="1200" dirty="0" err="1">
                <a:latin typeface="e-Ukraine Light" pitchFamily="50" charset="-52"/>
              </a:rPr>
              <a:t>підрозд</a:t>
            </a:r>
            <a:r>
              <a:rPr lang="ru-RU" sz="1200" dirty="0">
                <a:latin typeface="e-Ukraine Light" pitchFamily="50" charset="-52"/>
              </a:rPr>
              <a:t>. 9 прим. 4 </a:t>
            </a:r>
            <a:r>
              <a:rPr lang="ru-RU" sz="1200" dirty="0" err="1">
                <a:latin typeface="e-Ukraine Light" pitchFamily="50" charset="-52"/>
              </a:rPr>
              <a:t>розд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en-US" sz="1200" dirty="0">
                <a:latin typeface="e-Ukraine Light" pitchFamily="50" charset="-52"/>
              </a:rPr>
              <a:t>XX «</a:t>
            </a:r>
            <a:r>
              <a:rPr lang="ru-RU" sz="1200" dirty="0" err="1">
                <a:latin typeface="e-Ukraine Light" pitchFamily="50" charset="-52"/>
              </a:rPr>
              <a:t>Перехідні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» ПКУ).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Таким </a:t>
            </a:r>
            <a:r>
              <a:rPr lang="ru-RU" sz="1200" dirty="0">
                <a:latin typeface="e-Ukraine Light" pitchFamily="50" charset="-52"/>
              </a:rPr>
              <a:t>чином,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фізична</a:t>
            </a:r>
            <a:r>
              <a:rPr lang="ru-RU" sz="1200" dirty="0">
                <a:latin typeface="e-Ukraine Light" pitchFamily="50" charset="-52"/>
              </a:rPr>
              <a:t> особа </a:t>
            </a:r>
            <a:r>
              <a:rPr lang="ru-RU" sz="1200" dirty="0" err="1">
                <a:latin typeface="e-Ukraine Light" pitchFamily="50" charset="-52"/>
              </a:rPr>
              <a:t>володіє</a:t>
            </a:r>
            <a:r>
              <a:rPr lang="ru-RU" sz="1200" dirty="0">
                <a:latin typeface="e-Ukraine Light" pitchFamily="50" charset="-52"/>
              </a:rPr>
              <a:t> коштами,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розміщені</a:t>
            </a:r>
            <a:r>
              <a:rPr lang="ru-RU" sz="1200" dirty="0">
                <a:latin typeface="e-Ukraine Light" pitchFamily="50" charset="-52"/>
              </a:rPr>
              <a:t> на депозитному (вкладному) </a:t>
            </a:r>
            <a:r>
              <a:rPr lang="ru-RU" sz="1200" dirty="0" err="1">
                <a:latin typeface="e-Ukraine Light" pitchFamily="50" charset="-52"/>
              </a:rPr>
              <a:t>банківському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рахунку</a:t>
            </a:r>
            <a:r>
              <a:rPr lang="ru-RU" sz="1200" dirty="0">
                <a:latin typeface="e-Ukraine Light" pitchFamily="50" charset="-52"/>
              </a:rPr>
              <a:t>, з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були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сплачені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сплачені</a:t>
            </a:r>
            <a:r>
              <a:rPr lang="ru-RU" sz="1200" dirty="0">
                <a:latin typeface="e-Ukraine Light" pitchFamily="50" charset="-52"/>
              </a:rPr>
              <a:t> не в </a:t>
            </a:r>
            <a:r>
              <a:rPr lang="ru-RU" sz="1200" dirty="0" err="1">
                <a:latin typeface="e-Ukraine Light" pitchFamily="50" charset="-52"/>
              </a:rPr>
              <a:t>повному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обсязі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податки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збори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вимог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законодавства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питань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то </a:t>
            </a:r>
            <a:r>
              <a:rPr lang="ru-RU" sz="1200" dirty="0" err="1">
                <a:latin typeface="e-Ukraine Light" pitchFamily="50" charset="-52"/>
              </a:rPr>
              <a:t>така</a:t>
            </a:r>
            <a:r>
              <a:rPr lang="ru-RU" sz="1200" dirty="0">
                <a:latin typeface="e-Ukraine Light" pitchFamily="50" charset="-52"/>
              </a:rPr>
              <a:t> особа </a:t>
            </a:r>
            <a:r>
              <a:rPr lang="ru-RU" sz="1200" dirty="0" err="1">
                <a:latin typeface="e-Ukraine Light" pitchFamily="50" charset="-52"/>
              </a:rPr>
              <a:t>має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задекларувати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кошти</a:t>
            </a:r>
            <a:r>
              <a:rPr lang="ru-RU" sz="1200" dirty="0">
                <a:latin typeface="e-Ukraine Light" pitchFamily="50" charset="-52"/>
              </a:rPr>
              <a:t> шляхом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сплатити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збір</a:t>
            </a:r>
            <a:r>
              <a:rPr lang="ru-RU" sz="1200" dirty="0">
                <a:latin typeface="e-Ukraine Light" pitchFamily="50" charset="-52"/>
              </a:rPr>
              <a:t> з одноразового </a:t>
            </a:r>
            <a:r>
              <a:rPr lang="ru-RU" sz="1200" dirty="0" err="1">
                <a:latin typeface="e-Ukraine Light" pitchFamily="50" charset="-52"/>
              </a:rPr>
              <a:t>добровільного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відповідною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effectLst/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250</Words>
  <Application>Microsoft Office PowerPoint</Application>
  <PresentationFormat>Лист A4 (210x297 мм)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160</cp:revision>
  <dcterms:created xsi:type="dcterms:W3CDTF">2021-05-27T05:23:05Z</dcterms:created>
  <dcterms:modified xsi:type="dcterms:W3CDTF">2022-08-01T08:15:48Z</dcterms:modified>
</cp:coreProperties>
</file>