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6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01.08.2022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6" y="0"/>
            <a:ext cx="4877753" cy="687705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:a16="http://schemas.microsoft.com/office/drawing/2014/main" xmlns="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:a16="http://schemas.microsoft.com/office/drawing/2014/main" xmlns="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:a16="http://schemas.microsoft.com/office/drawing/2014/main" xmlns="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:a16="http://schemas.microsoft.com/office/drawing/2014/main" xmlns="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667122" y="693353"/>
            <a:ext cx="3600000" cy="263193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400" b="1" dirty="0" err="1">
                <a:latin typeface="e-Ukraine Light" pitchFamily="50" charset="-52"/>
              </a:rPr>
              <a:t>Добровільне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декларування</a:t>
            </a:r>
            <a:r>
              <a:rPr lang="ru-RU" sz="1400" b="1" dirty="0">
                <a:latin typeface="e-Ukraine Light" pitchFamily="50" charset="-52"/>
              </a:rPr>
              <a:t>: </a:t>
            </a:r>
            <a:r>
              <a:rPr lang="ru-RU" sz="1400" b="1" dirty="0" err="1">
                <a:latin typeface="e-Ukraine Light" pitchFamily="50" charset="-52"/>
              </a:rPr>
              <a:t>чи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необхідно</a:t>
            </a:r>
            <a:r>
              <a:rPr lang="ru-RU" sz="1400" b="1" dirty="0">
                <a:latin typeface="e-Ukraine Light" pitchFamily="50" charset="-52"/>
              </a:rPr>
              <a:t> подати </a:t>
            </a:r>
            <a:r>
              <a:rPr lang="ru-RU" sz="1400" b="1" dirty="0" err="1">
                <a:latin typeface="e-Ukraine Light" pitchFamily="50" charset="-52"/>
              </a:rPr>
              <a:t>одноразову</a:t>
            </a:r>
            <a:r>
              <a:rPr lang="ru-RU" sz="1400" b="1" dirty="0">
                <a:latin typeface="e-Ukraine Light" pitchFamily="50" charset="-52"/>
              </a:rPr>
              <a:t> (</a:t>
            </a:r>
            <a:r>
              <a:rPr lang="ru-RU" sz="1400" b="1" dirty="0" err="1">
                <a:latin typeface="e-Ukraine Light" pitchFamily="50" charset="-52"/>
              </a:rPr>
              <a:t>спеціальну</a:t>
            </a:r>
            <a:r>
              <a:rPr lang="ru-RU" sz="1400" b="1" dirty="0">
                <a:latin typeface="e-Ukraine Light" pitchFamily="50" charset="-52"/>
              </a:rPr>
              <a:t>) </a:t>
            </a:r>
            <a:r>
              <a:rPr lang="ru-RU" sz="1400" b="1" dirty="0" err="1">
                <a:latin typeface="e-Ukraine Light" pitchFamily="50" charset="-52"/>
              </a:rPr>
              <a:t>добровільну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декларацію</a:t>
            </a:r>
            <a:r>
              <a:rPr lang="ru-RU" sz="1400" b="1" dirty="0">
                <a:latin typeface="e-Ukraine Light" pitchFamily="50" charset="-52"/>
              </a:rPr>
              <a:t>, </a:t>
            </a:r>
            <a:r>
              <a:rPr lang="ru-RU" sz="1400" b="1" dirty="0" err="1">
                <a:latin typeface="e-Ukraine Light" pitchFamily="50" charset="-52"/>
              </a:rPr>
              <a:t>якщо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фізична</a:t>
            </a:r>
            <a:r>
              <a:rPr lang="ru-RU" sz="1400" b="1" dirty="0">
                <a:latin typeface="e-Ukraine Light" pitchFamily="50" charset="-52"/>
              </a:rPr>
              <a:t> особа </a:t>
            </a:r>
            <a:r>
              <a:rPr lang="ru-RU" sz="1400" b="1" dirty="0" err="1">
                <a:latin typeface="e-Ukraine Light" pitchFamily="50" charset="-52"/>
              </a:rPr>
              <a:t>володіє</a:t>
            </a:r>
            <a:r>
              <a:rPr lang="ru-RU" sz="1400" b="1" dirty="0">
                <a:latin typeface="e-Ukraine Light" pitchFamily="50" charset="-52"/>
              </a:rPr>
              <a:t> коштами, </a:t>
            </a:r>
            <a:r>
              <a:rPr lang="ru-RU" sz="1400" b="1" dirty="0" err="1">
                <a:latin typeface="e-Ukraine Light" pitchFamily="50" charset="-52"/>
              </a:rPr>
              <a:t>які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розміщенні</a:t>
            </a:r>
            <a:r>
              <a:rPr lang="ru-RU" sz="1400" b="1" dirty="0">
                <a:latin typeface="e-Ukraine Light" pitchFamily="50" charset="-52"/>
              </a:rPr>
              <a:t> на депозитному (вкладному) </a:t>
            </a:r>
            <a:r>
              <a:rPr lang="ru-RU" sz="1400" b="1" dirty="0" err="1">
                <a:latin typeface="e-Ukraine Light" pitchFamily="50" charset="-52"/>
              </a:rPr>
              <a:t>банківському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рахунку</a:t>
            </a:r>
            <a:r>
              <a:rPr lang="ru-RU" sz="1400" b="1" dirty="0" smtClean="0">
                <a:latin typeface="e-Ukraine Light" pitchFamily="50" charset="-52"/>
              </a:rPr>
              <a:t>?</a:t>
            </a:r>
            <a:endParaRPr lang="ru-RU" sz="1400" b="1" dirty="0">
              <a:latin typeface="e-Ukraine Light" pitchFamily="50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Липень 2022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114300" y="138500"/>
            <a:ext cx="4792025" cy="6596432"/>
            <a:chOff x="83820" y="68581"/>
            <a:chExt cx="4694139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694139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007052" y="153023"/>
            <a:ext cx="4806790" cy="6596432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mtClean="0"/>
                <a:t>тРАВ</a:t>
              </a:r>
              <a:endParaRPr lang="uk-UA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214312" y="35242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6" y="138499"/>
            <a:ext cx="4543424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450" smtClean="0"/>
              <a:t>   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402387"/>
            <a:ext cx="4686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dirty="0" smtClean="0">
              <a:latin typeface="e-Ukraine" pitchFamily="2" charset="-52"/>
            </a:endParaRPr>
          </a:p>
          <a:p>
            <a:pPr indent="457200" algn="just"/>
            <a:endParaRPr lang="uk-UA" sz="1000" dirty="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33362" y="276134"/>
            <a:ext cx="454342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200" dirty="0" smtClean="0">
                <a:latin typeface="e-Ukraine Light" pitchFamily="50" charset="-52"/>
              </a:rPr>
              <a:t>	 </a:t>
            </a:r>
            <a:r>
              <a:rPr lang="uk-UA" sz="1200" dirty="0" smtClean="0">
                <a:latin typeface="e-Ukraine Light" pitchFamily="50" charset="-52"/>
              </a:rPr>
              <a:t>Головне управління ДПС у м. Києві інформує, що відповідно до п. 1 </a:t>
            </a:r>
            <a:r>
              <a:rPr lang="uk-UA" sz="1200" dirty="0" err="1" smtClean="0">
                <a:latin typeface="e-Ukraine Light" pitchFamily="50" charset="-52"/>
              </a:rPr>
              <a:t>підрозд</a:t>
            </a:r>
            <a:r>
              <a:rPr lang="uk-UA" sz="1200" dirty="0" smtClean="0">
                <a:latin typeface="e-Ukraine Light" pitchFamily="50" charset="-52"/>
              </a:rPr>
              <a:t>. 9 прим. 4 </a:t>
            </a:r>
            <a:r>
              <a:rPr lang="uk-UA" sz="1200" dirty="0" err="1" smtClean="0">
                <a:latin typeface="e-Ukraine Light" pitchFamily="50" charset="-52"/>
              </a:rPr>
              <a:t>розд</a:t>
            </a:r>
            <a:r>
              <a:rPr lang="uk-UA" sz="1200" dirty="0" smtClean="0">
                <a:latin typeface="e-Ukraine Light" pitchFamily="50" charset="-52"/>
              </a:rPr>
              <a:t>. XX «Перехідні положення» Податкового кодексу України від 02 грудня 2010 року № 2755-VI зі змінами та доповненнями (далі - ПКУ)  одноразове (спеціальне) добровільне декларування – це особливий порядок добровільного декларування фізичною особою, визначеною п. 3 </a:t>
            </a:r>
            <a:r>
              <a:rPr lang="uk-UA" sz="1200" dirty="0" err="1" smtClean="0">
                <a:latin typeface="e-Ukraine Light" pitchFamily="50" charset="-52"/>
              </a:rPr>
              <a:t>підрозд</a:t>
            </a:r>
            <a:r>
              <a:rPr lang="uk-UA" sz="1200" dirty="0" smtClean="0">
                <a:latin typeface="e-Ukraine Light" pitchFamily="50" charset="-52"/>
              </a:rPr>
              <a:t>. 9 прим. 4 </a:t>
            </a:r>
            <a:r>
              <a:rPr lang="uk-UA" sz="1200" dirty="0" err="1" smtClean="0">
                <a:latin typeface="e-Ukraine Light" pitchFamily="50" charset="-52"/>
              </a:rPr>
              <a:t>розд</a:t>
            </a:r>
            <a:r>
              <a:rPr lang="uk-UA" sz="1200" dirty="0" smtClean="0">
                <a:latin typeface="e-Ukraine Light" pitchFamily="50" charset="-52"/>
              </a:rPr>
              <a:t>. ХХ ПКУ, належних їй активів, розміщених на території України та/або за її межами, якщо такі активи фізичної особи були одержані (набуті) такою фізичною особою за рахунок доходів, що підлягали в момент їх нарахування (отримання) оподаткуванню в Україні та з яких не були сплачені або сплачені не в повному обсязі податки і збори відповідно до вимог законодавства з питань оподаткування та/або міжнародних договорів, згода на обов’язковість яких надана Верховною Радою України, та/або які не були задекларовані в порушення податкового та валютного законодавства, контроль за дотриманням якого покладено на контролюючі органи, протягом будь-якого з податкових періодів, що мали місце до 01 січня 2021 року. </a:t>
            </a:r>
          </a:p>
          <a:p>
            <a:pPr algn="just"/>
            <a:r>
              <a:rPr lang="uk-UA" sz="1200" dirty="0" smtClean="0">
                <a:latin typeface="e-Ukraine Light" pitchFamily="50" charset="-52"/>
              </a:rPr>
              <a:t> При цьому об’єктами одноразового (спеціального) добровільного декларування можуть бути визначені підпунктами 14.1.280 і 14.1.281 п. 14.1 ст. 14 ПКУ активи фізичної особи, що належать декларанту на праві власності (в тому числі на праві спільної часткової або на праві спільної </a:t>
            </a:r>
            <a:r>
              <a:rPr lang="ru-RU" sz="1200" dirty="0" err="1" smtClean="0">
                <a:latin typeface="e-Ukraine Light" pitchFamily="50" charset="-52"/>
              </a:rPr>
              <a:t>сумісної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власності</a:t>
            </a:r>
            <a:r>
              <a:rPr lang="ru-RU" sz="1200" dirty="0">
                <a:latin typeface="e-Ukraine Light" pitchFamily="50" charset="-52"/>
              </a:rPr>
              <a:t>) і </a:t>
            </a:r>
            <a:r>
              <a:rPr lang="ru-RU" sz="1200" dirty="0" err="1">
                <a:latin typeface="e-Ukraine Light" pitchFamily="50" charset="-52"/>
              </a:rPr>
              <a:t>знаходяться</a:t>
            </a:r>
            <a:r>
              <a:rPr lang="ru-RU" sz="1200" dirty="0">
                <a:latin typeface="e-Ukraine Light" pitchFamily="50" charset="-52"/>
              </a:rPr>
              <a:t> (</a:t>
            </a:r>
            <a:r>
              <a:rPr lang="ru-RU" sz="1200" dirty="0" err="1">
                <a:latin typeface="e-Ukraine Light" pitchFamily="50" charset="-52"/>
              </a:rPr>
              <a:t>зареєстровані</a:t>
            </a:r>
            <a:r>
              <a:rPr lang="ru-RU" sz="1200" dirty="0">
                <a:latin typeface="e-Ukraine Light" pitchFamily="50" charset="-52"/>
              </a:rPr>
              <a:t>, </a:t>
            </a:r>
            <a:r>
              <a:rPr lang="ru-RU" sz="1200" dirty="0" err="1">
                <a:latin typeface="e-Ukraine Light" pitchFamily="50" charset="-52"/>
              </a:rPr>
              <a:t>перебувають</a:t>
            </a:r>
            <a:r>
              <a:rPr lang="ru-RU" sz="1200" dirty="0">
                <a:latin typeface="e-Ukraine Light" pitchFamily="50" charset="-52"/>
              </a:rPr>
              <a:t> в </a:t>
            </a:r>
            <a:r>
              <a:rPr lang="ru-RU" sz="1200" dirty="0" err="1">
                <a:latin typeface="e-Ukraine Light" pitchFamily="50" charset="-52"/>
              </a:rPr>
              <a:t>обігу</a:t>
            </a:r>
            <a:r>
              <a:rPr lang="ru-RU" sz="1200" dirty="0">
                <a:latin typeface="e-Ukraine Light" pitchFamily="50" charset="-52"/>
              </a:rPr>
              <a:t>, є на </a:t>
            </a:r>
            <a:r>
              <a:rPr lang="ru-RU" sz="1200" dirty="0" err="1">
                <a:latin typeface="e-Ukraine Light" pitchFamily="50" charset="-52"/>
              </a:rPr>
              <a:t>обліку</a:t>
            </a:r>
            <a:r>
              <a:rPr lang="ru-RU" sz="1200" dirty="0">
                <a:latin typeface="e-Ukraine Light" pitchFamily="50" charset="-52"/>
              </a:rPr>
              <a:t> </a:t>
            </a:r>
            <a:endParaRPr lang="uk-UA" sz="1200" dirty="0" smtClean="0">
              <a:latin typeface="e-Ukraine Light" pitchFamily="50" charset="-52"/>
            </a:endParaRPr>
          </a:p>
          <a:p>
            <a:pPr algn="just"/>
            <a:endParaRPr lang="uk-UA" sz="800" dirty="0">
              <a:latin typeface="e-Ukraine Light" pitchFamily="50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007053" y="138499"/>
            <a:ext cx="45846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200" dirty="0" smtClean="0">
              <a:latin typeface="e-Ukraine Light" pitchFamily="50" charset="-52"/>
            </a:endParaRPr>
          </a:p>
          <a:p>
            <a:pPr algn="just"/>
            <a:endParaRPr lang="ru-RU" sz="900" b="1" dirty="0">
              <a:effectLst/>
              <a:latin typeface="e-Ukraine Light" pitchFamily="50" charset="-52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062535" y="212882"/>
            <a:ext cx="463391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err="1">
                <a:latin typeface="e-Ukraine Light" pitchFamily="50" charset="-52"/>
              </a:rPr>
              <a:t>тощо</a:t>
            </a:r>
            <a:r>
              <a:rPr lang="ru-RU" sz="1200" dirty="0">
                <a:latin typeface="e-Ukraine Light" pitchFamily="50" charset="-52"/>
              </a:rPr>
              <a:t>) на </a:t>
            </a:r>
            <a:r>
              <a:rPr lang="ru-RU" sz="1200" dirty="0" err="1">
                <a:latin typeface="e-Ukraine Light" pitchFamily="50" charset="-52"/>
              </a:rPr>
              <a:t>території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України</a:t>
            </a:r>
            <a:r>
              <a:rPr lang="ru-RU" sz="1200" dirty="0">
                <a:latin typeface="e-Ukraine Light" pitchFamily="50" charset="-52"/>
              </a:rPr>
              <a:t> та/</a:t>
            </a:r>
            <a:r>
              <a:rPr lang="ru-RU" sz="1200" dirty="0" err="1">
                <a:latin typeface="e-Ukraine Light" pitchFamily="50" charset="-52"/>
              </a:rPr>
              <a:t>або</a:t>
            </a:r>
            <a:r>
              <a:rPr lang="ru-RU" sz="1200" dirty="0">
                <a:latin typeface="e-Ukraine Light" pitchFamily="50" charset="-52"/>
              </a:rPr>
              <a:t> за </a:t>
            </a:r>
            <a:r>
              <a:rPr lang="ru-RU" sz="1200" dirty="0" err="1">
                <a:latin typeface="e-Ukraine Light" pitchFamily="50" charset="-52"/>
              </a:rPr>
              <a:t>її</a:t>
            </a:r>
            <a:r>
              <a:rPr lang="ru-RU" sz="1200" dirty="0">
                <a:latin typeface="e-Ukraine Light" pitchFamily="50" charset="-52"/>
              </a:rPr>
              <a:t> межами станом на дату </a:t>
            </a:r>
            <a:r>
              <a:rPr lang="ru-RU" sz="1200" dirty="0" err="1">
                <a:latin typeface="e-Ukraine Light" pitchFamily="50" charset="-52"/>
              </a:rPr>
              <a:t>подання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одноразової</a:t>
            </a:r>
            <a:r>
              <a:rPr lang="ru-RU" sz="1200" dirty="0">
                <a:latin typeface="e-Ukraine Light" pitchFamily="50" charset="-52"/>
              </a:rPr>
              <a:t> (</a:t>
            </a:r>
            <a:r>
              <a:rPr lang="ru-RU" sz="1200" dirty="0" err="1">
                <a:latin typeface="e-Ukraine Light" pitchFamily="50" charset="-52"/>
              </a:rPr>
              <a:t>спеціальної</a:t>
            </a:r>
            <a:r>
              <a:rPr lang="ru-RU" sz="1200" dirty="0">
                <a:latin typeface="e-Ukraine Light" pitchFamily="50" charset="-52"/>
              </a:rPr>
              <a:t>) </a:t>
            </a:r>
            <a:r>
              <a:rPr lang="ru-RU" sz="1200" dirty="0" err="1">
                <a:latin typeface="e-Ukraine Light" pitchFamily="50" charset="-52"/>
              </a:rPr>
              <a:t>добровільної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декларації</a:t>
            </a:r>
            <a:r>
              <a:rPr lang="ru-RU" sz="1200" dirty="0">
                <a:latin typeface="e-Ukraine Light" pitchFamily="50" charset="-52"/>
              </a:rPr>
              <a:t>, у тому </a:t>
            </a:r>
            <a:r>
              <a:rPr lang="ru-RU" sz="1200" dirty="0" err="1">
                <a:latin typeface="e-Ukraine Light" pitchFamily="50" charset="-52"/>
              </a:rPr>
              <a:t>числі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валютні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цінності</a:t>
            </a:r>
            <a:r>
              <a:rPr lang="ru-RU" sz="1200" dirty="0">
                <a:latin typeface="e-Ukraine Light" pitchFamily="50" charset="-52"/>
              </a:rPr>
              <a:t> (</a:t>
            </a:r>
            <a:r>
              <a:rPr lang="ru-RU" sz="1200" dirty="0" err="1">
                <a:latin typeface="e-Ukraine Light" pitchFamily="50" charset="-52"/>
              </a:rPr>
              <a:t>банківські</a:t>
            </a:r>
            <a:r>
              <a:rPr lang="ru-RU" sz="1200" dirty="0">
                <a:latin typeface="e-Ukraine Light" pitchFamily="50" charset="-52"/>
              </a:rPr>
              <a:t> метали, </a:t>
            </a:r>
            <a:r>
              <a:rPr lang="ru-RU" sz="1200" dirty="0" err="1">
                <a:latin typeface="e-Ukraine Light" pitchFamily="50" charset="-52"/>
              </a:rPr>
              <a:t>крім</a:t>
            </a:r>
            <a:r>
              <a:rPr lang="ru-RU" sz="1200" dirty="0">
                <a:latin typeface="e-Ukraine Light" pitchFamily="50" charset="-52"/>
              </a:rPr>
              <a:t> тих, </a:t>
            </a:r>
            <a:r>
              <a:rPr lang="ru-RU" sz="1200" dirty="0" err="1">
                <a:latin typeface="e-Ukraine Light" pitchFamily="50" charset="-52"/>
              </a:rPr>
              <a:t>що</a:t>
            </a:r>
            <a:r>
              <a:rPr lang="ru-RU" sz="1200" dirty="0">
                <a:latin typeface="e-Ukraine Light" pitchFamily="50" charset="-52"/>
              </a:rPr>
              <a:t> не </a:t>
            </a:r>
            <a:r>
              <a:rPr lang="ru-RU" sz="1200" dirty="0" err="1">
                <a:latin typeface="e-Ukraine Light" pitchFamily="50" charset="-52"/>
              </a:rPr>
              <a:t>розміщені</a:t>
            </a:r>
            <a:r>
              <a:rPr lang="ru-RU" sz="1200" dirty="0">
                <a:latin typeface="e-Ukraine Light" pitchFamily="50" charset="-52"/>
              </a:rPr>
              <a:t> на </a:t>
            </a:r>
            <a:r>
              <a:rPr lang="ru-RU" sz="1200" dirty="0" err="1">
                <a:latin typeface="e-Ukraine Light" pitchFamily="50" charset="-52"/>
              </a:rPr>
              <a:t>рахунках</a:t>
            </a:r>
            <a:r>
              <a:rPr lang="ru-RU" sz="1200" dirty="0">
                <a:latin typeface="e-Ukraine Light" pitchFamily="50" charset="-52"/>
              </a:rPr>
              <a:t>, </a:t>
            </a:r>
            <a:r>
              <a:rPr lang="ru-RU" sz="1200" dirty="0" err="1">
                <a:latin typeface="e-Ukraine Light" pitchFamily="50" charset="-52"/>
              </a:rPr>
              <a:t>національна</a:t>
            </a:r>
            <a:r>
              <a:rPr lang="ru-RU" sz="1200" dirty="0">
                <a:latin typeface="e-Ukraine Light" pitchFamily="50" charset="-52"/>
              </a:rPr>
              <a:t> валюта (</a:t>
            </a:r>
            <a:r>
              <a:rPr lang="ru-RU" sz="1200" dirty="0" err="1">
                <a:latin typeface="e-Ukraine Light" pitchFamily="50" charset="-52"/>
              </a:rPr>
              <a:t>гривня</a:t>
            </a:r>
            <a:r>
              <a:rPr lang="ru-RU" sz="1200" dirty="0">
                <a:latin typeface="e-Ukraine Light" pitchFamily="50" charset="-52"/>
              </a:rPr>
              <a:t>) та </a:t>
            </a:r>
            <a:r>
              <a:rPr lang="ru-RU" sz="1200" dirty="0" err="1">
                <a:latin typeface="e-Ukraine Light" pitchFamily="50" charset="-52"/>
              </a:rPr>
              <a:t>іноземна</a:t>
            </a:r>
            <a:r>
              <a:rPr lang="ru-RU" sz="1200" dirty="0">
                <a:latin typeface="e-Ukraine Light" pitchFamily="50" charset="-52"/>
              </a:rPr>
              <a:t> валюта, </a:t>
            </a:r>
            <a:r>
              <a:rPr lang="ru-RU" sz="1200" dirty="0" err="1">
                <a:latin typeface="e-Ukraine Light" pitchFamily="50" charset="-52"/>
              </a:rPr>
              <a:t>крім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коштів</a:t>
            </a:r>
            <a:r>
              <a:rPr lang="ru-RU" sz="1200" dirty="0">
                <a:latin typeface="e-Ukraine Light" pitchFamily="50" charset="-52"/>
              </a:rPr>
              <a:t> у </a:t>
            </a:r>
            <a:r>
              <a:rPr lang="ru-RU" sz="1200" dirty="0" err="1">
                <a:latin typeface="e-Ukraine Light" pitchFamily="50" charset="-52"/>
              </a:rPr>
              <a:t>готівковій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формі</a:t>
            </a:r>
            <a:r>
              <a:rPr lang="ru-RU" sz="1200" dirty="0">
                <a:latin typeface="e-Ukraine Light" pitchFamily="50" charset="-52"/>
              </a:rPr>
              <a:t>, та права </a:t>
            </a:r>
            <a:r>
              <a:rPr lang="ru-RU" sz="1200" dirty="0" err="1">
                <a:latin typeface="e-Ukraine Light" pitchFamily="50" charset="-52"/>
              </a:rPr>
              <a:t>грошової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вимоги</a:t>
            </a:r>
            <a:r>
              <a:rPr lang="ru-RU" sz="1200" dirty="0">
                <a:latin typeface="e-Ukraine Light" pitchFamily="50" charset="-52"/>
              </a:rPr>
              <a:t> (у тому </a:t>
            </a:r>
            <a:r>
              <a:rPr lang="ru-RU" sz="1200" dirty="0" err="1">
                <a:latin typeface="e-Ukraine Light" pitchFamily="50" charset="-52"/>
              </a:rPr>
              <a:t>числі</a:t>
            </a:r>
            <a:r>
              <a:rPr lang="ru-RU" sz="1200" dirty="0">
                <a:latin typeface="e-Ukraine Light" pitchFamily="50" charset="-52"/>
              </a:rPr>
              <a:t> депозит (вклад), </a:t>
            </a:r>
            <a:r>
              <a:rPr lang="ru-RU" sz="1200" dirty="0" err="1">
                <a:latin typeface="e-Ukraine Light" pitchFamily="50" charset="-52"/>
              </a:rPr>
              <a:t>кошти</a:t>
            </a:r>
            <a:r>
              <a:rPr lang="ru-RU" sz="1200" dirty="0">
                <a:latin typeface="e-Ukraine Light" pitchFamily="50" charset="-52"/>
              </a:rPr>
              <a:t>, </a:t>
            </a:r>
            <a:r>
              <a:rPr lang="ru-RU" sz="1200" dirty="0" err="1">
                <a:latin typeface="e-Ukraine Light" pitchFamily="50" charset="-52"/>
              </a:rPr>
              <a:t>позичені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третім</a:t>
            </a:r>
            <a:r>
              <a:rPr lang="ru-RU" sz="1200" dirty="0">
                <a:latin typeface="e-Ukraine Light" pitchFamily="50" charset="-52"/>
              </a:rPr>
              <a:t> особам за договором </a:t>
            </a:r>
            <a:r>
              <a:rPr lang="ru-RU" sz="1200" dirty="0" err="1">
                <a:latin typeface="e-Ukraine Light" pitchFamily="50" charset="-52"/>
              </a:rPr>
              <a:t>позики</a:t>
            </a:r>
            <a:r>
              <a:rPr lang="ru-RU" sz="1200" dirty="0">
                <a:latin typeface="e-Ukraine Light" pitchFamily="50" charset="-52"/>
              </a:rPr>
              <a:t>), </a:t>
            </a:r>
            <a:r>
              <a:rPr lang="ru-RU" sz="1200" dirty="0" err="1">
                <a:latin typeface="e-Ukraine Light" pitchFamily="50" charset="-52"/>
              </a:rPr>
              <a:t>оформлені</a:t>
            </a:r>
            <a:r>
              <a:rPr lang="ru-RU" sz="1200" dirty="0">
                <a:latin typeface="e-Ukraine Light" pitchFamily="50" charset="-52"/>
              </a:rPr>
              <a:t> у </a:t>
            </a:r>
            <a:r>
              <a:rPr lang="ru-RU" sz="1200" dirty="0" err="1">
                <a:latin typeface="e-Ukraine Light" pitchFamily="50" charset="-52"/>
              </a:rPr>
              <a:t>письмовій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формі</a:t>
            </a:r>
            <a:r>
              <a:rPr lang="ru-RU" sz="1200" dirty="0">
                <a:latin typeface="e-Ukraine Light" pitchFamily="50" charset="-52"/>
              </a:rPr>
              <a:t> з </a:t>
            </a:r>
            <a:r>
              <a:rPr lang="ru-RU" sz="1200" dirty="0" err="1">
                <a:latin typeface="e-Ukraine Light" pitchFamily="50" charset="-52"/>
              </a:rPr>
              <a:t>юридичною</a:t>
            </a:r>
            <a:r>
              <a:rPr lang="ru-RU" sz="1200" dirty="0">
                <a:latin typeface="e-Ukraine Light" pitchFamily="50" charset="-52"/>
              </a:rPr>
              <a:t> особою </a:t>
            </a:r>
            <a:r>
              <a:rPr lang="ru-RU" sz="1200" dirty="0" err="1">
                <a:latin typeface="e-Ukraine Light" pitchFamily="50" charset="-52"/>
              </a:rPr>
              <a:t>або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нотаріально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посвідчені</a:t>
            </a:r>
            <a:r>
              <a:rPr lang="ru-RU" sz="1200" dirty="0">
                <a:latin typeface="e-Ukraine Light" pitchFamily="50" charset="-52"/>
              </a:rPr>
              <a:t> у </a:t>
            </a:r>
            <a:r>
              <a:rPr lang="ru-RU" sz="1200" dirty="0" err="1">
                <a:latin typeface="e-Ukraine Light" pitchFamily="50" charset="-52"/>
              </a:rPr>
              <a:t>разі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виникнення</a:t>
            </a:r>
            <a:r>
              <a:rPr lang="ru-RU" sz="1200" dirty="0">
                <a:latin typeface="e-Ukraine Light" pitchFamily="50" charset="-52"/>
              </a:rPr>
              <a:t> права </a:t>
            </a:r>
            <a:r>
              <a:rPr lang="ru-RU" sz="1200" dirty="0" err="1">
                <a:latin typeface="e-Ukraine Light" pitchFamily="50" charset="-52"/>
              </a:rPr>
              <a:t>вимоги</a:t>
            </a:r>
            <a:r>
              <a:rPr lang="ru-RU" sz="1200" dirty="0">
                <a:latin typeface="e-Ukraine Light" pitchFamily="50" charset="-52"/>
              </a:rPr>
              <a:t> декларанта до </a:t>
            </a:r>
            <a:r>
              <a:rPr lang="ru-RU" sz="1200" dirty="0" err="1">
                <a:latin typeface="e-Ukraine Light" pitchFamily="50" charset="-52"/>
              </a:rPr>
              <a:t>іншої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фізичної</a:t>
            </a:r>
            <a:r>
              <a:rPr lang="ru-RU" sz="1200" dirty="0">
                <a:latin typeface="e-Ukraine Light" pitchFamily="50" charset="-52"/>
              </a:rPr>
              <a:t> особи (</a:t>
            </a:r>
            <a:r>
              <a:rPr lang="ru-RU" sz="1200" dirty="0" err="1">
                <a:latin typeface="e-Ukraine Light" pitchFamily="50" charset="-52"/>
              </a:rPr>
              <a:t>п.п</a:t>
            </a:r>
            <a:r>
              <a:rPr lang="ru-RU" sz="1200" dirty="0">
                <a:latin typeface="e-Ukraine Light" pitchFamily="50" charset="-52"/>
              </a:rPr>
              <a:t>. «а» п. 4 </a:t>
            </a:r>
            <a:r>
              <a:rPr lang="ru-RU" sz="1200" dirty="0" err="1">
                <a:latin typeface="e-Ukraine Light" pitchFamily="50" charset="-52"/>
              </a:rPr>
              <a:t>підрозд</a:t>
            </a:r>
            <a:r>
              <a:rPr lang="ru-RU" sz="1200" dirty="0">
                <a:latin typeface="e-Ukraine Light" pitchFamily="50" charset="-52"/>
              </a:rPr>
              <a:t>. 9 прим. 4 </a:t>
            </a:r>
            <a:r>
              <a:rPr lang="ru-RU" sz="1200" dirty="0" err="1">
                <a:latin typeface="e-Ukraine Light" pitchFamily="50" charset="-52"/>
              </a:rPr>
              <a:t>розд</a:t>
            </a:r>
            <a:r>
              <a:rPr lang="ru-RU" sz="1200" dirty="0">
                <a:latin typeface="e-Ukraine Light" pitchFamily="50" charset="-52"/>
              </a:rPr>
              <a:t>. </a:t>
            </a:r>
            <a:r>
              <a:rPr lang="en-US" sz="1200" dirty="0">
                <a:latin typeface="e-Ukraine Light" pitchFamily="50" charset="-52"/>
              </a:rPr>
              <a:t>XX «</a:t>
            </a:r>
            <a:r>
              <a:rPr lang="ru-RU" sz="1200" dirty="0" err="1">
                <a:latin typeface="e-Ukraine Light" pitchFamily="50" charset="-52"/>
              </a:rPr>
              <a:t>Перехідні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положення</a:t>
            </a:r>
            <a:r>
              <a:rPr lang="ru-RU" sz="1200" dirty="0">
                <a:latin typeface="e-Ukraine Light" pitchFamily="50" charset="-52"/>
              </a:rPr>
              <a:t>» ПКУ). </a:t>
            </a:r>
          </a:p>
          <a:p>
            <a:pPr algn="just"/>
            <a:r>
              <a:rPr lang="ru-RU" sz="1200" dirty="0" smtClean="0">
                <a:latin typeface="e-Ukraine Light" pitchFamily="50" charset="-52"/>
              </a:rPr>
              <a:t>	Таким </a:t>
            </a:r>
            <a:r>
              <a:rPr lang="ru-RU" sz="1200" dirty="0">
                <a:latin typeface="e-Ukraine Light" pitchFamily="50" charset="-52"/>
              </a:rPr>
              <a:t>чином, у </a:t>
            </a:r>
            <a:r>
              <a:rPr lang="ru-RU" sz="1200" dirty="0" err="1">
                <a:latin typeface="e-Ukraine Light" pitchFamily="50" charset="-52"/>
              </a:rPr>
              <a:t>разі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якщо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фізична</a:t>
            </a:r>
            <a:r>
              <a:rPr lang="ru-RU" sz="1200" dirty="0">
                <a:latin typeface="e-Ukraine Light" pitchFamily="50" charset="-52"/>
              </a:rPr>
              <a:t> особа </a:t>
            </a:r>
            <a:r>
              <a:rPr lang="ru-RU" sz="1200" dirty="0" err="1">
                <a:latin typeface="e-Ukraine Light" pitchFamily="50" charset="-52"/>
              </a:rPr>
              <a:t>володіє</a:t>
            </a:r>
            <a:r>
              <a:rPr lang="ru-RU" sz="1200" dirty="0">
                <a:latin typeface="e-Ukraine Light" pitchFamily="50" charset="-52"/>
              </a:rPr>
              <a:t> коштами, </a:t>
            </a:r>
            <a:r>
              <a:rPr lang="ru-RU" sz="1200" dirty="0" err="1">
                <a:latin typeface="e-Ukraine Light" pitchFamily="50" charset="-52"/>
              </a:rPr>
              <a:t>які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розміщені</a:t>
            </a:r>
            <a:r>
              <a:rPr lang="ru-RU" sz="1200" dirty="0">
                <a:latin typeface="e-Ukraine Light" pitchFamily="50" charset="-52"/>
              </a:rPr>
              <a:t> на депозитному (вкладному) </a:t>
            </a:r>
            <a:r>
              <a:rPr lang="ru-RU" sz="1200" dirty="0" err="1">
                <a:latin typeface="e-Ukraine Light" pitchFamily="50" charset="-52"/>
              </a:rPr>
              <a:t>банківському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рахунку</a:t>
            </a:r>
            <a:r>
              <a:rPr lang="ru-RU" sz="1200" dirty="0">
                <a:latin typeface="e-Ukraine Light" pitchFamily="50" charset="-52"/>
              </a:rPr>
              <a:t>, з </a:t>
            </a:r>
            <a:r>
              <a:rPr lang="ru-RU" sz="1200" dirty="0" err="1">
                <a:latin typeface="e-Ukraine Light" pitchFamily="50" charset="-52"/>
              </a:rPr>
              <a:t>яких</a:t>
            </a:r>
            <a:r>
              <a:rPr lang="ru-RU" sz="1200" dirty="0">
                <a:latin typeface="e-Ukraine Light" pitchFamily="50" charset="-52"/>
              </a:rPr>
              <a:t> не </a:t>
            </a:r>
            <a:r>
              <a:rPr lang="ru-RU" sz="1200" dirty="0" err="1">
                <a:latin typeface="e-Ukraine Light" pitchFamily="50" charset="-52"/>
              </a:rPr>
              <a:t>були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сплачені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або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сплачені</a:t>
            </a:r>
            <a:r>
              <a:rPr lang="ru-RU" sz="1200" dirty="0">
                <a:latin typeface="e-Ukraine Light" pitchFamily="50" charset="-52"/>
              </a:rPr>
              <a:t> не в </a:t>
            </a:r>
            <a:r>
              <a:rPr lang="ru-RU" sz="1200" dirty="0" err="1">
                <a:latin typeface="e-Ukraine Light" pitchFamily="50" charset="-52"/>
              </a:rPr>
              <a:t>повному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обсязі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податки</a:t>
            </a:r>
            <a:r>
              <a:rPr lang="ru-RU" sz="1200" dirty="0">
                <a:latin typeface="e-Ukraine Light" pitchFamily="50" charset="-52"/>
              </a:rPr>
              <a:t> і </a:t>
            </a:r>
            <a:r>
              <a:rPr lang="ru-RU" sz="1200" dirty="0" err="1">
                <a:latin typeface="e-Ukraine Light" pitchFamily="50" charset="-52"/>
              </a:rPr>
              <a:t>збори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відповідно</a:t>
            </a:r>
            <a:r>
              <a:rPr lang="ru-RU" sz="1200" dirty="0">
                <a:latin typeface="e-Ukraine Light" pitchFamily="50" charset="-52"/>
              </a:rPr>
              <a:t> до </a:t>
            </a:r>
            <a:r>
              <a:rPr lang="ru-RU" sz="1200" dirty="0" err="1">
                <a:latin typeface="e-Ukraine Light" pitchFamily="50" charset="-52"/>
              </a:rPr>
              <a:t>вимог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законодавства</a:t>
            </a:r>
            <a:r>
              <a:rPr lang="ru-RU" sz="1200" dirty="0">
                <a:latin typeface="e-Ukraine Light" pitchFamily="50" charset="-52"/>
              </a:rPr>
              <a:t> з </a:t>
            </a:r>
            <a:r>
              <a:rPr lang="ru-RU" sz="1200" dirty="0" err="1">
                <a:latin typeface="e-Ukraine Light" pitchFamily="50" charset="-52"/>
              </a:rPr>
              <a:t>питань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оподаткування</a:t>
            </a:r>
            <a:r>
              <a:rPr lang="ru-RU" sz="1200" dirty="0">
                <a:latin typeface="e-Ukraine Light" pitchFamily="50" charset="-52"/>
              </a:rPr>
              <a:t>, то </a:t>
            </a:r>
            <a:r>
              <a:rPr lang="ru-RU" sz="1200" dirty="0" err="1">
                <a:latin typeface="e-Ukraine Light" pitchFamily="50" charset="-52"/>
              </a:rPr>
              <a:t>така</a:t>
            </a:r>
            <a:r>
              <a:rPr lang="ru-RU" sz="1200" dirty="0">
                <a:latin typeface="e-Ukraine Light" pitchFamily="50" charset="-52"/>
              </a:rPr>
              <a:t> особа </a:t>
            </a:r>
            <a:r>
              <a:rPr lang="ru-RU" sz="1200" dirty="0" err="1">
                <a:latin typeface="e-Ukraine Light" pitchFamily="50" charset="-52"/>
              </a:rPr>
              <a:t>має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можливість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задекларувати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такі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кошти</a:t>
            </a:r>
            <a:r>
              <a:rPr lang="ru-RU" sz="1200" dirty="0">
                <a:latin typeface="e-Ukraine Light" pitchFamily="50" charset="-52"/>
              </a:rPr>
              <a:t> шляхом </a:t>
            </a:r>
            <a:r>
              <a:rPr lang="ru-RU" sz="1200" dirty="0" err="1">
                <a:latin typeface="e-Ukraine Light" pitchFamily="50" charset="-52"/>
              </a:rPr>
              <a:t>подання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декларації</a:t>
            </a:r>
            <a:r>
              <a:rPr lang="ru-RU" sz="1200" dirty="0">
                <a:latin typeface="e-Ukraine Light" pitchFamily="50" charset="-52"/>
              </a:rPr>
              <a:t> та </a:t>
            </a:r>
            <a:r>
              <a:rPr lang="ru-RU" sz="1200" dirty="0" err="1">
                <a:latin typeface="e-Ukraine Light" pitchFamily="50" charset="-52"/>
              </a:rPr>
              <a:t>сплатити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збір</a:t>
            </a:r>
            <a:r>
              <a:rPr lang="ru-RU" sz="1200" dirty="0">
                <a:latin typeface="e-Ukraine Light" pitchFamily="50" charset="-52"/>
              </a:rPr>
              <a:t> з одноразового </a:t>
            </a:r>
            <a:r>
              <a:rPr lang="ru-RU" sz="1200" dirty="0" err="1">
                <a:latin typeface="e-Ukraine Light" pitchFamily="50" charset="-52"/>
              </a:rPr>
              <a:t>добровільного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декларування</a:t>
            </a:r>
            <a:r>
              <a:rPr lang="ru-RU" sz="1200" dirty="0">
                <a:latin typeface="e-Ukraine Light" pitchFamily="50" charset="-52"/>
              </a:rPr>
              <a:t> за </a:t>
            </a:r>
            <a:r>
              <a:rPr lang="ru-RU" sz="1200" dirty="0" err="1">
                <a:latin typeface="e-Ukraine Light" pitchFamily="50" charset="-52"/>
              </a:rPr>
              <a:t>відповідною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ставкою</a:t>
            </a:r>
            <a:r>
              <a:rPr lang="ru-RU" sz="1200" dirty="0">
                <a:latin typeface="e-Ukraine Light" pitchFamily="50" charset="-52"/>
              </a:rPr>
              <a:t>. </a:t>
            </a:r>
            <a:endParaRPr lang="ru-RU" sz="1200" dirty="0">
              <a:effectLst/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1168</TotalTime>
  <Words>250</Words>
  <Application>Microsoft Office PowerPoint</Application>
  <PresentationFormat>Лист A4 (210x297 мм)</PresentationFormat>
  <Paragraphs>20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d</cp:lastModifiedBy>
  <cp:revision>160</cp:revision>
  <dcterms:created xsi:type="dcterms:W3CDTF">2021-05-27T05:23:05Z</dcterms:created>
  <dcterms:modified xsi:type="dcterms:W3CDTF">2022-08-01T08:15:48Z</dcterms:modified>
</cp:coreProperties>
</file>