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906000" cy="6858000" type="A4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 userDrawn="1">
          <p15:clr>
            <a:srgbClr val="A4A3A4"/>
          </p15:clr>
        </p15:guide>
        <p15:guide id="2" pos="312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5A8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412" autoAdjust="0"/>
    <p:restoredTop sz="94660"/>
  </p:normalViewPr>
  <p:slideViewPr>
    <p:cSldViewPr snapToGrid="0">
      <p:cViewPr>
        <p:scale>
          <a:sx n="100" d="100"/>
          <a:sy n="100" d="100"/>
        </p:scale>
        <p:origin x="-2088" y="-462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00837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94684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24441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878067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02650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8008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9363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8486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7845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51850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0861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5A87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CE06E-CD33-4E8D-BB2D-3C537C4FAFB6}" type="datetimeFigureOut">
              <a:rPr lang="ru-RU" smtClean="0"/>
              <a:pPr/>
              <a:t>26.09.2022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000836-F63B-4D9E-A2D5-C448F5928AE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782330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Рисунок 4">
            <a:extLst>
              <a:ext uri="{FF2B5EF4-FFF2-40B4-BE49-F238E27FC236}">
                <a16:creationId xmlns="" xmlns:a16="http://schemas.microsoft.com/office/drawing/2014/main" id="{B2AE1F56-FA4C-456D-AD17-F597535BE98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28247" y="114300"/>
            <a:ext cx="4763453" cy="6743700"/>
          </a:xfrm>
          <a:prstGeom prst="rect">
            <a:avLst/>
          </a:prstGeom>
        </p:spPr>
      </p:pic>
      <p:sp>
        <p:nvSpPr>
          <p:cNvPr id="11" name="Rectangle 6">
            <a:extLst>
              <a:ext uri="{FF2B5EF4-FFF2-40B4-BE49-F238E27FC236}">
                <a16:creationId xmlns="" xmlns:a16="http://schemas.microsoft.com/office/drawing/2014/main" id="{AAE0BDE6-D7B9-4FD3-A01F-F489C68E00E5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762125"/>
            <a:ext cx="9906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dirty="0"/>
          </a:p>
        </p:txBody>
      </p:sp>
      <p:grpSp>
        <p:nvGrpSpPr>
          <p:cNvPr id="18" name="Группа 17">
            <a:extLst>
              <a:ext uri="{FF2B5EF4-FFF2-40B4-BE49-F238E27FC236}">
                <a16:creationId xmlns="" xmlns:a16="http://schemas.microsoft.com/office/drawing/2014/main" id="{5B1F3CBD-8D08-499F-BE54-1DF3C9FE8E21}"/>
              </a:ext>
            </a:extLst>
          </p:cNvPr>
          <p:cNvGrpSpPr/>
          <p:nvPr/>
        </p:nvGrpSpPr>
        <p:grpSpPr>
          <a:xfrm>
            <a:off x="106282" y="114300"/>
            <a:ext cx="4820999" cy="6743700"/>
            <a:chOff x="64808" y="106681"/>
            <a:chExt cx="4811442" cy="6743700"/>
          </a:xfrm>
        </p:grpSpPr>
        <p:grpSp>
          <p:nvGrpSpPr>
            <p:cNvPr id="9" name="Группа 8">
              <a:extLst>
                <a:ext uri="{FF2B5EF4-FFF2-40B4-BE49-F238E27FC236}">
                  <a16:creationId xmlns="" xmlns:a16="http://schemas.microsoft.com/office/drawing/2014/main" id="{4A6F6DA5-6ACE-429E-B52A-AC44102F0184}"/>
                </a:ext>
              </a:extLst>
            </p:cNvPr>
            <p:cNvGrpSpPr/>
            <p:nvPr/>
          </p:nvGrpSpPr>
          <p:grpSpPr>
            <a:xfrm>
              <a:off x="64808" y="106681"/>
              <a:ext cx="4793934" cy="6743700"/>
              <a:chOff x="64808" y="106681"/>
              <a:chExt cx="4793934" cy="6743700"/>
            </a:xfrm>
          </p:grpSpPr>
          <p:sp>
            <p:nvSpPr>
              <p:cNvPr id="7" name="Прямоугольник 6">
                <a:extLst>
                  <a:ext uri="{FF2B5EF4-FFF2-40B4-BE49-F238E27FC236}">
                    <a16:creationId xmlns="" xmlns:a16="http://schemas.microsoft.com/office/drawing/2014/main" id="{09A0A77F-376C-47B9-BB79-353299E74E74}"/>
                  </a:ext>
                </a:extLst>
              </p:cNvPr>
              <p:cNvSpPr/>
              <p:nvPr/>
            </p:nvSpPr>
            <p:spPr>
              <a:xfrm>
                <a:off x="64808" y="106681"/>
                <a:ext cx="4793934" cy="6591300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ru-RU" dirty="0"/>
              </a:p>
            </p:txBody>
          </p:sp>
          <p:sp>
            <p:nvSpPr>
              <p:cNvPr id="8" name="Овал 7">
                <a:extLst>
                  <a:ext uri="{FF2B5EF4-FFF2-40B4-BE49-F238E27FC236}">
                    <a16:creationId xmlns="" xmlns:a16="http://schemas.microsoft.com/office/drawing/2014/main" id="{DCA030F4-92F2-48AB-8BB4-77C584043B72}"/>
                  </a:ext>
                </a:extLst>
              </p:cNvPr>
              <p:cNvSpPr/>
              <p:nvPr/>
            </p:nvSpPr>
            <p:spPr>
              <a:xfrm>
                <a:off x="2328387" y="6545581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>
                <a:solidFill>
                  <a:srgbClr val="25A87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uk-UA" sz="1100" dirty="0" smtClean="0">
                    <a:solidFill>
                      <a:srgbClr val="25A872"/>
                    </a:solidFill>
                    <a:latin typeface="e-Ukraine" panose="00000500000000000000" pitchFamily="50" charset="-52"/>
                  </a:rPr>
                  <a:t>3</a:t>
                </a:r>
                <a:endParaRPr lang="ru-RU" sz="1400" dirty="0">
                  <a:solidFill>
                    <a:srgbClr val="25A872"/>
                  </a:solidFill>
                  <a:latin typeface="e-Ukraine" panose="00000500000000000000" pitchFamily="50" charset="-52"/>
                </a:endParaRPr>
              </a:p>
            </p:txBody>
          </p:sp>
        </p:grpSp>
        <p:pic>
          <p:nvPicPr>
            <p:cNvPr id="4100" name="Рисунок 10" descr="https://chart.googleapis.com/chart?cht=qr&amp;chl=https%3A%2F%2Ft.me%2FinfoTAXbot&amp;chld=L|0&amp;chs=150">
              <a:extLst>
                <a:ext uri="{FF2B5EF4-FFF2-40B4-BE49-F238E27FC236}">
                  <a16:creationId xmlns="" xmlns:a16="http://schemas.microsoft.com/office/drawing/2014/main" id="{C10BBAFE-2D79-49E5-868B-A0FDCC9F8BD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889161" y="1990344"/>
              <a:ext cx="1304925" cy="13049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9" name="Рисунок 1" descr="https://chart.googleapis.com/chart?cht=qr&amp;chl=https%3A%2F%2Ft.me%2Ftax_gov_ua&amp;chld=L|0&amp;chs=150">
              <a:extLst>
                <a:ext uri="{FF2B5EF4-FFF2-40B4-BE49-F238E27FC236}">
                  <a16:creationId xmlns="" xmlns:a16="http://schemas.microsoft.com/office/drawing/2014/main" id="{AB68234D-4D6E-4D60-B461-52334D70C22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3465338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8" name="Рисунок 7" descr="https://chart.googleapis.com/chart?cht=qr&amp;chl=https%3A%2F%2Fwww.youtube.com%2FTaxUkraine&amp;chld=L|0&amp;chs=150">
              <a:extLst>
                <a:ext uri="{FF2B5EF4-FFF2-40B4-BE49-F238E27FC236}">
                  <a16:creationId xmlns="" xmlns:a16="http://schemas.microsoft.com/office/drawing/2014/main" id="{B988640C-7F4D-43BB-8D2B-B0AB4B4AD405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4329384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4097" name="Рисунок 13" descr="https://chart.googleapis.com/chart?cht=qr&amp;chl=https%3A%2F%2Fwww.facebook.com%2FTaxUkraine%2F&amp;chld=L|0&amp;chs=150">
              <a:extLst>
                <a:ext uri="{FF2B5EF4-FFF2-40B4-BE49-F238E27FC236}">
                  <a16:creationId xmlns="" xmlns:a16="http://schemas.microsoft.com/office/drawing/2014/main" id="{48F62E71-1AA9-48BD-99B8-0430C4FAB90B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81092" y="5193430"/>
              <a:ext cx="771525" cy="77152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0" name="Rectangle 5">
              <a:extLst>
                <a:ext uri="{FF2B5EF4-FFF2-40B4-BE49-F238E27FC236}">
                  <a16:creationId xmlns="" xmlns:a16="http://schemas.microsoft.com/office/drawing/2014/main" id="{5E53E4E3-62F3-4903-B665-45BF57FD779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82316" y="203687"/>
              <a:ext cx="4793934" cy="1754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Друзі, підписуйтеся на офіційні сторінки Державної податкової служби України у соціальних мережах, де ви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зможе</a:t>
              </a:r>
              <a:r>
                <a:rPr lang="uk-UA" altLang="ru-RU" sz="1200" dirty="0" smtClean="0">
                  <a:solidFill>
                    <a:srgbClr val="333333"/>
                  </a:solidFill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те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переглянути новини, актуальні роз'яснення податкових новацій, а також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інфографіки,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коментарі керівництва,</a:t>
              </a:r>
              <a:r>
                <a:rPr kumimoji="0" lang="uk-UA" altLang="ru-RU" sz="1200" b="0" i="0" u="none" strike="noStrike" cap="none" normalizeH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фахівців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служби! Буде корисно та цікаво!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Спілкуйтеся з </a:t>
              </a:r>
              <a:r>
                <a:rPr kumimoji="0" lang="uk-UA" altLang="ru-RU" sz="12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податковою </a:t>
              </a:r>
              <a:r>
                <a:rPr kumimoji="0" lang="uk-UA" altLang="ru-RU" sz="12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службою дистанційно за допомогою сервісу  «InfoTAX»:</a:t>
              </a: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449263" algn="ctr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2" name="Rectangle 7">
              <a:extLst>
                <a:ext uri="{FF2B5EF4-FFF2-40B4-BE49-F238E27FC236}">
                  <a16:creationId xmlns="" xmlns:a16="http://schemas.microsoft.com/office/drawing/2014/main" id="{7BCFA5DF-C4AC-4DCE-AA03-DBDC47E12D5E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3500673"/>
              <a:ext cx="2077686" cy="80021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канал ДПС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Telegram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</a:t>
              </a:r>
              <a:endParaRPr kumimoji="0" lang="ru-RU" altLang="ru-RU" sz="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3" name="Rectangle 8">
              <a:extLst>
                <a:ext uri="{FF2B5EF4-FFF2-40B4-BE49-F238E27FC236}">
                  <a16:creationId xmlns="" xmlns:a16="http://schemas.microsoft.com/office/drawing/2014/main" id="{911FB1A9-ED1C-4532-A3E7-013A57BBC16A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4465058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Youtube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 каналі ДПС </a:t>
              </a:r>
              <a:endParaRPr kumimoji="0" lang="ru-RU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4" name="Rectangle 9">
              <a:extLst>
                <a:ext uri="{FF2B5EF4-FFF2-40B4-BE49-F238E27FC236}">
                  <a16:creationId xmlns="" xmlns:a16="http://schemas.microsoft.com/office/drawing/2014/main" id="{D4E2B7F5-5D62-456B-A005-E3F8F8A4BC07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1440440" y="5273743"/>
              <a:ext cx="2710593" cy="52322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anchor="ctr" anchorCtr="0" compatLnSpc="1">
              <a:prstTxWarp prst="textNoShape">
                <a:avLst/>
              </a:prstTxWarp>
              <a:spAutoFit/>
            </a:bodyPr>
            <a:lstStyle/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 </a:t>
              </a:r>
              <a:r>
                <a:rPr kumimoji="0" lang="uk-UA" altLang="ru-RU" sz="1400" b="0" i="0" u="none" strike="noStrike" cap="none" normalizeH="0" baseline="0" dirty="0" smtClean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сторінка 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ДПС на «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Fac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е</a:t>
              </a:r>
              <a:r>
                <a:rPr kumimoji="0" lang="en-US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book</a:t>
              </a:r>
              <a:r>
                <a:rPr kumimoji="0" lang="uk-UA" altLang="ru-RU" sz="1400" b="0" i="0" u="none" strike="noStrike" cap="none" normalizeH="0" baseline="0" dirty="0">
                  <a:ln>
                    <a:noFill/>
                  </a:ln>
                  <a:solidFill>
                    <a:srgbClr val="333333"/>
                  </a:solidFill>
                  <a:effectLst/>
                  <a:latin typeface="e-Ukraine Light" panose="00000400000000000000" pitchFamily="50" charset="-52"/>
                  <a:ea typeface="Times New Roman" panose="02020603050405020304" pitchFamily="18" charset="0"/>
                  <a:cs typeface="Times New Roman" panose="02020603050405020304" pitchFamily="18" charset="0"/>
                </a:rPr>
                <a:t>»</a:t>
              </a:r>
              <a:endParaRPr kumimoji="0" lang="uk-UA" altLang="ru-RU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e-Ukraine Light" panose="00000400000000000000" pitchFamily="50" charset="-52"/>
              </a:endParaRPr>
            </a:p>
          </p:txBody>
        </p:sp>
        <p:sp>
          <p:nvSpPr>
            <p:cNvPr id="15" name="Прямоугольник 14">
              <a:extLst>
                <a:ext uri="{FF2B5EF4-FFF2-40B4-BE49-F238E27FC236}">
                  <a16:creationId xmlns="" xmlns:a16="http://schemas.microsoft.com/office/drawing/2014/main" id="{14F01F8F-7640-48D6-B1C7-915AD6E76DDF}"/>
                </a:ext>
              </a:extLst>
            </p:cNvPr>
            <p:cNvSpPr/>
            <p:nvPr/>
          </p:nvSpPr>
          <p:spPr>
            <a:xfrm>
              <a:off x="82316" y="6057476"/>
              <a:ext cx="4793934" cy="338554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Офіційний веб-портал  Державної </a:t>
              </a:r>
              <a:r>
                <a:rPr lang="uk-UA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податков</a:t>
              </a:r>
              <a:r>
                <a:rPr lang="en-US" sz="800" b="1" spc="-20" dirty="0" err="1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ої</a:t>
              </a: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  служби України: </a:t>
              </a:r>
              <a:r>
                <a:rPr lang="en-US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tax</a:t>
              </a:r>
              <a:r>
                <a:rPr lang="uk-UA" sz="800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.</a:t>
              </a:r>
              <a:r>
                <a:rPr lang="uk-UA" sz="800" b="1" u="sng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gov.ua</a:t>
              </a:r>
              <a:endParaRPr lang="ru-RU" sz="3600" b="1" dirty="0">
                <a:latin typeface="e-Ukraine" panose="00000500000000000000" pitchFamily="50" charset="-52"/>
                <a:ea typeface="Times New Roman" panose="02020603050405020304" pitchFamily="18" charset="0"/>
              </a:endParaRPr>
            </a:p>
            <a:p>
              <a:pPr algn="ctr">
                <a:spcAft>
                  <a:spcPts val="0"/>
                </a:spcAft>
              </a:pPr>
              <a:r>
                <a:rPr lang="uk-UA" sz="800" b="1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Інформаційно-довідковий департамент ДПС: </a:t>
              </a:r>
              <a:r>
                <a:rPr lang="uk-UA" sz="800" spc="-20" dirty="0">
                  <a:latin typeface="e-Ukraine" panose="00000500000000000000" pitchFamily="50" charset="-52"/>
                  <a:ea typeface="Times New Roman" panose="02020603050405020304" pitchFamily="18" charset="0"/>
                  <a:cs typeface="Calibri" panose="020F0502020204030204" pitchFamily="34" charset="0"/>
                </a:rPr>
                <a:t>0-800-501-007</a:t>
              </a:r>
              <a:endParaRPr lang="ru-RU" sz="3200" dirty="0">
                <a:effectLst/>
                <a:latin typeface="e-Ukraine" panose="00000500000000000000" pitchFamily="50" charset="-52"/>
                <a:ea typeface="Times New Roman" panose="02020603050405020304" pitchFamily="18" charset="0"/>
                <a:cs typeface="Times New Roman" panose="02020603050405020304" pitchFamily="18" charset="0"/>
              </a:endParaRPr>
            </a:p>
          </p:txBody>
        </p:sp>
        <p:cxnSp>
          <p:nvCxnSpPr>
            <p:cNvPr id="17" name="Прямая соединительная линия 16">
              <a:extLst>
                <a:ext uri="{FF2B5EF4-FFF2-40B4-BE49-F238E27FC236}">
                  <a16:creationId xmlns="" xmlns:a16="http://schemas.microsoft.com/office/drawing/2014/main" id="{BC9780A8-D912-46DD-A0E0-2400220A2B6E}"/>
                </a:ext>
              </a:extLst>
            </p:cNvPr>
            <p:cNvCxnSpPr/>
            <p:nvPr/>
          </p:nvCxnSpPr>
          <p:spPr>
            <a:xfrm>
              <a:off x="228600" y="6010275"/>
              <a:ext cx="4557713" cy="0"/>
            </a:xfrm>
            <a:prstGeom prst="line">
              <a:avLst/>
            </a:prstGeom>
            <a:ln w="28575">
              <a:solidFill>
                <a:srgbClr val="25A872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Rectangle 1"/>
          <p:cNvSpPr>
            <a:spLocks noChangeArrowheads="1"/>
          </p:cNvSpPr>
          <p:nvPr/>
        </p:nvSpPr>
        <p:spPr bwMode="auto">
          <a:xfrm>
            <a:off x="5667123" y="1057691"/>
            <a:ext cx="3600000" cy="1815882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/>
            <a:r>
              <a:rPr lang="ru-RU" sz="1600" b="1" dirty="0">
                <a:latin typeface="e-Ukraine Light" pitchFamily="50" charset="-52"/>
              </a:rPr>
              <a:t>Закон № 1914: Як </a:t>
            </a:r>
            <a:r>
              <a:rPr lang="ru-RU" sz="1600" b="1" dirty="0" err="1">
                <a:latin typeface="e-Ukraine Light" pitchFamily="50" charset="-52"/>
              </a:rPr>
              <a:t>відображається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від’ємне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значення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об’єкта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оподаткування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минулих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податкових</a:t>
            </a:r>
            <a:r>
              <a:rPr lang="ru-RU" sz="1600" b="1" dirty="0">
                <a:latin typeface="e-Ukraine Light" pitchFamily="50" charset="-52"/>
              </a:rPr>
              <a:t> (</a:t>
            </a:r>
            <a:r>
              <a:rPr lang="ru-RU" sz="1600" b="1" dirty="0" err="1">
                <a:latin typeface="e-Ukraine Light" pitchFamily="50" charset="-52"/>
              </a:rPr>
              <a:t>звітних</a:t>
            </a:r>
            <a:r>
              <a:rPr lang="ru-RU" sz="1600" b="1" dirty="0">
                <a:latin typeface="e-Ukraine Light" pitchFamily="50" charset="-52"/>
              </a:rPr>
              <a:t>) </a:t>
            </a:r>
            <a:r>
              <a:rPr lang="ru-RU" sz="1600" b="1" dirty="0" err="1">
                <a:latin typeface="e-Ukraine Light" pitchFamily="50" charset="-52"/>
              </a:rPr>
              <a:t>років</a:t>
            </a:r>
            <a:r>
              <a:rPr lang="ru-RU" sz="1600" b="1" dirty="0">
                <a:latin typeface="e-Ukraine Light" pitchFamily="50" charset="-52"/>
              </a:rPr>
              <a:t> </a:t>
            </a:r>
            <a:r>
              <a:rPr lang="ru-RU" sz="1600" b="1" dirty="0" err="1">
                <a:latin typeface="e-Ukraine Light" pitchFamily="50" charset="-52"/>
              </a:rPr>
              <a:t>починаючи</a:t>
            </a:r>
            <a:r>
              <a:rPr lang="ru-RU" sz="1600" b="1" dirty="0">
                <a:latin typeface="e-Ukraine Light" pitchFamily="50" charset="-52"/>
              </a:rPr>
              <a:t> з 01 </a:t>
            </a:r>
            <a:r>
              <a:rPr lang="ru-RU" sz="1600" b="1" dirty="0" err="1">
                <a:latin typeface="e-Ukraine Light" pitchFamily="50" charset="-52"/>
              </a:rPr>
              <a:t>січня</a:t>
            </a:r>
            <a:r>
              <a:rPr lang="ru-RU" sz="1600" b="1" dirty="0">
                <a:latin typeface="e-Ukraine Light" pitchFamily="50" charset="-52"/>
              </a:rPr>
              <a:t> 2022 року?</a:t>
            </a:r>
            <a:endParaRPr lang="ru-RU" sz="1600" b="1" dirty="0">
              <a:latin typeface="e-Ukraine Light" pitchFamily="50" charset="-52"/>
            </a:endParaRPr>
          </a:p>
        </p:txBody>
      </p:sp>
      <p:sp>
        <p:nvSpPr>
          <p:cNvPr id="20" name="Rectangle 1"/>
          <p:cNvSpPr>
            <a:spLocks noChangeArrowheads="1"/>
          </p:cNvSpPr>
          <p:nvPr/>
        </p:nvSpPr>
        <p:spPr bwMode="auto">
          <a:xfrm>
            <a:off x="5048251" y="6461285"/>
            <a:ext cx="1076324" cy="215444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uk-UA" sz="800" dirty="0" smtClean="0">
                <a:solidFill>
                  <a:srgbClr val="333333"/>
                </a:solidFill>
                <a:latin typeface="e-Ukraine Light" pitchFamily="50" charset="-52"/>
                <a:cs typeface="Times New Roman" pitchFamily="18" charset="0"/>
              </a:rPr>
              <a:t>Вересень  2022</a:t>
            </a:r>
            <a:endParaRPr kumimoji="0" lang="uk-UA" sz="80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e-Ukraine Light" pitchFamily="50" charset="-52"/>
              <a:cs typeface="Arial" pitchFamily="34" charset="0"/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6029325" y="180977"/>
            <a:ext cx="31242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Головне </a:t>
            </a:r>
            <a:r>
              <a:rPr lang="uk-UA" sz="1050" dirty="0" smtClean="0">
                <a:latin typeface="e-Ukraine Light" pitchFamily="50" charset="-52"/>
                <a:cs typeface="Arial" pitchFamily="34" charset="0"/>
              </a:rPr>
              <a:t>управління</a:t>
            </a:r>
            <a:r>
              <a:rPr lang="uk-UA" sz="1000" dirty="0" smtClean="0">
                <a:latin typeface="e-Ukraine Light" pitchFamily="50" charset="-52"/>
                <a:cs typeface="Arial" pitchFamily="34" charset="0"/>
              </a:rPr>
              <a:t> ДПС у м. Києві </a:t>
            </a:r>
          </a:p>
        </p:txBody>
      </p:sp>
    </p:spTree>
    <p:extLst>
      <p:ext uri="{BB962C8B-B14F-4D97-AF65-F5344CB8AC3E}">
        <p14:creationId xmlns:p14="http://schemas.microsoft.com/office/powerpoint/2010/main" val="33821428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Группа 2">
            <a:extLst>
              <a:ext uri="{FF2B5EF4-FFF2-40B4-BE49-F238E27FC236}">
                <a16:creationId xmlns="" xmlns:a16="http://schemas.microsoft.com/office/drawing/2014/main" id="{77BE1E3B-BB62-4FEA-84E6-53708639754F}"/>
              </a:ext>
            </a:extLst>
          </p:cNvPr>
          <p:cNvGrpSpPr/>
          <p:nvPr/>
        </p:nvGrpSpPr>
        <p:grpSpPr>
          <a:xfrm>
            <a:off x="120966" y="100399"/>
            <a:ext cx="4749165" cy="6781800"/>
            <a:chOff x="83820" y="68581"/>
            <a:chExt cx="4694139" cy="6781800"/>
          </a:xfrm>
        </p:grpSpPr>
        <p:sp>
          <p:nvSpPr>
            <p:cNvPr id="4" name="Прямоугольник 3">
              <a:extLst>
                <a:ext uri="{FF2B5EF4-FFF2-40B4-BE49-F238E27FC236}">
                  <a16:creationId xmlns="" xmlns:a16="http://schemas.microsoft.com/office/drawing/2014/main" id="{63EC6337-995B-4F4C-BFBF-1A1915547AE5}"/>
                </a:ext>
              </a:extLst>
            </p:cNvPr>
            <p:cNvSpPr/>
            <p:nvPr/>
          </p:nvSpPr>
          <p:spPr>
            <a:xfrm>
              <a:off x="83820" y="68581"/>
              <a:ext cx="4694139" cy="66294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uk-UA"/>
            </a:p>
          </p:txBody>
        </p:sp>
        <p:sp>
          <p:nvSpPr>
            <p:cNvPr id="6" name="Овал 5">
              <a:extLst>
                <a:ext uri="{FF2B5EF4-FFF2-40B4-BE49-F238E27FC236}">
                  <a16:creationId xmlns="" xmlns:a16="http://schemas.microsoft.com/office/drawing/2014/main" id="{BD827EDD-702C-4BE7-8040-21D8CC6FF8C0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smtClean="0">
                  <a:solidFill>
                    <a:srgbClr val="25A872"/>
                  </a:solidFill>
                  <a:latin typeface="e-Ukraine" panose="00000500000000000000" pitchFamily="50" charset="-52"/>
                </a:rPr>
                <a:t>1</a:t>
              </a:r>
              <a:endParaRPr lang="uk-UA" sz="1400">
                <a:solidFill>
                  <a:srgbClr val="25A872"/>
                </a:solidFill>
                <a:latin typeface="e-Ukraine" panose="00000500000000000000" pitchFamily="50" charset="-52"/>
              </a:endParaRPr>
            </a:p>
          </p:txBody>
        </p:sp>
      </p:grpSp>
      <p:grpSp>
        <p:nvGrpSpPr>
          <p:cNvPr id="7" name="Группа 6">
            <a:extLst>
              <a:ext uri="{FF2B5EF4-FFF2-40B4-BE49-F238E27FC236}">
                <a16:creationId xmlns="" xmlns:a16="http://schemas.microsoft.com/office/drawing/2014/main" id="{192DF1A1-DE05-4849-B565-0A68A4DD5458}"/>
              </a:ext>
            </a:extLst>
          </p:cNvPr>
          <p:cNvGrpSpPr/>
          <p:nvPr/>
        </p:nvGrpSpPr>
        <p:grpSpPr>
          <a:xfrm>
            <a:off x="5094416" y="76199"/>
            <a:ext cx="4707912" cy="6705600"/>
            <a:chOff x="83820" y="68581"/>
            <a:chExt cx="4793934" cy="6781800"/>
          </a:xfrm>
        </p:grpSpPr>
        <p:sp>
          <p:nvSpPr>
            <p:cNvPr id="8" name="Прямоугольник 7">
              <a:extLst>
                <a:ext uri="{FF2B5EF4-FFF2-40B4-BE49-F238E27FC236}">
                  <a16:creationId xmlns="" xmlns:a16="http://schemas.microsoft.com/office/drawing/2014/main" id="{98C4D4A9-1179-41C5-BA9A-90E6A97494E2}"/>
                </a:ext>
              </a:extLst>
            </p:cNvPr>
            <p:cNvSpPr/>
            <p:nvPr/>
          </p:nvSpPr>
          <p:spPr>
            <a:xfrm>
              <a:off x="83820" y="68581"/>
              <a:ext cx="4793934" cy="6704734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dirty="0" err="1" smtClean="0">
                  <a:latin typeface="e-Ukraine Light" pitchFamily="50" charset="-52"/>
                </a:rPr>
                <a:t>тРАВ</a:t>
              </a:r>
              <a:endParaRPr lang="uk-UA" dirty="0">
                <a:latin typeface="e-Ukraine Light" pitchFamily="50" charset="-52"/>
              </a:endParaRPr>
            </a:p>
          </p:txBody>
        </p:sp>
        <p:sp>
          <p:nvSpPr>
            <p:cNvPr id="9" name="Овал 8">
              <a:extLst>
                <a:ext uri="{FF2B5EF4-FFF2-40B4-BE49-F238E27FC236}">
                  <a16:creationId xmlns="" xmlns:a16="http://schemas.microsoft.com/office/drawing/2014/main" id="{72F46394-038E-4BE7-991A-5920F8DE961D}"/>
                </a:ext>
              </a:extLst>
            </p:cNvPr>
            <p:cNvSpPr/>
            <p:nvPr/>
          </p:nvSpPr>
          <p:spPr>
            <a:xfrm>
              <a:off x="2328387" y="6545581"/>
              <a:ext cx="304800" cy="304800"/>
            </a:xfrm>
            <a:prstGeom prst="ellipse">
              <a:avLst/>
            </a:prstGeom>
            <a:solidFill>
              <a:schemeClr val="bg1"/>
            </a:solidFill>
            <a:ln>
              <a:solidFill>
                <a:srgbClr val="25A87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uk-UA" sz="1100" dirty="0" smtClean="0">
                  <a:solidFill>
                    <a:srgbClr val="25A872"/>
                  </a:solidFill>
                  <a:latin typeface="e-Ukraine Light" pitchFamily="50" charset="-52"/>
                </a:rPr>
                <a:t>2</a:t>
              </a:r>
              <a:endParaRPr lang="uk-UA" sz="1100" dirty="0">
                <a:solidFill>
                  <a:srgbClr val="25A872"/>
                </a:solidFill>
                <a:latin typeface="e-Ukraine Light" pitchFamily="50" charset="-52"/>
              </a:endParaRPr>
            </a:p>
          </p:txBody>
        </p:sp>
      </p:grpSp>
      <p:sp>
        <p:nvSpPr>
          <p:cNvPr id="10" name="Прямоугольник 9">
            <a:extLst>
              <a:ext uri="{FF2B5EF4-FFF2-40B4-BE49-F238E27FC236}">
                <a16:creationId xmlns="" xmlns:a16="http://schemas.microsoft.com/office/drawing/2014/main" id="{AB020ADF-A26B-4DB1-A8F3-01CE965CB04E}"/>
              </a:ext>
            </a:extLst>
          </p:cNvPr>
          <p:cNvSpPr/>
          <p:nvPr/>
        </p:nvSpPr>
        <p:spPr>
          <a:xfrm>
            <a:off x="96318" y="244651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Прямоугольник 10">
            <a:extLst>
              <a:ext uri="{FF2B5EF4-FFF2-40B4-BE49-F238E27FC236}">
                <a16:creationId xmlns="" xmlns:a16="http://schemas.microsoft.com/office/drawing/2014/main" id="{A93320C9-B67C-4431-A6A6-D9A5DA9531D3}"/>
              </a:ext>
            </a:extLst>
          </p:cNvPr>
          <p:cNvSpPr/>
          <p:nvPr/>
        </p:nvSpPr>
        <p:spPr>
          <a:xfrm>
            <a:off x="5105397" y="138500"/>
            <a:ext cx="4591051" cy="625792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indent="449580" algn="just">
              <a:spcAft>
                <a:spcPts val="0"/>
              </a:spcAft>
            </a:pPr>
            <a:endParaRPr lang="uk-UA" sz="1200">
              <a:latin typeface="e-Ukraine Light" panose="00000400000000000000" pitchFamily="50" charset="-52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073" name="Rectangle 1"/>
          <p:cNvSpPr>
            <a:spLocks noChangeArrowheads="1"/>
          </p:cNvSpPr>
          <p:nvPr/>
        </p:nvSpPr>
        <p:spPr bwMode="auto">
          <a:xfrm>
            <a:off x="171450" y="3068210"/>
            <a:ext cx="464819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uk-UA" sz="1400" smtClean="0">
                <a:latin typeface="Times New Roman" pitchFamily="18" charset="0"/>
                <a:cs typeface="Times New Roman" pitchFamily="18" charset="0"/>
              </a:rPr>
              <a:t>  </a:t>
            </a:r>
            <a:endParaRPr lang="uk-UA" sz="1300" smtClean="0">
              <a:latin typeface="e-Ukraine Light"/>
              <a:cs typeface="Times New Roman" pitchFamily="18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238126" y="86916"/>
            <a:ext cx="4543424" cy="315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r>
              <a:rPr lang="uk-UA" sz="1450" smtClean="0"/>
              <a:t>     </a:t>
            </a:r>
          </a:p>
        </p:txBody>
      </p:sp>
      <p:sp>
        <p:nvSpPr>
          <p:cNvPr id="14" name="Прямоугольник 13"/>
          <p:cNvSpPr/>
          <p:nvPr/>
        </p:nvSpPr>
        <p:spPr>
          <a:xfrm>
            <a:off x="171450" y="58342"/>
            <a:ext cx="47815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200" smtClean="0">
              <a:latin typeface="e-Ukraine" pitchFamily="2" charset="-52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5010150" y="402387"/>
            <a:ext cx="468629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7200" algn="just"/>
            <a:endParaRPr lang="uk-UA" sz="1000" dirty="0" smtClean="0">
              <a:latin typeface="e-Ukraine" pitchFamily="2" charset="-52"/>
            </a:endParaRPr>
          </a:p>
          <a:p>
            <a:pPr indent="457200" algn="just"/>
            <a:endParaRPr lang="uk-UA" sz="1000" dirty="0" smtClean="0">
              <a:latin typeface="e-Ukraine" pitchFamily="2" charset="-52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5127010" y="76199"/>
            <a:ext cx="4569437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uk-UA" sz="1400" dirty="0"/>
              <a:t> </a:t>
            </a:r>
            <a:r>
              <a:rPr lang="en-US" sz="1400" dirty="0" smtClean="0"/>
              <a:t>			</a:t>
            </a:r>
            <a:endParaRPr lang="ru-RU" sz="1200" dirty="0">
              <a:latin typeface="e-Ukraine Light" pitchFamily="50" charset="-52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259020" y="244651"/>
            <a:ext cx="4473056" cy="65556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1050" dirty="0">
                <a:latin typeface="e-Ukraine Light" pitchFamily="50" charset="-52"/>
              </a:rPr>
              <a:t>	</a:t>
            </a:r>
            <a:r>
              <a:rPr lang="ru-RU" sz="1200" dirty="0">
                <a:latin typeface="e-Ukraine Light" pitchFamily="50" charset="-52"/>
              </a:rPr>
              <a:t> Головне </a:t>
            </a:r>
            <a:r>
              <a:rPr lang="ru-RU" sz="1200" dirty="0" err="1">
                <a:latin typeface="e-Ukraine Light" pitchFamily="50" charset="-52"/>
              </a:rPr>
              <a:t>управління</a:t>
            </a:r>
            <a:r>
              <a:rPr lang="ru-RU" sz="1200" dirty="0">
                <a:latin typeface="e-Ukraine Light" pitchFamily="50" charset="-52"/>
              </a:rPr>
              <a:t> ДПС у м. </a:t>
            </a:r>
            <a:r>
              <a:rPr lang="ru-RU" sz="1200" dirty="0" err="1">
                <a:latin typeface="e-Ukraine Light" pitchFamily="50" charset="-52"/>
              </a:rPr>
              <a:t>Києві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звертає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увагу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що</a:t>
            </a:r>
            <a:r>
              <a:rPr lang="ru-RU" sz="1200" dirty="0">
                <a:latin typeface="e-Ukraine Light" pitchFamily="50" charset="-52"/>
              </a:rPr>
              <a:t> Закон </a:t>
            </a:r>
            <a:r>
              <a:rPr lang="ru-RU" sz="1200" dirty="0" err="1">
                <a:latin typeface="e-Ukraine Light" pitchFamily="50" charset="-52"/>
              </a:rPr>
              <a:t>України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від</a:t>
            </a:r>
            <a:r>
              <a:rPr lang="ru-RU" sz="1200" dirty="0">
                <a:latin typeface="e-Ukraine Light" pitchFamily="50" charset="-52"/>
              </a:rPr>
              <a:t> 30 листопада 2021 року № 1914-</a:t>
            </a:r>
            <a:r>
              <a:rPr lang="en-US" sz="1200" dirty="0">
                <a:latin typeface="e-Ukraine Light" pitchFamily="50" charset="-52"/>
              </a:rPr>
              <a:t>IX «</a:t>
            </a:r>
            <a:r>
              <a:rPr lang="ru-RU" sz="1200" dirty="0">
                <a:latin typeface="e-Ukraine Light" pitchFamily="50" charset="-52"/>
              </a:rPr>
              <a:t>Про </a:t>
            </a:r>
            <a:r>
              <a:rPr lang="ru-RU" sz="1200" dirty="0" err="1">
                <a:latin typeface="e-Ukraine Light" pitchFamily="50" charset="-52"/>
              </a:rPr>
              <a:t>внесення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змін</a:t>
            </a:r>
            <a:r>
              <a:rPr lang="ru-RU" sz="1200" dirty="0">
                <a:latin typeface="e-Ukraine Light" pitchFamily="50" charset="-52"/>
              </a:rPr>
              <a:t> до </a:t>
            </a:r>
            <a:r>
              <a:rPr lang="ru-RU" sz="1200" dirty="0" err="1">
                <a:latin typeface="e-Ukraine Light" pitchFamily="50" charset="-52"/>
              </a:rPr>
              <a:t>Податкового</a:t>
            </a:r>
            <a:r>
              <a:rPr lang="ru-RU" sz="1200" dirty="0">
                <a:latin typeface="e-Ukraine Light" pitchFamily="50" charset="-52"/>
              </a:rPr>
              <a:t> кодексу </a:t>
            </a:r>
            <a:r>
              <a:rPr lang="ru-RU" sz="1200" dirty="0" err="1">
                <a:latin typeface="e-Ukraine Light" pitchFamily="50" charset="-52"/>
              </a:rPr>
              <a:t>України</a:t>
            </a:r>
            <a:r>
              <a:rPr lang="ru-RU" sz="1200" dirty="0">
                <a:latin typeface="e-Ukraine Light" pitchFamily="50" charset="-52"/>
              </a:rPr>
              <a:t> та </a:t>
            </a:r>
            <a:r>
              <a:rPr lang="ru-RU" sz="1200" dirty="0" err="1">
                <a:latin typeface="e-Ukraine Light" pitchFamily="50" charset="-52"/>
              </a:rPr>
              <a:t>інших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законодавчих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актів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України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щодо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забезпечення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збалансованості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бюджетних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надходжень</a:t>
            </a:r>
            <a:r>
              <a:rPr lang="ru-RU" sz="1200" dirty="0">
                <a:latin typeface="e-Ukraine Light" pitchFamily="50" charset="-52"/>
              </a:rPr>
              <a:t>», </a:t>
            </a:r>
            <a:r>
              <a:rPr lang="ru-RU" sz="1200" dirty="0" err="1">
                <a:latin typeface="e-Ukraine Light" pitchFamily="50" charset="-52"/>
              </a:rPr>
              <a:t>який</a:t>
            </a:r>
            <a:r>
              <a:rPr lang="ru-RU" sz="1200" dirty="0">
                <a:latin typeface="e-Ukraine Light" pitchFamily="50" charset="-52"/>
              </a:rPr>
              <a:t> набрав </a:t>
            </a:r>
            <a:r>
              <a:rPr lang="ru-RU" sz="1200" dirty="0" err="1">
                <a:latin typeface="e-Ukraine Light" pitchFamily="50" charset="-52"/>
              </a:rPr>
              <a:t>чинності</a:t>
            </a:r>
            <a:r>
              <a:rPr lang="ru-RU" sz="1200" dirty="0">
                <a:latin typeface="e-Ukraine Light" pitchFamily="50" charset="-52"/>
              </a:rPr>
              <a:t> 01 </a:t>
            </a:r>
            <a:r>
              <a:rPr lang="ru-RU" sz="1200" dirty="0" err="1">
                <a:latin typeface="e-Ukraine Light" pitchFamily="50" charset="-52"/>
              </a:rPr>
              <a:t>січня</a:t>
            </a:r>
            <a:r>
              <a:rPr lang="ru-RU" sz="1200" dirty="0">
                <a:latin typeface="e-Ukraine Light" pitchFamily="50" charset="-52"/>
              </a:rPr>
              <a:t> 2022 року, </a:t>
            </a:r>
            <a:r>
              <a:rPr lang="ru-RU" sz="1200" dirty="0" err="1">
                <a:latin typeface="e-Ukraine Light" pitchFamily="50" charset="-52"/>
              </a:rPr>
              <a:t>змінив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підхід</a:t>
            </a:r>
            <a:r>
              <a:rPr lang="ru-RU" sz="1200" dirty="0">
                <a:latin typeface="e-Ukraine Light" pitchFamily="50" charset="-52"/>
              </a:rPr>
              <a:t> до </a:t>
            </a:r>
            <a:r>
              <a:rPr lang="ru-RU" sz="1200" dirty="0" err="1">
                <a:latin typeface="e-Ukraine Light" pitchFamily="50" charset="-52"/>
              </a:rPr>
              <a:t>визначення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об’єкту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оподаткування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податком</a:t>
            </a:r>
            <a:r>
              <a:rPr lang="ru-RU" sz="1200" dirty="0">
                <a:latin typeface="e-Ukraine Light" pitchFamily="50" charset="-52"/>
              </a:rPr>
              <a:t> на </a:t>
            </a:r>
            <a:r>
              <a:rPr lang="ru-RU" sz="1200" dirty="0" err="1">
                <a:latin typeface="e-Ukraine Light" pitchFamily="50" charset="-52"/>
              </a:rPr>
              <a:t>прибуток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підприємств</a:t>
            </a:r>
            <a:r>
              <a:rPr lang="ru-RU" sz="1200" dirty="0">
                <a:latin typeface="e-Ukraine Light" pitchFamily="50" charset="-52"/>
              </a:rPr>
              <a:t> великими </a:t>
            </a:r>
            <a:r>
              <a:rPr lang="ru-RU" sz="1200" dirty="0" err="1">
                <a:latin typeface="e-Ukraine Light" pitchFamily="50" charset="-52"/>
              </a:rPr>
              <a:t>платниками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податків</a:t>
            </a:r>
            <a:r>
              <a:rPr lang="ru-RU" sz="1200" dirty="0">
                <a:latin typeface="e-Ukraine Light" pitchFamily="50" charset="-52"/>
              </a:rPr>
              <a:t>: </a:t>
            </a:r>
            <a:r>
              <a:rPr lang="ru-RU" sz="1200" dirty="0" err="1">
                <a:latin typeface="e-Ukraine Light" pitchFamily="50" charset="-52"/>
              </a:rPr>
              <a:t>запроваджено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окремий</a:t>
            </a:r>
            <a:r>
              <a:rPr lang="ru-RU" sz="1200" dirty="0">
                <a:latin typeface="e-Ukraine Light" pitchFamily="50" charset="-52"/>
              </a:rPr>
              <a:t> порядок </a:t>
            </a:r>
            <a:r>
              <a:rPr lang="ru-RU" sz="1200" dirty="0" err="1">
                <a:latin typeface="e-Ukraine Light" pitchFamily="50" charset="-52"/>
              </a:rPr>
              <a:t>відображення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від’ємного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значення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об’єкта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оподаткування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платника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податків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минулих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податкових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звітних</a:t>
            </a:r>
            <a:r>
              <a:rPr lang="ru-RU" sz="1200" dirty="0">
                <a:latin typeface="e-Ukraine Light" pitchFamily="50" charset="-52"/>
              </a:rPr>
              <a:t>) </a:t>
            </a:r>
            <a:r>
              <a:rPr lang="ru-RU" sz="1200" dirty="0" err="1">
                <a:latin typeface="e-Ukraine Light" pitchFamily="50" charset="-52"/>
              </a:rPr>
              <a:t>років</a:t>
            </a:r>
            <a:r>
              <a:rPr lang="ru-RU" sz="1200" dirty="0">
                <a:latin typeface="e-Ukraine Light" pitchFamily="50" charset="-52"/>
              </a:rPr>
              <a:t> («</a:t>
            </a:r>
            <a:r>
              <a:rPr lang="ru-RU" sz="1200" dirty="0" err="1">
                <a:latin typeface="e-Ukraine Light" pitchFamily="50" charset="-52"/>
              </a:rPr>
              <a:t>податкових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збитків</a:t>
            </a:r>
            <a:r>
              <a:rPr lang="ru-RU" sz="1200" dirty="0" smtClean="0">
                <a:latin typeface="e-Ukraine Light" pitchFamily="50" charset="-52"/>
              </a:rPr>
              <a:t>»).</a:t>
            </a:r>
            <a:endParaRPr lang="ru-RU" sz="1200" dirty="0">
              <a:latin typeface="e-Ukraine Light" pitchFamily="50" charset="-52"/>
            </a:endParaRPr>
          </a:p>
          <a:p>
            <a:pPr algn="just"/>
            <a:r>
              <a:rPr lang="ru-RU" sz="1200" dirty="0" smtClean="0">
                <a:latin typeface="e-Ukraine Light" pitchFamily="50" charset="-52"/>
              </a:rPr>
              <a:t>	Так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починаючи</a:t>
            </a:r>
            <a:r>
              <a:rPr lang="ru-RU" sz="1200" dirty="0">
                <a:latin typeface="e-Ukraine Light" pitchFamily="50" charset="-52"/>
              </a:rPr>
              <a:t> з </a:t>
            </a:r>
            <a:r>
              <a:rPr lang="ru-RU" sz="1200" dirty="0" err="1">
                <a:latin typeface="e-Ukraine Light" pitchFamily="50" charset="-52"/>
              </a:rPr>
              <a:t>першого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податкового</a:t>
            </a:r>
            <a:r>
              <a:rPr lang="ru-RU" sz="1200" dirty="0">
                <a:latin typeface="e-Ukraine Light" pitchFamily="50" charset="-52"/>
              </a:rPr>
              <a:t> (</a:t>
            </a:r>
            <a:r>
              <a:rPr lang="ru-RU" sz="1200" dirty="0" err="1">
                <a:latin typeface="e-Ukraine Light" pitchFamily="50" charset="-52"/>
              </a:rPr>
              <a:t>звітного</a:t>
            </a:r>
            <a:r>
              <a:rPr lang="ru-RU" sz="1200" dirty="0">
                <a:latin typeface="e-Ukraine Light" pitchFamily="50" charset="-52"/>
              </a:rPr>
              <a:t>) </a:t>
            </a:r>
            <a:r>
              <a:rPr lang="ru-RU" sz="1200" dirty="0" err="1">
                <a:latin typeface="e-Ukraine Light" pitchFamily="50" charset="-52"/>
              </a:rPr>
              <a:t>періоду</a:t>
            </a:r>
            <a:r>
              <a:rPr lang="ru-RU" sz="1200" dirty="0">
                <a:latin typeface="e-Ukraine Light" pitchFamily="50" charset="-52"/>
              </a:rPr>
              <a:t> 2022 року </a:t>
            </a:r>
            <a:r>
              <a:rPr lang="ru-RU" sz="1200" dirty="0" err="1">
                <a:latin typeface="e-Ukraine Light" pitchFamily="50" charset="-52"/>
              </a:rPr>
              <a:t>великі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платники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податків</a:t>
            </a:r>
            <a:r>
              <a:rPr lang="ru-RU" sz="1200" dirty="0">
                <a:latin typeface="e-Ukraine Light" pitchFamily="50" charset="-52"/>
              </a:rPr>
              <a:t>, </a:t>
            </a:r>
            <a:r>
              <a:rPr lang="ru-RU" sz="1200" dirty="0" err="1">
                <a:latin typeface="e-Ukraine Light" pitchFamily="50" charset="-52"/>
              </a:rPr>
              <a:t>мають</a:t>
            </a:r>
            <a:r>
              <a:rPr lang="ru-RU" sz="1200" dirty="0">
                <a:latin typeface="e-Ukraine Light" pitchFamily="50" charset="-52"/>
              </a:rPr>
              <a:t> право </a:t>
            </a:r>
            <a:r>
              <a:rPr lang="ru-RU" sz="1200" dirty="0" err="1">
                <a:latin typeface="e-Ukraine Light" pitchFamily="50" charset="-52"/>
              </a:rPr>
              <a:t>зменшувати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 Light" pitchFamily="50" charset="-52"/>
              </a:rPr>
              <a:t>об’єкт</a:t>
            </a:r>
            <a:r>
              <a:rPr lang="ru-RU" sz="1200" dirty="0">
                <a:latin typeface="e-Ukraine Light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 не </a:t>
            </a:r>
            <a:r>
              <a:rPr lang="ru-RU" sz="1200" dirty="0" err="1">
                <a:latin typeface="e-Ukraine" pitchFamily="50" charset="-52"/>
              </a:rPr>
              <a:t>більше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ніж</a:t>
            </a:r>
            <a:r>
              <a:rPr lang="ru-RU" sz="1200" dirty="0">
                <a:latin typeface="e-Ukraine" pitchFamily="50" charset="-52"/>
              </a:rPr>
              <a:t> на 50 </a:t>
            </a:r>
            <a:r>
              <a:rPr lang="ru-RU" sz="1200" dirty="0" err="1">
                <a:latin typeface="e-Ukraine" pitchFamily="50" charset="-52"/>
              </a:rPr>
              <a:t>відсотків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накопичених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збитків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минулих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податкових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звітних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років</a:t>
            </a:r>
            <a:r>
              <a:rPr lang="ru-RU" sz="1200" dirty="0" smtClean="0">
                <a:latin typeface="e-Ukraine" pitchFamily="50" charset="-52"/>
              </a:rPr>
              <a:t>.</a:t>
            </a:r>
            <a:endParaRPr lang="ru-RU" sz="1200" dirty="0">
              <a:latin typeface="e-Ukraine" pitchFamily="50" charset="-52"/>
            </a:endParaRPr>
          </a:p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Згідно</a:t>
            </a:r>
            <a:r>
              <a:rPr lang="ru-RU" sz="1200" dirty="0" smtClean="0">
                <a:latin typeface="e-Ukraine" pitchFamily="50" charset="-52"/>
              </a:rPr>
              <a:t> </a:t>
            </a:r>
            <a:r>
              <a:rPr lang="ru-RU" sz="1200" dirty="0">
                <a:latin typeface="e-Ukraine" pitchFamily="50" charset="-52"/>
              </a:rPr>
              <a:t>з </a:t>
            </a:r>
            <a:r>
              <a:rPr lang="ru-RU" sz="1200" dirty="0" err="1">
                <a:latin typeface="e-Ukraine" pitchFamily="50" charset="-52"/>
              </a:rPr>
              <a:t>пп</a:t>
            </a:r>
            <a:r>
              <a:rPr lang="ru-RU" sz="1200" dirty="0">
                <a:latin typeface="e-Ukraine" pitchFamily="50" charset="-52"/>
              </a:rPr>
              <a:t>. 14.1.24 п. 14.1 ст. 14 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 кодексу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великим </a:t>
            </a:r>
            <a:r>
              <a:rPr lang="ru-RU" sz="1200" dirty="0" err="1">
                <a:latin typeface="e-Ukraine" pitchFamily="50" charset="-52"/>
              </a:rPr>
              <a:t>платником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вважається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юридична</a:t>
            </a:r>
            <a:r>
              <a:rPr lang="ru-RU" sz="1200" dirty="0">
                <a:latin typeface="e-Ukraine" pitchFamily="50" charset="-52"/>
              </a:rPr>
              <a:t> особа </a:t>
            </a:r>
            <a:r>
              <a:rPr lang="ru-RU" sz="1200" dirty="0" err="1">
                <a:latin typeface="e-Ukraine" pitchFamily="50" charset="-52"/>
              </a:rPr>
              <a:t>або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постійне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представництво</a:t>
            </a:r>
            <a:r>
              <a:rPr lang="ru-RU" sz="1200" dirty="0">
                <a:latin typeface="e-Ukraine" pitchFamily="50" charset="-52"/>
              </a:rPr>
              <a:t> нерезидента на </a:t>
            </a:r>
            <a:r>
              <a:rPr lang="ru-RU" sz="1200" dirty="0" err="1">
                <a:latin typeface="e-Ukraine" pitchFamily="50" charset="-52"/>
              </a:rPr>
              <a:t>території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, у </a:t>
            </a:r>
            <a:r>
              <a:rPr lang="ru-RU" sz="1200" dirty="0" err="1">
                <a:latin typeface="e-Ukraine" pitchFamily="50" charset="-52"/>
              </a:rPr>
              <a:t>якої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обсяг</a:t>
            </a:r>
            <a:r>
              <a:rPr lang="ru-RU" sz="1200" dirty="0">
                <a:latin typeface="e-Ukraine" pitchFamily="50" charset="-52"/>
              </a:rPr>
              <a:t> доходу </a:t>
            </a:r>
            <a:r>
              <a:rPr lang="ru-RU" sz="1200" dirty="0" err="1">
                <a:latin typeface="e-Ukraine" pitchFamily="50" charset="-52"/>
              </a:rPr>
              <a:t>від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усіх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видів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діяльності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останні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чотири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послідовні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податкові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звітні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квартали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перевищує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еквівалент</a:t>
            </a:r>
            <a:r>
              <a:rPr lang="ru-RU" sz="1200" dirty="0">
                <a:latin typeface="e-Ukraine" pitchFamily="50" charset="-52"/>
              </a:rPr>
              <a:t> 50 </a:t>
            </a:r>
            <a:r>
              <a:rPr lang="ru-RU" sz="1200" dirty="0" err="1">
                <a:latin typeface="e-Ukraine" pitchFamily="50" charset="-52"/>
              </a:rPr>
              <a:t>мільйонів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євро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визначений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середньозваженим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офіційним</a:t>
            </a:r>
            <a:r>
              <a:rPr lang="ru-RU" sz="1200" dirty="0">
                <a:latin typeface="e-Ukraine" pitchFamily="50" charset="-52"/>
              </a:rPr>
              <a:t> курсом </a:t>
            </a:r>
            <a:r>
              <a:rPr lang="ru-RU" sz="1200" dirty="0" err="1">
                <a:latin typeface="e-Ukraine" pitchFamily="50" charset="-52"/>
              </a:rPr>
              <a:t>Національного</a:t>
            </a:r>
            <a:r>
              <a:rPr lang="ru-RU" sz="1200" dirty="0">
                <a:latin typeface="e-Ukraine" pitchFamily="50" charset="-52"/>
              </a:rPr>
              <a:t> банку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за той </a:t>
            </a:r>
            <a:r>
              <a:rPr lang="ru-RU" sz="1200" dirty="0" err="1">
                <a:latin typeface="e-Ukraine" pitchFamily="50" charset="-52"/>
              </a:rPr>
              <a:t>самий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або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загальна</a:t>
            </a:r>
            <a:r>
              <a:rPr lang="ru-RU" sz="1200" dirty="0">
                <a:latin typeface="e-Ukraine" pitchFamily="50" charset="-52"/>
              </a:rPr>
              <a:t> сума </a:t>
            </a:r>
            <a:r>
              <a:rPr lang="ru-RU" sz="1200" dirty="0" err="1">
                <a:latin typeface="e-Ukraine" pitchFamily="50" charset="-52"/>
              </a:rPr>
              <a:t>податків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зборів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платежів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сплачених</a:t>
            </a:r>
            <a:r>
              <a:rPr lang="ru-RU" sz="1200" dirty="0">
                <a:latin typeface="e-Ukraine" pitchFamily="50" charset="-52"/>
              </a:rPr>
              <a:t> до Державного бюджету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, контроль за </a:t>
            </a:r>
            <a:r>
              <a:rPr lang="ru-RU" sz="1200" dirty="0" err="1">
                <a:latin typeface="e-Ukraine" pitchFamily="50" charset="-52"/>
              </a:rPr>
              <a:t>справлянням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яких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покладено</a:t>
            </a:r>
            <a:r>
              <a:rPr lang="ru-RU" sz="1200" dirty="0">
                <a:latin typeface="e-Ukraine" pitchFamily="50" charset="-52"/>
              </a:rPr>
              <a:t> на </a:t>
            </a:r>
            <a:r>
              <a:rPr lang="ru-RU" sz="1200" dirty="0" err="1">
                <a:latin typeface="e-Ukraine" pitchFamily="50" charset="-52"/>
              </a:rPr>
              <a:t>контролюючі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органи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крім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 smtClean="0">
                <a:latin typeface="e-Ukraine" pitchFamily="50" charset="-52"/>
              </a:rPr>
              <a:t>митних</a:t>
            </a:r>
            <a:r>
              <a:rPr lang="ru-RU" sz="1200" dirty="0" smtClean="0">
                <a:latin typeface="e-Ukraine" pitchFamily="50" charset="-52"/>
              </a:rPr>
              <a:t/>
            </a:r>
            <a:br>
              <a:rPr lang="ru-RU" sz="1200" dirty="0" smtClean="0">
                <a:latin typeface="e-Ukraine" pitchFamily="50" charset="-52"/>
              </a:rPr>
            </a:br>
            <a:endParaRPr lang="ru-RU" sz="1200" dirty="0">
              <a:latin typeface="e-Ukraine" pitchFamily="50" charset="-52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219700" y="128944"/>
            <a:ext cx="4391026" cy="41242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200" dirty="0" err="1" smtClean="0">
                <a:latin typeface="e-Ukraine" pitchFamily="50" charset="-52"/>
              </a:rPr>
              <a:t>платежів</a:t>
            </a:r>
            <a:r>
              <a:rPr lang="ru-RU" sz="1200" dirty="0">
                <a:latin typeface="e-Ukraine" pitchFamily="50" charset="-52"/>
              </a:rPr>
              <a:t>, за </a:t>
            </a:r>
            <a:r>
              <a:rPr lang="ru-RU" sz="1200" dirty="0" err="1">
                <a:latin typeface="e-Ukraine" pitchFamily="50" charset="-52"/>
              </a:rPr>
              <a:t>такий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самий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перевищує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еквівалент</a:t>
            </a:r>
            <a:r>
              <a:rPr lang="ru-RU" sz="1200" dirty="0">
                <a:latin typeface="e-Ukraine" pitchFamily="50" charset="-52"/>
              </a:rPr>
              <a:t> 1,5 </a:t>
            </a:r>
            <a:r>
              <a:rPr lang="ru-RU" sz="1200" dirty="0" err="1">
                <a:latin typeface="e-Ukraine" pitchFamily="50" charset="-52"/>
              </a:rPr>
              <a:t>мільйона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євро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визначений</a:t>
            </a:r>
            <a:r>
              <a:rPr lang="ru-RU" sz="1200" dirty="0">
                <a:latin typeface="e-Ukraine" pitchFamily="50" charset="-52"/>
              </a:rPr>
              <a:t> за </a:t>
            </a:r>
            <a:r>
              <a:rPr lang="ru-RU" sz="1200" dirty="0" err="1">
                <a:latin typeface="e-Ukraine" pitchFamily="50" charset="-52"/>
              </a:rPr>
              <a:t>середньозваженим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офіційним</a:t>
            </a:r>
            <a:r>
              <a:rPr lang="ru-RU" sz="1200" dirty="0">
                <a:latin typeface="e-Ukraine" pitchFamily="50" charset="-52"/>
              </a:rPr>
              <a:t> курсом </a:t>
            </a:r>
            <a:r>
              <a:rPr lang="ru-RU" sz="1200" dirty="0" err="1">
                <a:latin typeface="e-Ukraine" pitchFamily="50" charset="-52"/>
              </a:rPr>
              <a:t>Національного</a:t>
            </a:r>
            <a:r>
              <a:rPr lang="ru-RU" sz="1200" dirty="0">
                <a:latin typeface="e-Ukraine" pitchFamily="50" charset="-52"/>
              </a:rPr>
              <a:t> банку </a:t>
            </a:r>
            <a:r>
              <a:rPr lang="ru-RU" sz="1200" dirty="0" err="1">
                <a:latin typeface="e-Ukraine" pitchFamily="50" charset="-52"/>
              </a:rPr>
              <a:t>України</a:t>
            </a:r>
            <a:r>
              <a:rPr lang="ru-RU" sz="1200" dirty="0">
                <a:latin typeface="e-Ukraine" pitchFamily="50" charset="-52"/>
              </a:rPr>
              <a:t> за той </a:t>
            </a:r>
            <a:r>
              <a:rPr lang="ru-RU" sz="1200" dirty="0" err="1">
                <a:latin typeface="e-Ukraine" pitchFamily="50" charset="-52"/>
              </a:rPr>
              <a:t>самий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період</a:t>
            </a:r>
            <a:r>
              <a:rPr lang="ru-RU" sz="1200" dirty="0">
                <a:latin typeface="e-Ukraine" pitchFamily="50" charset="-52"/>
              </a:rPr>
              <a:t>. </a:t>
            </a:r>
            <a:endParaRPr lang="ru-RU" sz="1200" dirty="0" smtClean="0">
              <a:latin typeface="e-Ukraine" pitchFamily="50" charset="-52"/>
            </a:endParaRPr>
          </a:p>
          <a:p>
            <a:pPr algn="just"/>
            <a:r>
              <a:rPr lang="ru-RU" sz="1200" dirty="0" smtClean="0">
                <a:latin typeface="e-Ukraine" pitchFamily="50" charset="-52"/>
              </a:rPr>
              <a:t>	</a:t>
            </a:r>
            <a:r>
              <a:rPr lang="ru-RU" sz="1200" dirty="0" err="1" smtClean="0">
                <a:latin typeface="e-Ukraine" pitchFamily="50" charset="-52"/>
              </a:rPr>
              <a:t>Реєстр</a:t>
            </a:r>
            <a:r>
              <a:rPr lang="ru-RU" sz="1200" dirty="0" smtClean="0">
                <a:latin typeface="e-Ukraine" pitchFamily="50" charset="-52"/>
              </a:rPr>
              <a:t> </a:t>
            </a:r>
            <a:r>
              <a:rPr lang="ru-RU" sz="1200" dirty="0">
                <a:latin typeface="e-Ukraine" pitchFamily="50" charset="-52"/>
              </a:rPr>
              <a:t>великих </a:t>
            </a:r>
            <a:r>
              <a:rPr lang="ru-RU" sz="1200" dirty="0" err="1">
                <a:latin typeface="e-Ukraine" pitchFamily="50" charset="-52"/>
              </a:rPr>
              <a:t>платників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податків</a:t>
            </a:r>
            <a:r>
              <a:rPr lang="ru-RU" sz="1200" dirty="0">
                <a:latin typeface="e-Ukraine" pitchFamily="50" charset="-52"/>
              </a:rPr>
              <a:t> на 2022 </a:t>
            </a:r>
            <a:r>
              <a:rPr lang="ru-RU" sz="1200" dirty="0" err="1">
                <a:latin typeface="e-Ukraine" pitchFamily="50" charset="-52"/>
              </a:rPr>
              <a:t>рік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затверджений</a:t>
            </a:r>
            <a:r>
              <a:rPr lang="ru-RU" sz="1200" dirty="0">
                <a:latin typeface="e-Ukraine" pitchFamily="50" charset="-52"/>
              </a:rPr>
              <a:t> наказом ДПС </a:t>
            </a:r>
            <a:r>
              <a:rPr lang="ru-RU" sz="1200" dirty="0" err="1">
                <a:latin typeface="e-Ukraine" pitchFamily="50" charset="-52"/>
              </a:rPr>
              <a:t>від</a:t>
            </a:r>
            <a:r>
              <a:rPr lang="ru-RU" sz="1200" dirty="0">
                <a:latin typeface="e-Ukraine" pitchFamily="50" charset="-52"/>
              </a:rPr>
              <a:t> 24 </a:t>
            </a:r>
            <a:r>
              <a:rPr lang="ru-RU" sz="1200" dirty="0" err="1">
                <a:latin typeface="e-Ukraine" pitchFamily="50" charset="-52"/>
              </a:rPr>
              <a:t>вересня</a:t>
            </a:r>
            <a:r>
              <a:rPr lang="ru-RU" sz="1200" dirty="0">
                <a:latin typeface="e-Ukraine" pitchFamily="50" charset="-52"/>
              </a:rPr>
              <a:t> 2021 року № 838, </a:t>
            </a:r>
            <a:r>
              <a:rPr lang="ru-RU" sz="1200" dirty="0" err="1">
                <a:latin typeface="e-Ukraine" pitchFamily="50" charset="-52"/>
              </a:rPr>
              <a:t>включає</a:t>
            </a:r>
            <a:r>
              <a:rPr lang="ru-RU" sz="1200" dirty="0">
                <a:latin typeface="e-Ukraine" pitchFamily="50" charset="-52"/>
              </a:rPr>
              <a:t> 1340 </a:t>
            </a:r>
            <a:r>
              <a:rPr lang="ru-RU" sz="1200" dirty="0" err="1">
                <a:latin typeface="e-Ukraine" pitchFamily="50" charset="-52"/>
              </a:rPr>
              <a:t>юридичних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осіб</a:t>
            </a:r>
            <a:r>
              <a:rPr lang="ru-RU" sz="1200" dirty="0">
                <a:latin typeface="e-Ukraine" pitchFamily="50" charset="-52"/>
              </a:rPr>
              <a:t>. </a:t>
            </a:r>
          </a:p>
          <a:p>
            <a:pPr algn="just"/>
            <a:r>
              <a:rPr lang="ru-RU" sz="1200" dirty="0" smtClean="0">
                <a:latin typeface="e-Ukraine" pitchFamily="50" charset="-52"/>
              </a:rPr>
              <a:t>	Для </a:t>
            </a:r>
            <a:r>
              <a:rPr lang="ru-RU" sz="1200" dirty="0" err="1">
                <a:latin typeface="e-Ukraine" pitchFamily="50" charset="-52"/>
              </a:rPr>
              <a:t>платників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податку</a:t>
            </a:r>
            <a:r>
              <a:rPr lang="ru-RU" sz="1200" dirty="0">
                <a:latin typeface="e-Ukraine" pitchFamily="50" charset="-52"/>
              </a:rPr>
              <a:t> на </a:t>
            </a:r>
            <a:r>
              <a:rPr lang="ru-RU" sz="1200" dirty="0" err="1">
                <a:latin typeface="e-Ukraine" pitchFamily="50" charset="-52"/>
              </a:rPr>
              <a:t>прибуток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підприємств</a:t>
            </a:r>
            <a:r>
              <a:rPr lang="ru-RU" sz="1200" dirty="0">
                <a:latin typeface="e-Ukraine" pitchFamily="50" charset="-52"/>
              </a:rPr>
              <a:t>, </a:t>
            </a:r>
            <a:r>
              <a:rPr lang="ru-RU" sz="1200" dirty="0" err="1">
                <a:latin typeface="e-Ukraine" pitchFamily="50" charset="-52"/>
              </a:rPr>
              <a:t>які</a:t>
            </a:r>
            <a:r>
              <a:rPr lang="ru-RU" sz="1200" dirty="0">
                <a:latin typeface="e-Ukraine" pitchFamily="50" charset="-52"/>
              </a:rPr>
              <a:t> не </a:t>
            </a:r>
            <a:r>
              <a:rPr lang="ru-RU" sz="1200" dirty="0" err="1">
                <a:latin typeface="e-Ukraine" pitchFamily="50" charset="-52"/>
              </a:rPr>
              <a:t>включені</a:t>
            </a:r>
            <a:r>
              <a:rPr lang="ru-RU" sz="1200" dirty="0">
                <a:latin typeface="e-Ukraine" pitchFamily="50" charset="-52"/>
              </a:rPr>
              <a:t> до </a:t>
            </a:r>
            <a:r>
              <a:rPr lang="ru-RU" sz="1200" dirty="0" err="1">
                <a:latin typeface="e-Ukraine" pitchFamily="50" charset="-52"/>
              </a:rPr>
              <a:t>зазначеного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Реєстру</a:t>
            </a:r>
            <a:r>
              <a:rPr lang="ru-RU" sz="1200" dirty="0">
                <a:latin typeface="e-Ukraine" pitchFamily="50" charset="-52"/>
              </a:rPr>
              <a:t>, порядок </a:t>
            </a:r>
            <a:r>
              <a:rPr lang="ru-RU" sz="1200" dirty="0" err="1">
                <a:latin typeface="e-Ukraine" pitchFamily="50" charset="-52"/>
              </a:rPr>
              <a:t>відображення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збитків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залишається</a:t>
            </a:r>
            <a:r>
              <a:rPr lang="ru-RU" sz="1200" dirty="0">
                <a:latin typeface="e-Ukraine" pitchFamily="50" charset="-52"/>
              </a:rPr>
              <a:t> без </a:t>
            </a:r>
            <a:r>
              <a:rPr lang="ru-RU" sz="1200" dirty="0" err="1">
                <a:latin typeface="e-Ukraine" pitchFamily="50" charset="-52"/>
              </a:rPr>
              <a:t>змін</a:t>
            </a:r>
            <a:r>
              <a:rPr lang="ru-RU" sz="1200" dirty="0">
                <a:latin typeface="e-Ukraine" pitchFamily="50" charset="-52"/>
              </a:rPr>
              <a:t>, а </a:t>
            </a:r>
            <a:r>
              <a:rPr lang="ru-RU" sz="1200" dirty="0" err="1">
                <a:latin typeface="e-Ukraine" pitchFamily="50" charset="-52"/>
              </a:rPr>
              <a:t>саме</a:t>
            </a:r>
            <a:r>
              <a:rPr lang="ru-RU" sz="1200" dirty="0">
                <a:latin typeface="e-Ukraine" pitchFamily="50" charset="-52"/>
              </a:rPr>
              <a:t>: при </a:t>
            </a:r>
            <a:r>
              <a:rPr lang="ru-RU" sz="1200" dirty="0" err="1">
                <a:latin typeface="e-Ukraine" pitchFamily="50" charset="-52"/>
              </a:rPr>
              <a:t>розрахунку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об’єкта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 за результатами </a:t>
            </a:r>
            <a:r>
              <a:rPr lang="ru-RU" sz="1200" dirty="0" err="1">
                <a:latin typeface="e-Ukraine" pitchFamily="50" charset="-52"/>
              </a:rPr>
              <a:t>відповідного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податкового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звітного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періоду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платник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має</a:t>
            </a:r>
            <a:r>
              <a:rPr lang="ru-RU" sz="1200" dirty="0">
                <a:latin typeface="e-Ukraine" pitchFamily="50" charset="-52"/>
              </a:rPr>
              <a:t> право </a:t>
            </a:r>
            <a:r>
              <a:rPr lang="ru-RU" sz="1200" dirty="0" err="1">
                <a:latin typeface="e-Ukraine" pitchFamily="50" charset="-52"/>
              </a:rPr>
              <a:t>зменшити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фінансовий</a:t>
            </a:r>
            <a:r>
              <a:rPr lang="ru-RU" sz="1200" dirty="0">
                <a:latin typeface="e-Ukraine" pitchFamily="50" charset="-52"/>
              </a:rPr>
              <a:t> результат до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 на </a:t>
            </a:r>
            <a:r>
              <a:rPr lang="ru-RU" sz="1200" dirty="0" err="1">
                <a:latin typeface="e-Ukraine" pitchFamily="50" charset="-52"/>
              </a:rPr>
              <a:t>повну</a:t>
            </a:r>
            <a:r>
              <a:rPr lang="ru-RU" sz="1200" dirty="0">
                <a:latin typeface="e-Ukraine" pitchFamily="50" charset="-52"/>
              </a:rPr>
              <a:t> суму </a:t>
            </a:r>
            <a:r>
              <a:rPr lang="ru-RU" sz="1200" dirty="0" err="1">
                <a:latin typeface="e-Ukraine" pitchFamily="50" charset="-52"/>
              </a:rPr>
              <a:t>від’ємного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значення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об’єкта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оподаткування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минулих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податкових</a:t>
            </a:r>
            <a:r>
              <a:rPr lang="ru-RU" sz="1200" dirty="0">
                <a:latin typeface="e-Ukraine" pitchFamily="50" charset="-52"/>
              </a:rPr>
              <a:t> (</a:t>
            </a:r>
            <a:r>
              <a:rPr lang="ru-RU" sz="1200" dirty="0" err="1">
                <a:latin typeface="e-Ukraine" pitchFamily="50" charset="-52"/>
              </a:rPr>
              <a:t>звітних</a:t>
            </a:r>
            <a:r>
              <a:rPr lang="ru-RU" sz="1200" dirty="0">
                <a:latin typeface="e-Ukraine" pitchFamily="50" charset="-52"/>
              </a:rPr>
              <a:t>) </a:t>
            </a:r>
            <a:r>
              <a:rPr lang="ru-RU" sz="1200" dirty="0" err="1">
                <a:latin typeface="e-Ukraine" pitchFamily="50" charset="-52"/>
              </a:rPr>
              <a:t>років</a:t>
            </a:r>
            <a:r>
              <a:rPr lang="ru-RU" sz="1200" dirty="0">
                <a:latin typeface="e-Ukraine" pitchFamily="50" charset="-52"/>
              </a:rPr>
              <a:t> </a:t>
            </a:r>
            <a:r>
              <a:rPr lang="ru-RU" sz="1200" dirty="0" err="1">
                <a:latin typeface="e-Ukraine" pitchFamily="50" charset="-52"/>
              </a:rPr>
              <a:t>згідно</a:t>
            </a:r>
            <a:r>
              <a:rPr lang="ru-RU" sz="1200" dirty="0">
                <a:latin typeface="e-Ukraine" pitchFamily="50" charset="-52"/>
              </a:rPr>
              <a:t> з </a:t>
            </a:r>
            <a:r>
              <a:rPr lang="ru-RU" sz="1200" dirty="0" err="1">
                <a:latin typeface="e-Ukraine" pitchFamily="50" charset="-52"/>
              </a:rPr>
              <a:t>абзацом</a:t>
            </a:r>
            <a:r>
              <a:rPr lang="ru-RU" sz="1200" dirty="0">
                <a:latin typeface="e-Ukraine" pitchFamily="50" charset="-52"/>
              </a:rPr>
              <a:t> першим </a:t>
            </a:r>
            <a:r>
              <a:rPr lang="ru-RU" sz="1200" dirty="0" err="1">
                <a:latin typeface="e-Ukraine" pitchFamily="50" charset="-52"/>
              </a:rPr>
              <a:t>пп</a:t>
            </a:r>
            <a:r>
              <a:rPr lang="ru-RU" sz="1200" dirty="0">
                <a:latin typeface="e-Ukraine" pitchFamily="50" charset="-52"/>
              </a:rPr>
              <a:t>. 140.4.4 п. 140.4 ст. 140 ПКУ. </a:t>
            </a:r>
          </a:p>
          <a:p>
            <a:pPr algn="just"/>
            <a:endParaRPr lang="ru-RU" sz="1100" dirty="0">
              <a:latin typeface="e-Ukraine" pitchFamily="50" charset="-52"/>
            </a:endParaRPr>
          </a:p>
          <a:p>
            <a:pPr algn="just"/>
            <a:endParaRPr lang="en-US" sz="1100" dirty="0">
              <a:effectLst/>
              <a:latin typeface="e-Ukraine Light" pitchFamily="50" charset="-52"/>
            </a:endParaRPr>
          </a:p>
        </p:txBody>
      </p:sp>
    </p:spTree>
    <p:extLst>
      <p:ext uri="{BB962C8B-B14F-4D97-AF65-F5344CB8AC3E}">
        <p14:creationId xmlns:p14="http://schemas.microsoft.com/office/powerpoint/2010/main" val="384221950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1445</TotalTime>
  <Words>152</Words>
  <Application>Microsoft Office PowerPoint</Application>
  <PresentationFormat>Лист A4 (210x297 мм)</PresentationFormat>
  <Paragraphs>23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d</cp:lastModifiedBy>
  <cp:revision>176</cp:revision>
  <dcterms:created xsi:type="dcterms:W3CDTF">2021-05-27T05:23:05Z</dcterms:created>
  <dcterms:modified xsi:type="dcterms:W3CDTF">2022-09-26T12:20:03Z</dcterms:modified>
</cp:coreProperties>
</file>