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1416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0" y="142339"/>
            <a:ext cx="4881163" cy="6723423"/>
            <a:chOff x="82316" y="0"/>
            <a:chExt cx="4881163" cy="6850381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169545" y="0"/>
              <a:ext cx="4793934" cy="6850381"/>
              <a:chOff x="169545" y="0"/>
              <a:chExt cx="4793934" cy="6850381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169545" y="0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7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617" y="436388"/>
              <a:ext cx="842883" cy="878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2143126"/>
              <a:ext cx="833358" cy="90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92" y="4107580"/>
              <a:ext cx="880983" cy="893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942350"/>
              <a:ext cx="479393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950" y="470454"/>
              <a:ext cx="2114550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канал ДПС «</a:t>
              </a:r>
              <a:r>
                <a:rPr kumimoji="0" lang="en-US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240025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32357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375" y="885952"/>
            <a:ext cx="3829050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/>
              <a:t>Яку суму </a:t>
            </a:r>
            <a:r>
              <a:rPr lang="ru-RU" b="1" dirty="0" err="1" smtClean="0"/>
              <a:t>коштів</a:t>
            </a:r>
            <a:r>
              <a:rPr lang="ru-RU" b="1" dirty="0" smtClean="0"/>
              <a:t> повинна </a:t>
            </a:r>
            <a:r>
              <a:rPr lang="ru-RU" b="1" dirty="0" err="1" smtClean="0"/>
              <a:t>задекларувати</a:t>
            </a:r>
            <a:r>
              <a:rPr lang="ru-RU" b="1" dirty="0" smtClean="0"/>
              <a:t> </a:t>
            </a:r>
            <a:r>
              <a:rPr lang="ru-RU" b="1" dirty="0" err="1" smtClean="0"/>
              <a:t>фізична</a:t>
            </a:r>
            <a:r>
              <a:rPr lang="ru-RU" b="1" dirty="0" smtClean="0"/>
              <a:t> особа, яка </a:t>
            </a:r>
            <a:r>
              <a:rPr lang="ru-RU" b="1" dirty="0" err="1" smtClean="0"/>
              <a:t>має</a:t>
            </a:r>
            <a:r>
              <a:rPr lang="ru-RU" b="1" dirty="0" smtClean="0"/>
              <a:t> у </a:t>
            </a:r>
            <a:r>
              <a:rPr lang="ru-RU" b="1" dirty="0" err="1" smtClean="0"/>
              <a:t>власності</a:t>
            </a:r>
            <a:r>
              <a:rPr lang="ru-RU" b="1" dirty="0" smtClean="0"/>
              <a:t> 405 </a:t>
            </a:r>
            <a:r>
              <a:rPr lang="ru-RU" b="1" dirty="0" err="1" smtClean="0"/>
              <a:t>тисяч</a:t>
            </a:r>
            <a:r>
              <a:rPr lang="ru-RU" b="1" dirty="0" smtClean="0"/>
              <a:t> </a:t>
            </a:r>
            <a:r>
              <a:rPr lang="ru-RU" b="1" dirty="0" err="1" smtClean="0"/>
              <a:t>гривень</a:t>
            </a:r>
            <a:r>
              <a:rPr lang="ru-RU" b="1" dirty="0" smtClean="0"/>
              <a:t> та </a:t>
            </a:r>
            <a:r>
              <a:rPr lang="ru-RU" b="1" dirty="0" err="1" smtClean="0"/>
              <a:t>виявила</a:t>
            </a:r>
            <a:r>
              <a:rPr lang="ru-RU" b="1" dirty="0" smtClean="0"/>
              <a:t> </a:t>
            </a:r>
            <a:r>
              <a:rPr lang="ru-RU" b="1" dirty="0" err="1" smtClean="0"/>
              <a:t>бажання</a:t>
            </a:r>
            <a:r>
              <a:rPr lang="ru-RU" b="1" dirty="0" smtClean="0"/>
              <a:t> </a:t>
            </a:r>
            <a:r>
              <a:rPr lang="ru-RU" b="1" dirty="0" err="1" smtClean="0"/>
              <a:t>скористатись</a:t>
            </a:r>
            <a:r>
              <a:rPr lang="ru-RU" b="1" dirty="0" smtClean="0"/>
              <a:t> правом на </a:t>
            </a:r>
            <a:r>
              <a:rPr lang="ru-RU" b="1" dirty="0" err="1" smtClean="0"/>
              <a:t>подання</a:t>
            </a:r>
            <a:r>
              <a:rPr lang="ru-RU" b="1" dirty="0" smtClean="0"/>
              <a:t> </a:t>
            </a:r>
            <a:r>
              <a:rPr lang="ru-RU" b="1" dirty="0" err="1" smtClean="0"/>
              <a:t>добровільної</a:t>
            </a:r>
            <a:r>
              <a:rPr lang="ru-RU" b="1" dirty="0" smtClean="0"/>
              <a:t> </a:t>
            </a:r>
            <a:r>
              <a:rPr lang="ru-RU" b="1" dirty="0" err="1" smtClean="0"/>
              <a:t>декларації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latin typeface="e-Ukraine Light" pitchFamily="50" charset="-52"/>
                <a:cs typeface="Arial" pitchFamily="34" charset="0"/>
              </a:rPr>
              <a:t>Січень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050" y="123825"/>
            <a:ext cx="31432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200024" y="13335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193176" y="133350"/>
            <a:ext cx="4605996" cy="672465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6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9566" y="266700"/>
            <a:ext cx="451485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e-Ukraine Light" pitchFamily="50" charset="-52"/>
              </a:rPr>
              <a:t>	</a:t>
            </a:r>
            <a:r>
              <a:rPr lang="ru-RU" sz="1600" dirty="0" smtClean="0">
                <a:latin typeface="e-Ukraine Light" pitchFamily="50" charset="-52"/>
              </a:rPr>
              <a:t>Головне </a:t>
            </a:r>
            <a:r>
              <a:rPr lang="ru-RU" sz="1600" dirty="0" err="1" smtClean="0">
                <a:latin typeface="e-Ukraine Light" pitchFamily="50" charset="-52"/>
              </a:rPr>
              <a:t>управління</a:t>
            </a:r>
            <a:r>
              <a:rPr lang="ru-RU" sz="1600" dirty="0" smtClean="0">
                <a:latin typeface="e-Ukraine Light" pitchFamily="50" charset="-52"/>
              </a:rPr>
              <a:t> ДПС у </a:t>
            </a:r>
            <a:r>
              <a:rPr lang="ru-RU" sz="1600" dirty="0" smtClean="0">
                <a:latin typeface="e-Ukraine Light" pitchFamily="50" charset="-52"/>
              </a:rPr>
              <a:t/>
            </a:r>
            <a:br>
              <a:rPr lang="ru-RU" sz="1600" dirty="0" smtClean="0">
                <a:latin typeface="e-Ukraine Light" pitchFamily="50" charset="-52"/>
              </a:rPr>
            </a:br>
            <a:r>
              <a:rPr lang="ru-RU" sz="1600" dirty="0" smtClean="0">
                <a:latin typeface="e-Ukraine Light" pitchFamily="50" charset="-52"/>
              </a:rPr>
              <a:t>м</a:t>
            </a:r>
            <a:r>
              <a:rPr lang="ru-RU" sz="1600" dirty="0" smtClean="0">
                <a:latin typeface="e-Ukraine Light" pitchFamily="50" charset="-52"/>
              </a:rPr>
              <a:t>. </a:t>
            </a:r>
            <a:r>
              <a:rPr lang="ru-RU" sz="1600" dirty="0" err="1" smtClean="0">
                <a:latin typeface="e-Ukraine Light" pitchFamily="50" charset="-52"/>
              </a:rPr>
              <a:t>Києві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нагадує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що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об’єктами</a:t>
            </a:r>
            <a:r>
              <a:rPr lang="ru-RU" sz="1600" dirty="0" smtClean="0">
                <a:latin typeface="e-Ukraine Light" pitchFamily="50" charset="-52"/>
              </a:rPr>
              <a:t> одноразового (</a:t>
            </a:r>
            <a:r>
              <a:rPr lang="ru-RU" sz="1600" dirty="0" err="1" smtClean="0">
                <a:latin typeface="e-Ukraine Light" pitchFamily="50" charset="-52"/>
              </a:rPr>
              <a:t>спеціального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декларування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можуть</a:t>
            </a:r>
            <a:r>
              <a:rPr lang="ru-RU" sz="1600" dirty="0" smtClean="0">
                <a:latin typeface="e-Ukraine Light" pitchFamily="50" charset="-52"/>
              </a:rPr>
              <a:t> бути </a:t>
            </a:r>
            <a:r>
              <a:rPr lang="ru-RU" sz="1600" dirty="0" err="1" smtClean="0">
                <a:latin typeface="e-Ukraine Light" pitchFamily="50" charset="-52"/>
              </a:rPr>
              <a:t>визначені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пп</a:t>
            </a:r>
            <a:r>
              <a:rPr lang="ru-RU" sz="1600" dirty="0" smtClean="0">
                <a:latin typeface="e-Ukraine Light" pitchFamily="50" charset="-52"/>
              </a:rPr>
              <a:t>. 14.1.280 </a:t>
            </a:r>
            <a:r>
              <a:rPr lang="ru-RU" sz="1600" dirty="0" err="1" smtClean="0">
                <a:latin typeface="e-Ukraine Light" pitchFamily="50" charset="-52"/>
              </a:rPr>
              <a:t>і</a:t>
            </a:r>
            <a:r>
              <a:rPr lang="ru-RU" sz="1600" dirty="0" smtClean="0">
                <a:latin typeface="e-Ukraine Light" pitchFamily="50" charset="-52"/>
              </a:rPr>
              <a:t> 14.1.281 </a:t>
            </a:r>
            <a:br>
              <a:rPr lang="ru-RU" sz="1600" dirty="0" smtClean="0">
                <a:latin typeface="e-Ukraine Light" pitchFamily="50" charset="-52"/>
              </a:rPr>
            </a:br>
            <a:r>
              <a:rPr lang="ru-RU" sz="1600" dirty="0" smtClean="0">
                <a:latin typeface="e-Ukraine Light" pitchFamily="50" charset="-52"/>
              </a:rPr>
              <a:t>п. 14.1 ст. 14 </a:t>
            </a:r>
            <a:r>
              <a:rPr lang="ru-RU" sz="1600" dirty="0" err="1" smtClean="0">
                <a:latin typeface="e-Ukraine Light" pitchFamily="50" charset="-52"/>
              </a:rPr>
              <a:t>Податкового</a:t>
            </a:r>
            <a:r>
              <a:rPr lang="ru-RU" sz="1600" dirty="0" smtClean="0">
                <a:latin typeface="e-Ukraine Light" pitchFamily="50" charset="-52"/>
              </a:rPr>
              <a:t> кодексу </a:t>
            </a:r>
            <a:r>
              <a:rPr lang="ru-RU" sz="1600" dirty="0" err="1" smtClean="0">
                <a:latin typeface="e-Ukraine Light" pitchFamily="50" charset="-52"/>
              </a:rPr>
              <a:t>України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активи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фізичної</a:t>
            </a:r>
            <a:r>
              <a:rPr lang="ru-RU" sz="1600" dirty="0" smtClean="0">
                <a:latin typeface="e-Ukraine Light" pitchFamily="50" charset="-52"/>
              </a:rPr>
              <a:t> особи, </a:t>
            </a:r>
            <a:r>
              <a:rPr lang="ru-RU" sz="1600" dirty="0" err="1" smtClean="0">
                <a:latin typeface="e-Ukraine Light" pitchFamily="50" charset="-52"/>
              </a:rPr>
              <a:t>що</a:t>
            </a:r>
            <a:r>
              <a:rPr lang="ru-RU" sz="1600" dirty="0" smtClean="0">
                <a:latin typeface="e-Ukraine Light" pitchFamily="50" charset="-52"/>
              </a:rPr>
              <a:t> належать декларанту на </a:t>
            </a:r>
            <a:r>
              <a:rPr lang="ru-RU" sz="1600" dirty="0" err="1" smtClean="0">
                <a:latin typeface="e-Ukraine Light" pitchFamily="50" charset="-52"/>
              </a:rPr>
              <a:t>праві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власності</a:t>
            </a:r>
            <a:r>
              <a:rPr lang="ru-RU" sz="1600" dirty="0" smtClean="0">
                <a:latin typeface="e-Ukraine Light" pitchFamily="50" charset="-52"/>
              </a:rPr>
              <a:t> (в т.ч. на </a:t>
            </a:r>
            <a:r>
              <a:rPr lang="ru-RU" sz="1600" dirty="0" err="1" smtClean="0">
                <a:latin typeface="e-Ukraine Light" pitchFamily="50" charset="-52"/>
              </a:rPr>
              <a:t>праві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спільної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часткової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або</a:t>
            </a:r>
            <a:r>
              <a:rPr lang="ru-RU" sz="1600" dirty="0" smtClean="0">
                <a:latin typeface="e-Ukraine Light" pitchFamily="50" charset="-52"/>
              </a:rPr>
              <a:t> на </a:t>
            </a:r>
            <a:r>
              <a:rPr lang="ru-RU" sz="1600" dirty="0" err="1" smtClean="0">
                <a:latin typeface="e-Ukraine Light" pitchFamily="50" charset="-52"/>
              </a:rPr>
              <a:t>праві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спільної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сумісної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власності</a:t>
            </a:r>
            <a:r>
              <a:rPr lang="ru-RU" sz="1600" dirty="0" smtClean="0">
                <a:latin typeface="e-Ukraine Light" pitchFamily="50" charset="-52"/>
              </a:rPr>
              <a:t>) і </a:t>
            </a:r>
            <a:r>
              <a:rPr lang="ru-RU" sz="1600" dirty="0" err="1" smtClean="0">
                <a:latin typeface="e-Ukraine Light" pitchFamily="50" charset="-52"/>
              </a:rPr>
              <a:t>знаходяться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зареєстровані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перебувають</a:t>
            </a:r>
            <a:r>
              <a:rPr lang="ru-RU" sz="1600" dirty="0" smtClean="0">
                <a:latin typeface="e-Ukraine Light" pitchFamily="50" charset="-52"/>
              </a:rPr>
              <a:t> в </a:t>
            </a:r>
            <a:r>
              <a:rPr lang="ru-RU" sz="1600" dirty="0" err="1" smtClean="0">
                <a:latin typeface="e-Ukraine Light" pitchFamily="50" charset="-52"/>
              </a:rPr>
              <a:t>обігу</a:t>
            </a:r>
            <a:r>
              <a:rPr lang="ru-RU" sz="1600" dirty="0" smtClean="0">
                <a:latin typeface="e-Ukraine Light" pitchFamily="50" charset="-52"/>
              </a:rPr>
              <a:t>, є на </a:t>
            </a:r>
            <a:r>
              <a:rPr lang="ru-RU" sz="1600" dirty="0" err="1" smtClean="0">
                <a:latin typeface="e-Ukraine Light" pitchFamily="50" charset="-52"/>
              </a:rPr>
              <a:t>обліку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тощо</a:t>
            </a:r>
            <a:r>
              <a:rPr lang="ru-RU" sz="1600" dirty="0" smtClean="0">
                <a:latin typeface="e-Ukraine Light" pitchFamily="50" charset="-52"/>
              </a:rPr>
              <a:t>) на </a:t>
            </a:r>
            <a:r>
              <a:rPr lang="ru-RU" sz="1600" dirty="0" err="1" smtClean="0">
                <a:latin typeface="e-Ukraine Light" pitchFamily="50" charset="-52"/>
              </a:rPr>
              <a:t>території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України</a:t>
            </a:r>
            <a:r>
              <a:rPr lang="ru-RU" sz="1600" dirty="0" smtClean="0">
                <a:latin typeface="e-Ukraine Light" pitchFamily="50" charset="-52"/>
              </a:rPr>
              <a:t> та/</a:t>
            </a:r>
            <a:r>
              <a:rPr lang="ru-RU" sz="1600" dirty="0" err="1" smtClean="0">
                <a:latin typeface="e-Ukraine Light" pitchFamily="50" charset="-52"/>
              </a:rPr>
              <a:t>або</a:t>
            </a:r>
            <a:r>
              <a:rPr lang="ru-RU" sz="1600" dirty="0" smtClean="0">
                <a:latin typeface="e-Ukraine Light" pitchFamily="50" charset="-52"/>
              </a:rPr>
              <a:t> за </a:t>
            </a:r>
            <a:r>
              <a:rPr lang="ru-RU" sz="1600" dirty="0" err="1" smtClean="0">
                <a:latin typeface="e-Ukraine Light" pitchFamily="50" charset="-52"/>
              </a:rPr>
              <a:t>її</a:t>
            </a:r>
            <a:r>
              <a:rPr lang="ru-RU" sz="1600" dirty="0" smtClean="0">
                <a:latin typeface="e-Ukraine Light" pitchFamily="50" charset="-52"/>
              </a:rPr>
              <a:t> межами станом на дату </a:t>
            </a:r>
            <a:r>
              <a:rPr lang="ru-RU" sz="1600" dirty="0" err="1" smtClean="0">
                <a:latin typeface="e-Ukraine Light" pitchFamily="50" charset="-52"/>
              </a:rPr>
              <a:t>подання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одноразової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спеціальної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зокрема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валютні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цінності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банківські</a:t>
            </a:r>
            <a:r>
              <a:rPr lang="ru-RU" sz="1600" dirty="0" smtClean="0">
                <a:latin typeface="e-Ukraine Light" pitchFamily="50" charset="-52"/>
              </a:rPr>
              <a:t> метали, </a:t>
            </a:r>
            <a:r>
              <a:rPr lang="ru-RU" sz="1600" dirty="0" err="1" smtClean="0">
                <a:latin typeface="e-Ukraine Light" pitchFamily="50" charset="-52"/>
              </a:rPr>
              <a:t>крім</a:t>
            </a:r>
            <a:r>
              <a:rPr lang="ru-RU" sz="1600" dirty="0" smtClean="0">
                <a:latin typeface="e-Ukraine Light" pitchFamily="50" charset="-52"/>
              </a:rPr>
              <a:t> тих, </a:t>
            </a:r>
            <a:r>
              <a:rPr lang="ru-RU" sz="1600" dirty="0" err="1" smtClean="0">
                <a:latin typeface="e-Ukraine Light" pitchFamily="50" charset="-52"/>
              </a:rPr>
              <a:t>що</a:t>
            </a:r>
            <a:r>
              <a:rPr lang="ru-RU" sz="1600" dirty="0" smtClean="0">
                <a:latin typeface="e-Ukraine Light" pitchFamily="50" charset="-52"/>
              </a:rPr>
              <a:t> не </a:t>
            </a:r>
            <a:r>
              <a:rPr lang="ru-RU" sz="1600" dirty="0" err="1" smtClean="0">
                <a:latin typeface="e-Ukraine Light" pitchFamily="50" charset="-52"/>
              </a:rPr>
              <a:t>розміщені</a:t>
            </a:r>
            <a:r>
              <a:rPr lang="ru-RU" sz="1600" dirty="0" smtClean="0">
                <a:latin typeface="e-Ukraine Light" pitchFamily="50" charset="-52"/>
              </a:rPr>
              <a:t> на </a:t>
            </a:r>
            <a:r>
              <a:rPr lang="ru-RU" sz="1600" dirty="0" err="1" smtClean="0">
                <a:latin typeface="e-Ukraine Light" pitchFamily="50" charset="-52"/>
              </a:rPr>
              <a:t>рахунках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національна</a:t>
            </a:r>
            <a:r>
              <a:rPr lang="ru-RU" sz="1600" dirty="0" smtClean="0">
                <a:latin typeface="e-Ukraine Light" pitchFamily="50" charset="-52"/>
              </a:rPr>
              <a:t> валюта (</a:t>
            </a:r>
            <a:r>
              <a:rPr lang="ru-RU" sz="1600" dirty="0" err="1" smtClean="0">
                <a:latin typeface="e-Ukraine Light" pitchFamily="50" charset="-52"/>
              </a:rPr>
              <a:t>гривня</a:t>
            </a:r>
            <a:r>
              <a:rPr lang="ru-RU" sz="1600" dirty="0" smtClean="0">
                <a:latin typeface="e-Ukraine Light" pitchFamily="50" charset="-52"/>
              </a:rPr>
              <a:t>) та </a:t>
            </a:r>
            <a:r>
              <a:rPr lang="ru-RU" sz="1600" dirty="0" err="1" smtClean="0">
                <a:latin typeface="e-Ukraine Light" pitchFamily="50" charset="-52"/>
              </a:rPr>
              <a:t>іноземна</a:t>
            </a:r>
            <a:r>
              <a:rPr lang="ru-RU" sz="1600" dirty="0" smtClean="0">
                <a:latin typeface="e-Ukraine Light" pitchFamily="50" charset="-52"/>
              </a:rPr>
              <a:t> валюта, </a:t>
            </a:r>
            <a:r>
              <a:rPr lang="ru-RU" sz="1600" dirty="0" err="1" smtClean="0">
                <a:latin typeface="e-Ukraine Light" pitchFamily="50" charset="-52"/>
              </a:rPr>
              <a:t>крім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коштів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готівковій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формі</a:t>
            </a:r>
            <a:r>
              <a:rPr lang="ru-RU" sz="1600" dirty="0" smtClean="0">
                <a:latin typeface="e-Ukraine Light" pitchFamily="50" charset="-52"/>
              </a:rPr>
              <a:t>, та права </a:t>
            </a:r>
            <a:r>
              <a:rPr lang="ru-RU" sz="1600" dirty="0" err="1" smtClean="0">
                <a:latin typeface="e-Ukraine Light" pitchFamily="50" charset="-52"/>
              </a:rPr>
              <a:t>грошової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вимоги</a:t>
            </a:r>
            <a:r>
              <a:rPr lang="ru-RU" sz="1600" dirty="0" smtClean="0">
                <a:latin typeface="e-Ukraine Light" pitchFamily="50" charset="-52"/>
              </a:rPr>
              <a:t> (у тому </a:t>
            </a:r>
            <a:r>
              <a:rPr lang="ru-RU" sz="1600" dirty="0" err="1" smtClean="0">
                <a:latin typeface="e-Ukraine Light" pitchFamily="50" charset="-52"/>
              </a:rPr>
              <a:t>числі</a:t>
            </a:r>
            <a:r>
              <a:rPr lang="ru-RU" sz="1600" dirty="0" smtClean="0">
                <a:latin typeface="e-Ukraine Light" pitchFamily="50" charset="-52"/>
              </a:rPr>
              <a:t> депозит (вклад), </a:t>
            </a:r>
            <a:r>
              <a:rPr lang="ru-RU" sz="1600" dirty="0" err="1" smtClean="0">
                <a:latin typeface="e-Ukraine Light" pitchFamily="50" charset="-52"/>
              </a:rPr>
              <a:t>кошти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позичені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третім</a:t>
            </a:r>
            <a:r>
              <a:rPr lang="ru-RU" sz="1600" dirty="0" smtClean="0">
                <a:latin typeface="e-Ukraine Light" pitchFamily="50" charset="-52"/>
              </a:rPr>
              <a:t> особам за договором </a:t>
            </a:r>
            <a:r>
              <a:rPr lang="ru-RU" sz="1600" dirty="0" err="1" smtClean="0">
                <a:latin typeface="e-Ukraine Light" pitchFamily="50" charset="-52"/>
              </a:rPr>
              <a:t>позики</a:t>
            </a:r>
            <a:r>
              <a:rPr lang="ru-RU" sz="1600" dirty="0" smtClean="0">
                <a:latin typeface="e-Ukraine Light" pitchFamily="50" charset="-52"/>
              </a:rPr>
              <a:t>), </a:t>
            </a:r>
            <a:r>
              <a:rPr lang="ru-RU" sz="1600" dirty="0" err="1" smtClean="0">
                <a:latin typeface="e-Ukraine Light" pitchFamily="50" charset="-52"/>
              </a:rPr>
              <a:t>оформлені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письмовій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формі</a:t>
            </a:r>
            <a:r>
              <a:rPr lang="ru-RU" sz="1600" dirty="0" smtClean="0">
                <a:latin typeface="e-Ukraine Light" pitchFamily="50" charset="-52"/>
              </a:rPr>
              <a:t/>
            </a:r>
            <a:br>
              <a:rPr lang="ru-RU" sz="1600" dirty="0" smtClean="0">
                <a:latin typeface="e-Ukraine Light" pitchFamily="50" charset="-52"/>
              </a:rPr>
            </a:br>
            <a:endParaRPr lang="ru-RU" sz="1600" dirty="0"/>
          </a:p>
        </p:txBody>
      </p:sp>
      <p:sp>
        <p:nvSpPr>
          <p:cNvPr id="17" name="Блок-схема: узел 16"/>
          <p:cNvSpPr/>
          <p:nvPr/>
        </p:nvSpPr>
        <p:spPr>
          <a:xfrm>
            <a:off x="5114926" y="3514724"/>
            <a:ext cx="1562100" cy="165735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6486525" y="5048250"/>
            <a:ext cx="1685925" cy="15621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086350" y="5038725"/>
            <a:ext cx="1657350" cy="165735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476999" y="3552825"/>
            <a:ext cx="1724026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29225" y="342899"/>
            <a:ext cx="45338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інфографіки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та коментарі керівництва, фахівців служби! Буде корисно та цікаво!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Спілкуйтеся з Податковою службою дистанційно за допомогою сервісу  «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InfoTAX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</p:txBody>
      </p:sp>
      <p:pic>
        <p:nvPicPr>
          <p:cNvPr id="16" name="Рисунок 10" descr="https://chart.googleapis.com/chart?cht=qr&amp;chl=https%3A%2F%2Ft.me%2FinfoTAXbot&amp;chld=L|0&amp;chs=150">
            <a:extLst>
              <a:ext uri="{FF2B5EF4-FFF2-40B4-BE49-F238E27FC236}">
                <a16:creationId xmlns:a16="http://schemas.microsoft.com/office/drawing/2014/main" xmlns="" id="{C10BBAFE-2D79-49E5-868B-A0FDCC9F8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411" y="1742694"/>
            <a:ext cx="13049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5049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3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127011" y="85544"/>
            <a:ext cx="4685529" cy="6776063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4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0E9D96F-3DE8-4417-9595-2A67DB70D5D3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6365EE5-61B6-4672-AA2C-19B58DE21C70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19775" y="2183690"/>
            <a:ext cx="37147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1462" y="238124"/>
            <a:ext cx="457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e-Ukraine Light" pitchFamily="50" charset="-52"/>
              </a:rPr>
              <a:t>рахунок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здійснення</a:t>
            </a:r>
            <a:r>
              <a:rPr lang="ru-RU" sz="1600" dirty="0" smtClean="0">
                <a:latin typeface="e-Ukraine Light" pitchFamily="50" charset="-52"/>
              </a:rPr>
              <a:t> контролю за </a:t>
            </a:r>
            <a:r>
              <a:rPr lang="ru-RU" sz="1600" dirty="0" err="1" smtClean="0">
                <a:latin typeface="e-Ukraine Light" pitchFamily="50" charset="-52"/>
              </a:rPr>
              <a:t>операціями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за</a:t>
            </a:r>
            <a:r>
              <a:rPr lang="ru-RU" sz="1600" dirty="0" smtClean="0">
                <a:latin typeface="e-Ukraine Light" pitchFamily="50" charset="-52"/>
              </a:rPr>
              <a:t> таким </a:t>
            </a:r>
            <a:r>
              <a:rPr lang="ru-RU" sz="1600" dirty="0" err="1" smtClean="0">
                <a:latin typeface="e-Ukraine Light" pitchFamily="50" charset="-52"/>
              </a:rPr>
              <a:t>рахунком</a:t>
            </a:r>
            <a:endParaRPr lang="ru-RU" sz="1600" dirty="0" smtClean="0"/>
          </a:p>
          <a:p>
            <a:pPr algn="just"/>
            <a:r>
              <a:rPr lang="ru-RU" sz="1600" dirty="0" err="1" smtClean="0">
                <a:latin typeface="e-Ukraine Light" pitchFamily="50" charset="-52"/>
              </a:rPr>
              <a:t>встановлюються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Національним</a:t>
            </a:r>
            <a:r>
              <a:rPr lang="ru-RU" sz="1600" dirty="0" smtClean="0">
                <a:latin typeface="e-Ukraine Light" pitchFamily="50" charset="-52"/>
              </a:rPr>
              <a:t> банком </a:t>
            </a:r>
            <a:r>
              <a:rPr lang="ru-RU" sz="1600" dirty="0" err="1" smtClean="0">
                <a:latin typeface="e-Ukraine Light" pitchFamily="50" charset="-52"/>
              </a:rPr>
              <a:t>України</a:t>
            </a:r>
            <a:r>
              <a:rPr lang="ru-RU" sz="1600" dirty="0" smtClean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600" dirty="0" smtClean="0">
                <a:latin typeface="e-Ukraine Light" pitchFamily="50" charset="-52"/>
              </a:rPr>
              <a:t>	</a:t>
            </a:r>
            <a:r>
              <a:rPr lang="ru-RU" sz="1600" dirty="0" err="1" smtClean="0">
                <a:latin typeface="e-Ukraine Light" pitchFamily="50" charset="-52"/>
              </a:rPr>
              <a:t>Підпунктом</a:t>
            </a:r>
            <a:r>
              <a:rPr lang="ru-RU" sz="1600" dirty="0" smtClean="0">
                <a:latin typeface="e-Ukraine Light" pitchFamily="50" charset="-52"/>
              </a:rPr>
              <a:t> 1 п. 10 </a:t>
            </a:r>
            <a:r>
              <a:rPr lang="ru-RU" sz="1600" dirty="0" err="1" smtClean="0">
                <a:latin typeface="e-Ukraine Light" pitchFamily="50" charset="-52"/>
              </a:rPr>
              <a:t>підрозд</a:t>
            </a:r>
            <a:r>
              <a:rPr lang="ru-RU" sz="1600" dirty="0" smtClean="0">
                <a:latin typeface="e-Ukraine Light" pitchFamily="50" charset="-52"/>
              </a:rPr>
              <a:t>. 9 прим. 4 </a:t>
            </a:r>
            <a:r>
              <a:rPr lang="ru-RU" sz="1600" dirty="0" err="1" smtClean="0">
                <a:latin typeface="e-Ukraine Light" pitchFamily="50" charset="-52"/>
              </a:rPr>
              <a:t>розд</a:t>
            </a:r>
            <a:r>
              <a:rPr lang="ru-RU" sz="1600" dirty="0" smtClean="0">
                <a:latin typeface="e-Ukraine Light" pitchFamily="50" charset="-52"/>
              </a:rPr>
              <a:t>. ХХ «</a:t>
            </a:r>
            <a:r>
              <a:rPr lang="ru-RU" sz="1600" dirty="0" err="1" smtClean="0">
                <a:latin typeface="e-Ukraine Light" pitchFamily="50" charset="-52"/>
              </a:rPr>
              <a:t>Перехідні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положення</a:t>
            </a:r>
            <a:r>
              <a:rPr lang="ru-RU" sz="1600" dirty="0" smtClean="0">
                <a:latin typeface="e-Ukraine Light" pitchFamily="50" charset="-52"/>
              </a:rPr>
              <a:t>» ПКУ </a:t>
            </a:r>
            <a:r>
              <a:rPr lang="ru-RU" sz="1600" dirty="0" err="1" smtClean="0">
                <a:latin typeface="e-Ukraine Light" pitchFamily="50" charset="-52"/>
              </a:rPr>
              <a:t>визначено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що</a:t>
            </a:r>
            <a:r>
              <a:rPr lang="ru-RU" sz="1600" dirty="0" smtClean="0">
                <a:latin typeface="e-Ukraine Light" pitchFamily="50" charset="-52"/>
              </a:rPr>
              <a:t> склад та </a:t>
            </a:r>
            <a:r>
              <a:rPr lang="ru-RU" sz="1600" dirty="0" err="1" smtClean="0">
                <a:latin typeface="e-Ukraine Light" pitchFamily="50" charset="-52"/>
              </a:rPr>
              <a:t>обсяг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активів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джерела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одержання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набуття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яких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разі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невикористання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фізичною</a:t>
            </a:r>
            <a:r>
              <a:rPr lang="ru-RU" sz="1600" dirty="0" smtClean="0">
                <a:latin typeface="e-Ukraine Light" pitchFamily="50" charset="-52"/>
              </a:rPr>
              <a:t> особою права на </a:t>
            </a:r>
            <a:r>
              <a:rPr lang="ru-RU" sz="1600" dirty="0" err="1" smtClean="0">
                <a:latin typeface="e-Ukraine Light" pitchFamily="50" charset="-52"/>
              </a:rPr>
              <a:t>подання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одноразової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спеціальної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вважаються</a:t>
            </a:r>
            <a:r>
              <a:rPr lang="ru-RU" sz="1600" dirty="0" smtClean="0">
                <a:latin typeface="e-Ukraine Light" pitchFamily="50" charset="-52"/>
              </a:rPr>
              <a:t> такими, </a:t>
            </a:r>
            <a:r>
              <a:rPr lang="ru-RU" sz="1600" dirty="0" err="1" smtClean="0">
                <a:latin typeface="e-Ukraine Light" pitchFamily="50" charset="-52"/>
              </a:rPr>
              <a:t>з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яких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повністю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сплачено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податки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збори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відповідно</a:t>
            </a:r>
            <a:r>
              <a:rPr lang="ru-RU" sz="1600" dirty="0" smtClean="0">
                <a:latin typeface="e-Ukraine Light" pitchFamily="50" charset="-52"/>
              </a:rPr>
              <a:t> до </a:t>
            </a:r>
            <a:r>
              <a:rPr lang="ru-RU" sz="1600" dirty="0" err="1" smtClean="0">
                <a:latin typeface="e-Ukraine Light" pitchFamily="50" charset="-52"/>
              </a:rPr>
              <a:t>податкового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законодавства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становлять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активи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крім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визначених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пп</a:t>
            </a:r>
            <a:r>
              <a:rPr lang="ru-RU" sz="1600" dirty="0" smtClean="0">
                <a:latin typeface="e-Ukraine Light" pitchFamily="50" charset="-52"/>
              </a:rPr>
              <a:t>. 2 </a:t>
            </a:r>
            <a:r>
              <a:rPr lang="ru-RU" sz="1600" dirty="0" err="1" smtClean="0">
                <a:latin typeface="e-Ukraine Light" pitchFamily="50" charset="-52"/>
              </a:rPr>
              <a:t>і</a:t>
            </a:r>
            <a:r>
              <a:rPr lang="ru-RU" sz="1600" dirty="0" smtClean="0">
                <a:latin typeface="e-Ukraine Light" pitchFamily="50" charset="-52"/>
              </a:rPr>
              <a:t> 3 п. 10 </a:t>
            </a:r>
            <a:r>
              <a:rPr lang="ru-RU" sz="1600" dirty="0" err="1" smtClean="0">
                <a:latin typeface="e-Ukraine Light" pitchFamily="50" charset="-52"/>
              </a:rPr>
              <a:t>підрозд</a:t>
            </a:r>
            <a:r>
              <a:rPr lang="ru-RU" sz="1600" dirty="0" smtClean="0">
                <a:latin typeface="e-Ukraine Light" pitchFamily="50" charset="-52"/>
              </a:rPr>
              <a:t>. 9 прим. 4 </a:t>
            </a:r>
            <a:r>
              <a:rPr lang="ru-RU" sz="1600" dirty="0" err="1" smtClean="0">
                <a:latin typeface="e-Ukraine Light" pitchFamily="50" charset="-52"/>
              </a:rPr>
              <a:t>розд</a:t>
            </a:r>
            <a:r>
              <a:rPr lang="ru-RU" sz="1600" dirty="0" smtClean="0">
                <a:latin typeface="e-Ukraine Light" pitchFamily="50" charset="-52"/>
              </a:rPr>
              <a:t>. ХХ «</a:t>
            </a:r>
            <a:r>
              <a:rPr lang="ru-RU" sz="1600" dirty="0" err="1" smtClean="0">
                <a:latin typeface="e-Ukraine Light" pitchFamily="50" charset="-52"/>
              </a:rPr>
              <a:t>Перехідні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положення</a:t>
            </a:r>
            <a:r>
              <a:rPr lang="ru-RU" sz="1600" dirty="0" smtClean="0">
                <a:latin typeface="e-Ukraine Light" pitchFamily="50" charset="-52"/>
              </a:rPr>
              <a:t>» ПКУ, </a:t>
            </a:r>
            <a:r>
              <a:rPr lang="ru-RU" sz="1600" dirty="0" err="1" smtClean="0">
                <a:latin typeface="e-Ukraine Light" pitchFamily="50" charset="-52"/>
              </a:rPr>
              <a:t>сумарна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вартість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яких</a:t>
            </a:r>
            <a:r>
              <a:rPr lang="ru-RU" sz="1600" dirty="0" smtClean="0">
                <a:latin typeface="e-Ukraine Light" pitchFamily="50" charset="-52"/>
              </a:rPr>
              <a:t> не </a:t>
            </a:r>
            <a:r>
              <a:rPr lang="ru-RU" sz="1600" dirty="0" err="1" smtClean="0">
                <a:latin typeface="e-Ukraine Light" pitchFamily="50" charset="-52"/>
              </a:rPr>
              <a:t>перевищує</a:t>
            </a:r>
            <a:r>
              <a:rPr lang="ru-RU" sz="1600" dirty="0" smtClean="0">
                <a:latin typeface="e-Ukraine Light" pitchFamily="50" charset="-52"/>
              </a:rPr>
              <a:t> 400 </a:t>
            </a:r>
            <a:r>
              <a:rPr lang="ru-RU" sz="1600" dirty="0" err="1" smtClean="0">
                <a:latin typeface="e-Ukraine Light" pitchFamily="50" charset="-52"/>
              </a:rPr>
              <a:t>тисяч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гривень</a:t>
            </a:r>
            <a:r>
              <a:rPr lang="ru-RU" sz="1600" dirty="0" smtClean="0">
                <a:latin typeface="e-Ukraine Light" pitchFamily="50" charset="-52"/>
              </a:rPr>
              <a:t> станом на дату </a:t>
            </a:r>
            <a:r>
              <a:rPr lang="ru-RU" sz="1600" dirty="0" err="1" smtClean="0">
                <a:latin typeface="e-Ukraine Light" pitchFamily="50" charset="-52"/>
              </a:rPr>
              <a:t>завершення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періоду</a:t>
            </a:r>
            <a:r>
              <a:rPr lang="ru-RU" sz="1600" dirty="0" smtClean="0">
                <a:latin typeface="e-Ukraine Light" pitchFamily="50" charset="-52"/>
              </a:rPr>
              <a:t> одноразового (</a:t>
            </a:r>
            <a:r>
              <a:rPr lang="ru-RU" sz="1600" dirty="0" err="1" smtClean="0">
                <a:latin typeface="e-Ukraine Light" pitchFamily="50" charset="-52"/>
              </a:rPr>
              <a:t>спеціального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декларування</a:t>
            </a:r>
            <a:r>
              <a:rPr lang="ru-RU" sz="1600" dirty="0" smtClean="0">
                <a:latin typeface="e-Ukraine Light" pitchFamily="50" charset="-52"/>
              </a:rPr>
              <a:t>. У </a:t>
            </a:r>
            <a:r>
              <a:rPr lang="ru-RU" sz="1600" dirty="0" err="1" smtClean="0">
                <a:latin typeface="e-Ukraine Light" pitchFamily="50" charset="-52"/>
              </a:rPr>
              <a:t>разі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якщо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грошова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вартість</a:t>
            </a:r>
            <a:r>
              <a:rPr lang="ru-RU" sz="1600" dirty="0" smtClean="0">
                <a:latin typeface="e-Ukraine Light" pitchFamily="50" charset="-52"/>
              </a:rPr>
              <a:t> таких </a:t>
            </a:r>
            <a:r>
              <a:rPr lang="ru-RU" sz="1600" dirty="0" err="1" smtClean="0">
                <a:latin typeface="e-Ukraine Light" pitchFamily="50" charset="-52"/>
              </a:rPr>
              <a:t>активів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визначена</a:t>
            </a:r>
            <a:r>
              <a:rPr lang="ru-RU" sz="1600" dirty="0" smtClean="0">
                <a:latin typeface="e-Ukraine Light" pitchFamily="50" charset="-52"/>
              </a:rPr>
              <a:t> в </a:t>
            </a:r>
            <a:r>
              <a:rPr lang="ru-RU" sz="1600" dirty="0" err="1" smtClean="0">
                <a:latin typeface="e-Ukraine Light" pitchFamily="50" charset="-52"/>
              </a:rPr>
              <a:t>іноземній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валюті</a:t>
            </a:r>
            <a:r>
              <a:rPr lang="ru-RU" sz="1600" dirty="0" smtClean="0">
                <a:latin typeface="e-Ukraine Light" pitchFamily="50" charset="-52"/>
              </a:rPr>
              <a:t>/</a:t>
            </a:r>
            <a:r>
              <a:rPr lang="ru-RU" sz="1600" dirty="0" err="1" smtClean="0">
                <a:latin typeface="e-Ukraine Light" pitchFamily="50" charset="-52"/>
              </a:rPr>
              <a:t>банківських</a:t>
            </a:r>
            <a:r>
              <a:rPr lang="ru-RU" sz="1600" dirty="0" smtClean="0">
                <a:latin typeface="e-Ukraine Light" pitchFamily="50" charset="-52"/>
              </a:rPr>
              <a:t/>
            </a:r>
            <a:br>
              <a:rPr lang="ru-RU" sz="1600" dirty="0" smtClean="0">
                <a:latin typeface="e-Ukraine Light" pitchFamily="50" charset="-52"/>
              </a:rPr>
            </a:br>
            <a:endParaRPr lang="ru-RU" sz="1600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160348" y="121300"/>
            <a:ext cx="4524375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 err="1" smtClean="0">
                <a:latin typeface="e-Ukraine Light" pitchFamily="50" charset="-52"/>
              </a:rPr>
              <a:t>металах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їх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вартість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зазначається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гривні</a:t>
            </a:r>
            <a:r>
              <a:rPr lang="ru-RU" sz="1600" dirty="0" smtClean="0">
                <a:latin typeface="e-Ukraine Light" pitchFamily="50" charset="-52"/>
              </a:rPr>
              <a:t> за </a:t>
            </a:r>
            <a:r>
              <a:rPr lang="ru-RU" sz="1600" dirty="0" err="1" smtClean="0">
                <a:latin typeface="e-Ukraine Light" pitchFamily="50" charset="-52"/>
              </a:rPr>
              <a:t>офіційним</a:t>
            </a:r>
            <a:r>
              <a:rPr lang="ru-RU" sz="1600" dirty="0" smtClean="0">
                <a:latin typeface="e-Ukraine Light" pitchFamily="50" charset="-52"/>
              </a:rPr>
              <a:t> курсом </a:t>
            </a:r>
            <a:r>
              <a:rPr lang="ru-RU" sz="1600" dirty="0" err="1" smtClean="0">
                <a:latin typeface="e-Ukraine Light" pitchFamily="50" charset="-52"/>
              </a:rPr>
              <a:t>національної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валюти</a:t>
            </a:r>
            <a:r>
              <a:rPr lang="ru-RU" sz="1600" dirty="0" smtClean="0">
                <a:latin typeface="e-Ukraine Light" pitchFamily="50" charset="-52"/>
              </a:rPr>
              <a:t> до </a:t>
            </a:r>
            <a:r>
              <a:rPr lang="ru-RU" sz="1600" dirty="0" err="1" smtClean="0">
                <a:latin typeface="e-Ukraine Light" pitchFamily="50" charset="-52"/>
              </a:rPr>
              <a:t>іноземної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валюти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установленим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Національним</a:t>
            </a:r>
            <a:r>
              <a:rPr lang="ru-RU" sz="1600" dirty="0" smtClean="0">
                <a:latin typeface="e-Ukraine Light" pitchFamily="50" charset="-52"/>
              </a:rPr>
              <a:t> банком </a:t>
            </a:r>
            <a:r>
              <a:rPr lang="ru-RU" sz="1600" dirty="0" err="1" smtClean="0">
                <a:latin typeface="e-Ukraine Light" pitchFamily="50" charset="-52"/>
              </a:rPr>
              <a:t>України</a:t>
            </a:r>
            <a:r>
              <a:rPr lang="ru-RU" sz="1600" dirty="0" smtClean="0">
                <a:latin typeface="e-Ukraine Light" pitchFamily="50" charset="-52"/>
              </a:rPr>
              <a:t>/</a:t>
            </a:r>
            <a:r>
              <a:rPr lang="ru-RU" sz="1600" dirty="0" err="1" smtClean="0">
                <a:latin typeface="e-Ukraine Light" pitchFamily="50" charset="-52"/>
              </a:rPr>
              <a:t>облікової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ціни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банківських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металів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розрахованої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Національним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банком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України</a:t>
            </a:r>
            <a:r>
              <a:rPr lang="ru-RU" sz="1600" dirty="0" smtClean="0">
                <a:latin typeface="e-Ukraine Light" pitchFamily="50" charset="-52"/>
              </a:rPr>
              <a:t> на дату </a:t>
            </a:r>
            <a:r>
              <a:rPr lang="ru-RU" sz="1600" dirty="0" err="1" smtClean="0">
                <a:latin typeface="e-Ukraine Light" pitchFamily="50" charset="-52"/>
              </a:rPr>
              <a:t>подання</a:t>
            </a:r>
            <a:r>
              <a:rPr lang="ru-RU" sz="1600" dirty="0" smtClean="0">
                <a:latin typeface="e-Ukraine Light" pitchFamily="50" charset="-52"/>
              </a:rPr>
              <a:t> декларантом </a:t>
            </a:r>
            <a:r>
              <a:rPr lang="ru-RU" sz="1600" dirty="0" err="1" smtClean="0">
                <a:latin typeface="e-Ukraine Light" pitchFamily="50" charset="-52"/>
              </a:rPr>
              <a:t>одноразової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спеціальної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600" dirty="0" smtClean="0">
                <a:latin typeface="e-Ukraine Light" pitchFamily="50" charset="-52"/>
              </a:rPr>
              <a:t>	</a:t>
            </a:r>
            <a:r>
              <a:rPr lang="ru-RU" sz="1600" dirty="0" err="1" smtClean="0">
                <a:latin typeface="e-Ukraine Light" pitchFamily="50" charset="-52"/>
              </a:rPr>
              <a:t>Враховуючи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вищевикладене</a:t>
            </a:r>
            <a:r>
              <a:rPr lang="ru-RU" sz="1600" dirty="0" smtClean="0">
                <a:latin typeface="e-Ukraine Light" pitchFamily="50" charset="-52"/>
              </a:rPr>
              <a:t>, у </a:t>
            </a:r>
            <a:r>
              <a:rPr lang="ru-RU" sz="1600" dirty="0" err="1" smtClean="0">
                <a:latin typeface="e-Ukraine Light" pitchFamily="50" charset="-52"/>
              </a:rPr>
              <a:t>разі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якщо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фізична</a:t>
            </a:r>
            <a:r>
              <a:rPr lang="ru-RU" sz="1600" dirty="0" smtClean="0">
                <a:latin typeface="e-Ukraine Light" pitchFamily="50" charset="-52"/>
              </a:rPr>
              <a:t> особа </a:t>
            </a:r>
            <a:r>
              <a:rPr lang="ru-RU" sz="1600" dirty="0" err="1" smtClean="0">
                <a:latin typeface="e-Ukraine Light" pitchFamily="50" charset="-52"/>
              </a:rPr>
              <a:t>має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власності</a:t>
            </a:r>
            <a:r>
              <a:rPr lang="ru-RU" sz="1600" dirty="0" smtClean="0">
                <a:latin typeface="e-Ukraine Light" pitchFamily="50" charset="-52"/>
              </a:rPr>
              <a:t> 405 </a:t>
            </a:r>
            <a:r>
              <a:rPr lang="ru-RU" sz="1600" dirty="0" err="1" smtClean="0">
                <a:latin typeface="e-Ukraine Light" pitchFamily="50" charset="-52"/>
              </a:rPr>
              <a:t>тисяч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гривень</a:t>
            </a:r>
            <a:r>
              <a:rPr lang="ru-RU" sz="1600" dirty="0" smtClean="0">
                <a:latin typeface="e-Ukraine Light" pitchFamily="50" charset="-52"/>
              </a:rPr>
              <a:t> та </a:t>
            </a:r>
            <a:r>
              <a:rPr lang="ru-RU" sz="1600" dirty="0" err="1" smtClean="0">
                <a:latin typeface="e-Ukraine Light" pitchFamily="50" charset="-52"/>
              </a:rPr>
              <a:t>виявила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бажання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скористатися</a:t>
            </a:r>
            <a:r>
              <a:rPr lang="ru-RU" sz="1600" dirty="0" smtClean="0">
                <a:latin typeface="e-Ukraine Light" pitchFamily="50" charset="-52"/>
              </a:rPr>
              <a:t> правом на </a:t>
            </a:r>
            <a:r>
              <a:rPr lang="ru-RU" sz="1600" dirty="0" err="1" smtClean="0">
                <a:latin typeface="e-Ukraine Light" pitchFamily="50" charset="-52"/>
              </a:rPr>
              <a:t>подання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одноразової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спеціальної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, то </a:t>
            </a:r>
            <a:r>
              <a:rPr lang="ru-RU" sz="1600" dirty="0" err="1" smtClean="0">
                <a:latin typeface="e-Ukraine Light" pitchFamily="50" charset="-52"/>
              </a:rPr>
              <a:t>така</a:t>
            </a:r>
            <a:r>
              <a:rPr lang="ru-RU" sz="1600" dirty="0" smtClean="0">
                <a:latin typeface="e-Ukraine Light" pitchFamily="50" charset="-52"/>
              </a:rPr>
              <a:t> особа </a:t>
            </a:r>
            <a:r>
              <a:rPr lang="ru-RU" sz="1600" dirty="0" err="1" smtClean="0">
                <a:latin typeface="e-Ukraine Light" pitchFamily="50" charset="-52"/>
              </a:rPr>
              <a:t>приймає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самостійне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рішення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щодо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суми</a:t>
            </a:r>
            <a:r>
              <a:rPr lang="ru-RU" sz="1600" dirty="0" smtClean="0">
                <a:latin typeface="e-Ukraine Light" pitchFamily="50" charset="-52"/>
              </a:rPr>
              <a:t>, яка буде </a:t>
            </a:r>
            <a:r>
              <a:rPr lang="ru-RU" sz="1600" dirty="0" err="1" smtClean="0">
                <a:latin typeface="e-Ukraine Light" pitchFamily="50" charset="-52"/>
              </a:rPr>
              <a:t>зазначена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вказаній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одноразовій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спеціальній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добровільній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, а </a:t>
            </a:r>
            <a:r>
              <a:rPr lang="ru-RU" sz="1600" dirty="0" err="1" smtClean="0">
                <a:latin typeface="e-Ukraine Light" pitchFamily="50" charset="-52"/>
              </a:rPr>
              <a:t>саме</a:t>
            </a:r>
            <a:r>
              <a:rPr lang="ru-RU" sz="1600" dirty="0" smtClean="0">
                <a:latin typeface="e-Ukraine Light" pitchFamily="50" charset="-52"/>
              </a:rPr>
              <a:t>: </a:t>
            </a:r>
            <a:r>
              <a:rPr lang="ru-RU" sz="1600" dirty="0" err="1" smtClean="0">
                <a:latin typeface="e-Ukraine Light" pitchFamily="50" charset="-52"/>
              </a:rPr>
              <a:t>повністю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уся</a:t>
            </a:r>
            <a:r>
              <a:rPr lang="ru-RU" sz="1600" dirty="0" smtClean="0">
                <a:latin typeface="e-Ukraine Light" pitchFamily="50" charset="-52"/>
              </a:rPr>
              <a:t> сума 405 </a:t>
            </a:r>
            <a:r>
              <a:rPr lang="ru-RU" sz="1600" dirty="0" err="1" smtClean="0">
                <a:latin typeface="e-Ukraine Light" pitchFamily="50" charset="-52"/>
              </a:rPr>
              <a:t>тисяч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гривень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або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тільки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частина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цих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коштів</a:t>
            </a:r>
            <a:r>
              <a:rPr lang="ru-RU" sz="1600" dirty="0" smtClean="0">
                <a:latin typeface="e-Ukraine Light" pitchFamily="50" charset="-52"/>
              </a:rPr>
              <a:t>. 	</a:t>
            </a:r>
            <a:r>
              <a:rPr lang="ru-RU" sz="1600" dirty="0" err="1" smtClean="0">
                <a:latin typeface="e-Ukraine Light" pitchFamily="50" charset="-52"/>
              </a:rPr>
              <a:t>Водночас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нарахування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збору</a:t>
            </a:r>
            <a:r>
              <a:rPr lang="ru-RU" sz="1600" dirty="0" smtClean="0">
                <a:latin typeface="e-Ukraine Light" pitchFamily="50" charset="-52"/>
              </a:rPr>
              <a:t> з одноразового (</a:t>
            </a:r>
            <a:r>
              <a:rPr lang="ru-RU" sz="1600" dirty="0" err="1" smtClean="0">
                <a:latin typeface="e-Ukraine Light" pitchFamily="50" charset="-52"/>
              </a:rPr>
              <a:t>спеціального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декларування</a:t>
            </a:r>
            <a:r>
              <a:rPr lang="ru-RU" sz="1600" dirty="0">
                <a:latin typeface="e-Ukraine Light" pitchFamily="50" charset="-52"/>
              </a:rPr>
              <a:t/>
            </a:r>
            <a:br>
              <a:rPr lang="ru-RU" sz="1600" dirty="0">
                <a:latin typeface="e-Ukraine Light" pitchFamily="50" charset="-52"/>
              </a:rPr>
            </a:br>
            <a:endParaRPr lang="ru-RU" sz="16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176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36683" y="233989"/>
            <a:ext cx="4793934" cy="6705599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5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127011" y="152401"/>
            <a:ext cx="4692492" cy="6705599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AF92371-AAAD-4CE7-9946-D3225F950A0A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E3BEA56-B2F6-43C2-8AE0-D93D94EA7E9A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27011" y="233989"/>
            <a:ext cx="46924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e-Ukraine Light" pitchFamily="50" charset="-52"/>
              </a:rPr>
              <a:t>з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юридичною</a:t>
            </a:r>
            <a:r>
              <a:rPr lang="ru-RU" sz="1600" dirty="0" smtClean="0">
                <a:latin typeface="e-Ukraine Light" pitchFamily="50" charset="-52"/>
              </a:rPr>
              <a:t> особою </a:t>
            </a:r>
            <a:r>
              <a:rPr lang="ru-RU" sz="1600" dirty="0" err="1" smtClean="0">
                <a:latin typeface="e-Ukraine Light" pitchFamily="50" charset="-52"/>
              </a:rPr>
              <a:t>або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нотаріально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посвідчені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разі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виникнення</a:t>
            </a:r>
            <a:r>
              <a:rPr lang="ru-RU" sz="1600" dirty="0" smtClean="0">
                <a:latin typeface="e-Ukraine Light" pitchFamily="50" charset="-52"/>
              </a:rPr>
              <a:t> права </a:t>
            </a:r>
            <a:r>
              <a:rPr lang="ru-RU" sz="1600" dirty="0" err="1" smtClean="0">
                <a:latin typeface="e-Ukraine Light" pitchFamily="50" charset="-52"/>
              </a:rPr>
              <a:t>вимоги</a:t>
            </a:r>
            <a:r>
              <a:rPr lang="ru-RU" sz="1600" dirty="0" smtClean="0">
                <a:latin typeface="e-Ukraine Light" pitchFamily="50" charset="-52"/>
              </a:rPr>
              <a:t> декларанта до </a:t>
            </a:r>
            <a:r>
              <a:rPr lang="ru-RU" sz="1600" dirty="0" err="1" smtClean="0">
                <a:latin typeface="e-Ukraine Light" pitchFamily="50" charset="-52"/>
              </a:rPr>
              <a:t>іншої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фізичної</a:t>
            </a:r>
            <a:r>
              <a:rPr lang="ru-RU" sz="1600" dirty="0" smtClean="0">
                <a:latin typeface="e-Ukraine Light" pitchFamily="50" charset="-52"/>
              </a:rPr>
              <a:t> особи (</a:t>
            </a:r>
            <a:r>
              <a:rPr lang="ru-RU" sz="1600" dirty="0" err="1" smtClean="0">
                <a:latin typeface="e-Ukraine Light" pitchFamily="50" charset="-52"/>
              </a:rPr>
              <a:t>пп</a:t>
            </a:r>
            <a:r>
              <a:rPr lang="ru-RU" sz="1600" dirty="0" smtClean="0">
                <a:latin typeface="e-Ukraine Light" pitchFamily="50" charset="-52"/>
              </a:rPr>
              <a:t>. «а» п. 4 </a:t>
            </a:r>
            <a:r>
              <a:rPr lang="ru-RU" sz="1600" dirty="0" err="1" smtClean="0">
                <a:latin typeface="e-Ukraine Light" pitchFamily="50" charset="-52"/>
              </a:rPr>
              <a:t>підрозд</a:t>
            </a:r>
            <a:r>
              <a:rPr lang="ru-RU" sz="1600" dirty="0" smtClean="0">
                <a:latin typeface="e-Ukraine Light" pitchFamily="50" charset="-52"/>
              </a:rPr>
              <a:t>. 9 прим. 4 </a:t>
            </a:r>
            <a:r>
              <a:rPr lang="ru-RU" sz="1600" dirty="0" err="1" smtClean="0">
                <a:latin typeface="e-Ukraine Light" pitchFamily="50" charset="-52"/>
              </a:rPr>
              <a:t>розд</a:t>
            </a:r>
            <a:r>
              <a:rPr lang="ru-RU" sz="1600" dirty="0" smtClean="0">
                <a:latin typeface="e-Ukraine Light" pitchFamily="50" charset="-52"/>
              </a:rPr>
              <a:t>. ХХ «</a:t>
            </a:r>
            <a:r>
              <a:rPr lang="ru-RU" sz="1600" dirty="0" err="1" smtClean="0">
                <a:latin typeface="e-Ukraine Light" pitchFamily="50" charset="-52"/>
              </a:rPr>
              <a:t>Перехідні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положення</a:t>
            </a:r>
            <a:r>
              <a:rPr lang="ru-RU" sz="1600" dirty="0" smtClean="0">
                <a:latin typeface="e-Ukraine Light" pitchFamily="50" charset="-52"/>
              </a:rPr>
              <a:t>» ПКУ). </a:t>
            </a:r>
          </a:p>
          <a:p>
            <a:pPr algn="just"/>
            <a:r>
              <a:rPr lang="ru-RU" sz="1600" dirty="0" smtClean="0">
                <a:latin typeface="e-Ukraine Light" pitchFamily="50" charset="-52"/>
              </a:rPr>
              <a:t>	</a:t>
            </a:r>
            <a:r>
              <a:rPr lang="ru-RU" sz="1600" dirty="0" err="1" smtClean="0">
                <a:latin typeface="e-Ukraine Light" pitchFamily="50" charset="-52"/>
              </a:rPr>
              <a:t>Водночас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згідно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</a:t>
            </a:r>
            <a:r>
              <a:rPr lang="ru-RU" sz="1600" dirty="0" smtClean="0">
                <a:latin typeface="e-Ukraine Light" pitchFamily="50" charset="-52"/>
              </a:rPr>
              <a:t> п. 9 </a:t>
            </a:r>
            <a:r>
              <a:rPr lang="ru-RU" sz="1600" dirty="0" err="1" smtClean="0">
                <a:latin typeface="e-Ukraine Light" pitchFamily="50" charset="-52"/>
              </a:rPr>
              <a:t>підрозд</a:t>
            </a:r>
            <a:r>
              <a:rPr lang="ru-RU" sz="1600" dirty="0" smtClean="0">
                <a:latin typeface="e-Ukraine Light" pitchFamily="50" charset="-52"/>
              </a:rPr>
              <a:t>. 9 прим. 4 </a:t>
            </a:r>
            <a:r>
              <a:rPr lang="ru-RU" sz="1600" dirty="0" err="1" smtClean="0">
                <a:latin typeface="e-Ukraine Light" pitchFamily="50" charset="-52"/>
              </a:rPr>
              <a:t>розд</a:t>
            </a:r>
            <a:r>
              <a:rPr lang="ru-RU" sz="1600" dirty="0" smtClean="0">
                <a:latin typeface="e-Ukraine Light" pitchFamily="50" charset="-52"/>
              </a:rPr>
              <a:t>. ХХ «</a:t>
            </a:r>
            <a:r>
              <a:rPr lang="ru-RU" sz="1600" dirty="0" err="1" smtClean="0">
                <a:latin typeface="e-Ukraine Light" pitchFamily="50" charset="-52"/>
              </a:rPr>
              <a:t>Перехідні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положення</a:t>
            </a:r>
            <a:r>
              <a:rPr lang="ru-RU" sz="1600" dirty="0" smtClean="0">
                <a:latin typeface="e-Ukraine Light" pitchFamily="50" charset="-52"/>
              </a:rPr>
              <a:t>» ПКУ для </a:t>
            </a:r>
            <a:r>
              <a:rPr lang="ru-RU" sz="1600" dirty="0" err="1" smtClean="0">
                <a:latin typeface="e-Ukraine Light" pitchFamily="50" charset="-52"/>
              </a:rPr>
              <a:t>цілей</a:t>
            </a:r>
            <a:r>
              <a:rPr lang="ru-RU" sz="1600" dirty="0" smtClean="0">
                <a:latin typeface="e-Ukraine Light" pitchFamily="50" charset="-52"/>
              </a:rPr>
              <a:t> одноразового (</a:t>
            </a:r>
            <a:r>
              <a:rPr lang="ru-RU" sz="1600" dirty="0" err="1" smtClean="0">
                <a:latin typeface="e-Ukraine Light" pitchFamily="50" charset="-52"/>
              </a:rPr>
              <a:t>спеціального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декларування</a:t>
            </a:r>
            <a:r>
              <a:rPr lang="ru-RU" sz="1600" dirty="0" smtClean="0">
                <a:latin typeface="e-Ukraine Light" pitchFamily="50" charset="-52"/>
              </a:rPr>
              <a:t> декларант </a:t>
            </a:r>
            <a:r>
              <a:rPr lang="ru-RU" sz="1600" dirty="0" err="1" smtClean="0">
                <a:latin typeface="e-Ukraine Light" pitchFamily="50" charset="-52"/>
              </a:rPr>
              <a:t>має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розмістити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кошти</a:t>
            </a:r>
            <a:r>
              <a:rPr lang="ru-RU" sz="1600" dirty="0" smtClean="0">
                <a:latin typeface="e-Ukraine Light" pitchFamily="50" charset="-52"/>
              </a:rPr>
              <a:t> в </a:t>
            </a:r>
            <a:r>
              <a:rPr lang="ru-RU" sz="1600" dirty="0" err="1" smtClean="0">
                <a:latin typeface="e-Ukraine Light" pitchFamily="50" charset="-52"/>
              </a:rPr>
              <a:t>національній</a:t>
            </a:r>
            <a:r>
              <a:rPr lang="ru-RU" sz="1600" dirty="0" smtClean="0">
                <a:latin typeface="e-Ukraine Light" pitchFamily="50" charset="-52"/>
              </a:rPr>
              <a:t> та </a:t>
            </a:r>
            <a:r>
              <a:rPr lang="ru-RU" sz="1600" dirty="0" err="1" smtClean="0">
                <a:latin typeface="e-Ukraine Light" pitchFamily="50" charset="-52"/>
              </a:rPr>
              <a:t>іноземній</a:t>
            </a:r>
            <a:r>
              <a:rPr lang="ru-RU" sz="1600" dirty="0" smtClean="0">
                <a:latin typeface="e-Ukraine Light" pitchFamily="50" charset="-52"/>
              </a:rPr>
              <a:t> валютах у </a:t>
            </a:r>
            <a:r>
              <a:rPr lang="ru-RU" sz="1600" dirty="0" err="1" smtClean="0">
                <a:latin typeface="e-Ukraine Light" pitchFamily="50" charset="-52"/>
              </a:rPr>
              <a:t>готівковій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формі</a:t>
            </a:r>
            <a:r>
              <a:rPr lang="ru-RU" sz="1600" dirty="0" smtClean="0">
                <a:latin typeface="e-Ukraine Light" pitchFamily="50" charset="-52"/>
              </a:rPr>
              <a:t> та/</a:t>
            </a:r>
            <a:r>
              <a:rPr lang="ru-RU" sz="1600" dirty="0" err="1" smtClean="0">
                <a:latin typeface="e-Ukraine Light" pitchFamily="50" charset="-52"/>
              </a:rPr>
              <a:t>або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банківських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металах</a:t>
            </a:r>
            <a:r>
              <a:rPr lang="ru-RU" sz="1600" dirty="0" smtClean="0">
                <a:latin typeface="e-Ukraine Light" pitchFamily="50" charset="-52"/>
              </a:rPr>
              <a:t> на </a:t>
            </a:r>
            <a:r>
              <a:rPr lang="ru-RU" sz="1600" dirty="0" err="1" smtClean="0">
                <a:latin typeface="e-Ukraine Light" pitchFamily="50" charset="-52"/>
              </a:rPr>
              <a:t>поточних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рахунках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із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спеціальним</a:t>
            </a:r>
            <a:r>
              <a:rPr lang="ru-RU" sz="1600" dirty="0" smtClean="0">
                <a:latin typeface="e-Ukraine Light" pitchFamily="50" charset="-52"/>
              </a:rPr>
              <a:t> режимом </a:t>
            </a:r>
            <a:r>
              <a:rPr lang="ru-RU" sz="1600" dirty="0" err="1" smtClean="0">
                <a:latin typeface="e-Ukraine Light" pitchFamily="50" charset="-52"/>
              </a:rPr>
              <a:t>використання</a:t>
            </a:r>
            <a:r>
              <a:rPr lang="ru-RU" sz="1600" dirty="0" smtClean="0">
                <a:latin typeface="e-Ukraine Light" pitchFamily="50" charset="-52"/>
              </a:rPr>
              <a:t> в банках </a:t>
            </a:r>
            <a:r>
              <a:rPr lang="ru-RU" sz="1600" dirty="0" err="1" smtClean="0">
                <a:latin typeface="e-Ukraine Light" pitchFamily="50" charset="-52"/>
              </a:rPr>
              <a:t>України</a:t>
            </a:r>
            <a:r>
              <a:rPr lang="ru-RU" sz="1600" dirty="0" smtClean="0">
                <a:latin typeface="e-Ukraine Light" pitchFamily="50" charset="-52"/>
              </a:rPr>
              <a:t> до </a:t>
            </a:r>
            <a:r>
              <a:rPr lang="ru-RU" sz="1600" dirty="0" err="1" smtClean="0">
                <a:latin typeface="e-Ukraine Light" pitchFamily="50" charset="-52"/>
              </a:rPr>
              <a:t>подання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одноразової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спеціальної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600" dirty="0" smtClean="0">
                <a:latin typeface="e-Ukraine Light" pitchFamily="50" charset="-52"/>
              </a:rPr>
              <a:t>	Декларант </a:t>
            </a:r>
            <a:r>
              <a:rPr lang="ru-RU" sz="1600" dirty="0" err="1" smtClean="0">
                <a:latin typeface="e-Ukraine Light" pitchFamily="50" charset="-52"/>
              </a:rPr>
              <a:t>з</a:t>
            </a:r>
            <a:r>
              <a:rPr lang="ru-RU" sz="1600" dirty="0" smtClean="0">
                <a:latin typeface="e-Ukraine Light" pitchFamily="50" charset="-52"/>
              </a:rPr>
              <a:t> метою </a:t>
            </a:r>
            <a:r>
              <a:rPr lang="ru-RU" sz="1600" dirty="0" err="1" smtClean="0">
                <a:latin typeface="e-Ukraine Light" pitchFamily="50" charset="-52"/>
              </a:rPr>
              <a:t>забезпечення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виконання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положень</a:t>
            </a:r>
            <a:r>
              <a:rPr lang="ru-RU" sz="1600" dirty="0" smtClean="0">
                <a:latin typeface="e-Ukraine Light" pitchFamily="50" charset="-52"/>
              </a:rPr>
              <a:t> п. 9 </a:t>
            </a:r>
            <a:r>
              <a:rPr lang="ru-RU" sz="1600" dirty="0" err="1" smtClean="0">
                <a:latin typeface="e-Ukraine Light" pitchFamily="50" charset="-52"/>
              </a:rPr>
              <a:t>підрозд</a:t>
            </a:r>
            <a:r>
              <a:rPr lang="ru-RU" sz="1600" dirty="0" smtClean="0">
                <a:latin typeface="e-Ukraine Light" pitchFamily="50" charset="-52"/>
              </a:rPr>
              <a:t>. 9 прим. 4 </a:t>
            </a:r>
            <a:r>
              <a:rPr lang="ru-RU" sz="1600" dirty="0" err="1" smtClean="0">
                <a:latin typeface="e-Ukraine Light" pitchFamily="50" charset="-52"/>
              </a:rPr>
              <a:t>розд</a:t>
            </a:r>
            <a:r>
              <a:rPr lang="ru-RU" sz="1600" dirty="0" smtClean="0">
                <a:latin typeface="e-Ukraine Light" pitchFamily="50" charset="-52"/>
              </a:rPr>
              <a:t>. ХХ «</a:t>
            </a:r>
            <a:r>
              <a:rPr lang="ru-RU" sz="1600" dirty="0" err="1" smtClean="0">
                <a:latin typeface="e-Ukraine Light" pitchFamily="50" charset="-52"/>
              </a:rPr>
              <a:t>Перехідні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положення</a:t>
            </a:r>
            <a:r>
              <a:rPr lang="ru-RU" sz="1600" dirty="0" smtClean="0">
                <a:latin typeface="e-Ukraine Light" pitchFamily="50" charset="-52"/>
              </a:rPr>
              <a:t>» ПКУ </a:t>
            </a:r>
            <a:r>
              <a:rPr lang="ru-RU" sz="1600" dirty="0" err="1" smtClean="0">
                <a:latin typeface="e-Ukraine Light" pitchFamily="50" charset="-52"/>
              </a:rPr>
              <a:t>звертається</a:t>
            </a:r>
            <a:r>
              <a:rPr lang="ru-RU" sz="1600" dirty="0" smtClean="0">
                <a:latin typeface="e-Ukraine Light" pitchFamily="50" charset="-52"/>
              </a:rPr>
              <a:t> до банку для </a:t>
            </a:r>
            <a:r>
              <a:rPr lang="ru-RU" sz="1600" dirty="0" err="1" smtClean="0">
                <a:latin typeface="e-Ukraine Light" pitchFamily="50" charset="-52"/>
              </a:rPr>
              <a:t>відкриття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спеціального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рахунку</a:t>
            </a:r>
            <a:r>
              <a:rPr lang="ru-RU" sz="1600" dirty="0" smtClean="0">
                <a:latin typeface="e-Ukraine Light" pitchFamily="50" charset="-52"/>
              </a:rPr>
              <a:t>. Порядок </a:t>
            </a:r>
            <a:r>
              <a:rPr lang="ru-RU" sz="1600" dirty="0" err="1" smtClean="0">
                <a:latin typeface="e-Ukraine Light" pitchFamily="50" charset="-52"/>
              </a:rPr>
              <a:t>відкриття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закриття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зарахування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коштів</a:t>
            </a:r>
            <a:r>
              <a:rPr lang="ru-RU" sz="1600" dirty="0" smtClean="0">
                <a:latin typeface="e-Ukraine Light" pitchFamily="50" charset="-52"/>
              </a:rPr>
              <a:t> на </a:t>
            </a:r>
            <a:r>
              <a:rPr lang="ru-RU" sz="1600" dirty="0" err="1" smtClean="0">
                <a:latin typeface="e-Ukraine Light" pitchFamily="50" charset="-52"/>
              </a:rPr>
              <a:t>спеціальний</a:t>
            </a:r>
            <a:r>
              <a:rPr lang="ru-RU" sz="1600" dirty="0" smtClean="0">
                <a:latin typeface="e-Ukraine Light" pitchFamily="50" charset="-52"/>
              </a:rPr>
              <a:t/>
            </a:r>
            <a:br>
              <a:rPr lang="ru-RU" sz="1600" dirty="0" smtClean="0">
                <a:latin typeface="e-Ukraine Light" pitchFamily="50" charset="-52"/>
              </a:rPr>
            </a:br>
            <a:endParaRPr lang="ru-RU" sz="1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6225" y="-8700"/>
            <a:ext cx="4514850" cy="472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 smtClean="0">
                <a:latin typeface="e-Ukraine Light" pitchFamily="50" charset="-52"/>
              </a:rPr>
              <a:t>	</a:t>
            </a:r>
          </a:p>
          <a:p>
            <a:pPr algn="just"/>
            <a:r>
              <a:rPr lang="ru-RU" sz="1600" dirty="0" err="1" smtClean="0">
                <a:latin typeface="e-Ukraine Light" pitchFamily="50" charset="-52"/>
              </a:rPr>
              <a:t>здійснюється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загальному</a:t>
            </a:r>
            <a:r>
              <a:rPr lang="ru-RU" sz="1600" dirty="0" smtClean="0">
                <a:latin typeface="e-Ukraine Light" pitchFamily="50" charset="-52"/>
              </a:rPr>
              <a:t> порядку </a:t>
            </a:r>
            <a:r>
              <a:rPr lang="ru-RU" sz="1600" dirty="0" err="1" smtClean="0">
                <a:latin typeface="e-Ukraine Light" pitchFamily="50" charset="-52"/>
              </a:rPr>
              <a:t>з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суми</a:t>
            </a:r>
            <a:r>
              <a:rPr lang="ru-RU" sz="1600" dirty="0" smtClean="0">
                <a:latin typeface="e-Ukraine Light" pitchFamily="50" charset="-52"/>
              </a:rPr>
              <a:t>, яка буде </a:t>
            </a:r>
            <a:r>
              <a:rPr lang="ru-RU" sz="1600" dirty="0" err="1" smtClean="0">
                <a:latin typeface="e-Ukraine Light" pitchFamily="50" charset="-52"/>
              </a:rPr>
              <a:t>вказана</a:t>
            </a:r>
            <a:r>
              <a:rPr lang="ru-RU" sz="1600" dirty="0" smtClean="0">
                <a:latin typeface="e-Ukraine Light" pitchFamily="50" charset="-52"/>
              </a:rPr>
              <a:t> у </a:t>
            </a:r>
            <a:r>
              <a:rPr lang="ru-RU" sz="1600" dirty="0" err="1" smtClean="0">
                <a:latin typeface="e-Ukraine Light" pitchFamily="50" charset="-52"/>
              </a:rPr>
              <a:t>одноразовій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спеціальній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добровільній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. 							</a:t>
            </a:r>
            <a:r>
              <a:rPr lang="ru-RU" sz="1600" dirty="0" err="1" smtClean="0">
                <a:latin typeface="e-Ukraine Light" pitchFamily="50" charset="-52"/>
              </a:rPr>
              <a:t>Крім</a:t>
            </a:r>
            <a:r>
              <a:rPr lang="ru-RU" sz="1600" dirty="0" smtClean="0">
                <a:latin typeface="e-Ukraine Light" pitchFamily="50" charset="-52"/>
              </a:rPr>
              <a:t> того, у </a:t>
            </a:r>
            <a:r>
              <a:rPr lang="ru-RU" sz="1600" dirty="0" err="1" smtClean="0">
                <a:latin typeface="e-Ukraine Light" pitchFamily="50" charset="-52"/>
              </a:rPr>
              <a:t>разі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прийняття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рішення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фізичною</a:t>
            </a:r>
            <a:r>
              <a:rPr lang="ru-RU" sz="1600" dirty="0" smtClean="0">
                <a:latin typeface="e-Ukraine Light" pitchFamily="50" charset="-52"/>
              </a:rPr>
              <a:t> особою </a:t>
            </a:r>
            <a:r>
              <a:rPr lang="ru-RU" sz="1600" dirty="0" err="1" smtClean="0">
                <a:latin typeface="e-Ukraine Light" pitchFamily="50" charset="-52"/>
              </a:rPr>
              <a:t>щодо</a:t>
            </a:r>
            <a:r>
              <a:rPr lang="ru-RU" sz="1600" dirty="0" smtClean="0">
                <a:latin typeface="e-Ukraine Light" pitchFamily="50" charset="-52"/>
              </a:rPr>
              <a:t> не </a:t>
            </a:r>
            <a:r>
              <a:rPr lang="ru-RU" sz="1600" dirty="0" err="1" smtClean="0">
                <a:latin typeface="e-Ukraine Light" pitchFamily="50" charset="-52"/>
              </a:rPr>
              <a:t>подання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одноразової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спеціальної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декларації</a:t>
            </a:r>
            <a:r>
              <a:rPr lang="ru-RU" sz="1600" dirty="0" smtClean="0">
                <a:latin typeface="e-Ukraine Light" pitchFamily="50" charset="-52"/>
              </a:rPr>
              <a:t>, то </a:t>
            </a:r>
            <a:r>
              <a:rPr lang="ru-RU" sz="1600" dirty="0" err="1" smtClean="0">
                <a:latin typeface="e-Ukraine Light" pitchFamily="50" charset="-52"/>
              </a:rPr>
              <a:t>джерела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одержання</a:t>
            </a:r>
            <a:r>
              <a:rPr lang="ru-RU" sz="1600" dirty="0" smtClean="0">
                <a:latin typeface="e-Ukraine Light" pitchFamily="50" charset="-52"/>
              </a:rPr>
              <a:t> (</a:t>
            </a:r>
            <a:r>
              <a:rPr lang="ru-RU" sz="1600" dirty="0" err="1" smtClean="0">
                <a:latin typeface="e-Ukraine Light" pitchFamily="50" charset="-52"/>
              </a:rPr>
              <a:t>набуття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коштів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вважаються</a:t>
            </a:r>
            <a:r>
              <a:rPr lang="ru-RU" sz="1600" dirty="0" smtClean="0">
                <a:latin typeface="e-Ukraine Light" pitchFamily="50" charset="-52"/>
              </a:rPr>
              <a:t> такими, </a:t>
            </a:r>
            <a:r>
              <a:rPr lang="ru-RU" sz="1600" dirty="0" err="1" smtClean="0">
                <a:latin typeface="e-Ukraine Light" pitchFamily="50" charset="-52"/>
              </a:rPr>
              <a:t>з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яких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повністю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сплачено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податки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і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збори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відповідно</a:t>
            </a:r>
            <a:r>
              <a:rPr lang="ru-RU" sz="1600" dirty="0" smtClean="0">
                <a:latin typeface="e-Ukraine Light" pitchFamily="50" charset="-52"/>
              </a:rPr>
              <a:t> до </a:t>
            </a:r>
            <a:r>
              <a:rPr lang="ru-RU" sz="1600" dirty="0" err="1" smtClean="0">
                <a:latin typeface="e-Ukraine Light" pitchFamily="50" charset="-52"/>
              </a:rPr>
              <a:t>податкового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законодавства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якщо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сумарна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вартість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їх</a:t>
            </a:r>
            <a:r>
              <a:rPr lang="ru-RU" sz="1600" dirty="0" smtClean="0">
                <a:latin typeface="e-Ukraine Light" pitchFamily="50" charset="-52"/>
              </a:rPr>
              <a:t> не </a:t>
            </a:r>
            <a:r>
              <a:rPr lang="ru-RU" sz="1600" dirty="0" err="1" smtClean="0">
                <a:latin typeface="e-Ukraine Light" pitchFamily="50" charset="-52"/>
              </a:rPr>
              <a:t>перевищує</a:t>
            </a:r>
            <a:r>
              <a:rPr lang="ru-RU" sz="1600" dirty="0" smtClean="0">
                <a:latin typeface="e-Ukraine Light" pitchFamily="50" charset="-52"/>
              </a:rPr>
              <a:t> 400 </a:t>
            </a:r>
            <a:r>
              <a:rPr lang="ru-RU" sz="1600" dirty="0" err="1" smtClean="0">
                <a:latin typeface="e-Ukraine Light" pitchFamily="50" charset="-52"/>
              </a:rPr>
              <a:t>тисяч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гривень</a:t>
            </a:r>
            <a:r>
              <a:rPr lang="ru-RU" sz="1600" dirty="0" smtClean="0">
                <a:latin typeface="e-Ukraine Light" pitchFamily="50" charset="-52"/>
              </a:rPr>
              <a:t> станом на дату </a:t>
            </a:r>
            <a:r>
              <a:rPr lang="ru-RU" sz="1600" dirty="0" err="1" smtClean="0">
                <a:latin typeface="e-Ukraine Light" pitchFamily="50" charset="-52"/>
              </a:rPr>
              <a:t>завершення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періоду</a:t>
            </a:r>
            <a:r>
              <a:rPr lang="ru-RU" sz="1600" dirty="0" smtClean="0">
                <a:latin typeface="e-Ukraine Light" pitchFamily="50" charset="-52"/>
              </a:rPr>
              <a:t> одноразового (</a:t>
            </a:r>
            <a:r>
              <a:rPr lang="ru-RU" sz="1600" dirty="0" err="1" smtClean="0">
                <a:latin typeface="e-Ukraine Light" pitchFamily="50" charset="-52"/>
              </a:rPr>
              <a:t>спеціального</a:t>
            </a:r>
            <a:r>
              <a:rPr lang="ru-RU" sz="1600" dirty="0" smtClean="0">
                <a:latin typeface="e-Ukraine Light" pitchFamily="50" charset="-52"/>
              </a:rPr>
              <a:t>) </a:t>
            </a:r>
            <a:r>
              <a:rPr lang="ru-RU" sz="1600" dirty="0" err="1" smtClean="0">
                <a:latin typeface="e-Ukraine Light" pitchFamily="50" charset="-52"/>
              </a:rPr>
              <a:t>добровільного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декларування</a:t>
            </a:r>
            <a:r>
              <a:rPr lang="ru-RU" sz="1600" dirty="0" smtClean="0"/>
              <a:t>. </a:t>
            </a:r>
          </a:p>
          <a:p>
            <a:pPr algn="just" fontAlgn="base"/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930</TotalTime>
  <Words>223</Words>
  <Application>Microsoft Office PowerPoint</Application>
  <PresentationFormat>Лист A4 (210x297 мм)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98</cp:revision>
  <dcterms:created xsi:type="dcterms:W3CDTF">2021-05-27T05:23:05Z</dcterms:created>
  <dcterms:modified xsi:type="dcterms:W3CDTF">2023-01-31T06:40:42Z</dcterms:modified>
</cp:coreProperties>
</file>