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591625" y="1754876"/>
            <a:ext cx="3600000" cy="12003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 err="1" smtClean="0"/>
              <a:t>Декларування</a:t>
            </a:r>
            <a:r>
              <a:rPr lang="ru-RU" b="1" dirty="0" smtClean="0"/>
              <a:t> 2023: </a:t>
            </a:r>
            <a:r>
              <a:rPr lang="ru-RU" b="1" dirty="0" err="1" smtClean="0"/>
              <a:t>випадки</a:t>
            </a:r>
            <a:r>
              <a:rPr lang="ru-RU" b="1" dirty="0" smtClean="0"/>
              <a:t> </a:t>
            </a:r>
            <a:r>
              <a:rPr lang="ru-RU" b="1" dirty="0" err="1" smtClean="0"/>
              <a:t>звільнення</a:t>
            </a:r>
            <a:r>
              <a:rPr lang="ru-RU" b="1" dirty="0" smtClean="0"/>
              <a:t> </a:t>
            </a:r>
            <a:r>
              <a:rPr lang="ru-RU" b="1" dirty="0" err="1" smtClean="0"/>
              <a:t>платників</a:t>
            </a:r>
            <a:r>
              <a:rPr lang="ru-RU" b="1" dirty="0" smtClean="0"/>
              <a:t> </a:t>
            </a:r>
            <a:r>
              <a:rPr lang="ru-RU" b="1" dirty="0" err="1" smtClean="0"/>
              <a:t>податків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обов’язку</a:t>
            </a:r>
            <a:r>
              <a:rPr lang="ru-RU" b="1" dirty="0" smtClean="0"/>
              <a:t> </a:t>
            </a:r>
            <a:r>
              <a:rPr lang="ru-RU" b="1" dirty="0" err="1" smtClean="0"/>
              <a:t>подання</a:t>
            </a:r>
            <a:r>
              <a:rPr lang="ru-RU" b="1" dirty="0" smtClean="0"/>
              <a:t> </a:t>
            </a:r>
            <a:r>
              <a:rPr lang="ru-RU" b="1" dirty="0" err="1" smtClean="0"/>
              <a:t>декларації</a:t>
            </a:r>
            <a:r>
              <a:rPr lang="ru-RU" b="1" dirty="0" smtClean="0"/>
              <a:t> про </a:t>
            </a:r>
            <a:r>
              <a:rPr lang="ru-RU" b="1" dirty="0" err="1" smtClean="0"/>
              <a:t>майновий</a:t>
            </a:r>
            <a:r>
              <a:rPr lang="ru-RU" b="1" dirty="0" smtClean="0"/>
              <a:t> стан </a:t>
            </a:r>
            <a:r>
              <a:rPr lang="ru-RU" b="1" dirty="0" err="1" smtClean="0"/>
              <a:t>і</a:t>
            </a:r>
            <a:r>
              <a:rPr lang="ru-RU" b="1" dirty="0" smtClean="0"/>
              <a:t> доходи</a:t>
            </a:r>
            <a:endParaRPr lang="ru-RU" b="1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Січень  2023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=""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80009" y="76199"/>
            <a:ext cx="4749165" cy="6781800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10150" y="76200"/>
            <a:ext cx="4806790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dirty="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7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8599" y="104772"/>
            <a:ext cx="4600575" cy="626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100" dirty="0">
                <a:latin typeface="e-Ukraine Light" pitchFamily="50" charset="-52"/>
              </a:rPr>
              <a:t>	</a:t>
            </a:r>
            <a:endParaRPr lang="uk-UA" sz="1100" dirty="0" smtClean="0">
              <a:latin typeface="e-Ukraine Light" pitchFamily="50" charset="-52"/>
            </a:endParaRPr>
          </a:p>
          <a:p>
            <a:pPr algn="just"/>
            <a:r>
              <a:rPr lang="uk-UA" sz="1100" dirty="0" smtClean="0">
                <a:latin typeface="e-Ukraine Light" pitchFamily="50" charset="-52"/>
              </a:rPr>
              <a:t>	</a:t>
            </a:r>
            <a:r>
              <a:rPr lang="uk-UA" sz="1700" dirty="0" smtClean="0"/>
              <a:t>Головне </a:t>
            </a:r>
            <a:r>
              <a:rPr lang="uk-UA" sz="1700" dirty="0" smtClean="0"/>
              <a:t>управління ДПС у м. Києві звертає увагу, </a:t>
            </a:r>
            <a:r>
              <a:rPr lang="ru-RU" sz="1700" dirty="0" err="1" smtClean="0"/>
              <a:t>що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відповідно</a:t>
            </a:r>
            <a:r>
              <a:rPr lang="ru-RU" sz="1700" dirty="0" smtClean="0"/>
              <a:t> до п. 179.4 ст. 179 </a:t>
            </a:r>
            <a:r>
              <a:rPr lang="ru-RU" sz="1700" dirty="0" err="1" smtClean="0"/>
              <a:t>Податкового</a:t>
            </a:r>
            <a:r>
              <a:rPr lang="ru-RU" sz="1700" dirty="0" smtClean="0"/>
              <a:t> кодексу </a:t>
            </a:r>
            <a:r>
              <a:rPr lang="ru-RU" sz="1700" dirty="0" err="1" smtClean="0"/>
              <a:t>України</a:t>
            </a:r>
            <a:r>
              <a:rPr lang="ru-RU" sz="1700" dirty="0" smtClean="0"/>
              <a:t>, </a:t>
            </a:r>
            <a:r>
              <a:rPr lang="ru-RU" sz="1700" dirty="0" err="1" smtClean="0"/>
              <a:t>платники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податку</a:t>
            </a:r>
            <a:r>
              <a:rPr lang="ru-RU" sz="1700" dirty="0" smtClean="0"/>
              <a:t> </a:t>
            </a:r>
            <a:r>
              <a:rPr lang="ru-RU" sz="1700" dirty="0" err="1" smtClean="0"/>
              <a:t>звільняються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від</a:t>
            </a:r>
            <a:r>
              <a:rPr lang="ru-RU" sz="1700" dirty="0" smtClean="0"/>
              <a:t> </a:t>
            </a:r>
            <a:r>
              <a:rPr lang="ru-RU" sz="1700" dirty="0" err="1" smtClean="0"/>
              <a:t>обов'язку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податкової</a:t>
            </a:r>
            <a:r>
              <a:rPr lang="ru-RU" sz="1700" dirty="0" smtClean="0"/>
              <a:t> </a:t>
            </a:r>
            <a:r>
              <a:rPr lang="ru-RU" sz="1700" dirty="0" err="1" smtClean="0"/>
              <a:t>декларації</a:t>
            </a:r>
            <a:r>
              <a:rPr lang="ru-RU" sz="1700" dirty="0" smtClean="0"/>
              <a:t> в таких </a:t>
            </a:r>
            <a:r>
              <a:rPr lang="ru-RU" sz="1700" dirty="0" err="1" smtClean="0"/>
              <a:t>випадках</a:t>
            </a:r>
            <a:r>
              <a:rPr lang="ru-RU" sz="1700" dirty="0" smtClean="0"/>
              <a:t>: </a:t>
            </a:r>
          </a:p>
          <a:p>
            <a:pPr algn="just"/>
            <a:r>
              <a:rPr lang="ru-RU" sz="1700" dirty="0" smtClean="0"/>
              <a:t>а) </a:t>
            </a:r>
            <a:r>
              <a:rPr lang="ru-RU" sz="1700" dirty="0" err="1" smtClean="0"/>
              <a:t>незалежно</a:t>
            </a:r>
            <a:r>
              <a:rPr lang="ru-RU" sz="1700" dirty="0" smtClean="0"/>
              <a:t> </a:t>
            </a:r>
            <a:r>
              <a:rPr lang="ru-RU" sz="1700" dirty="0" err="1" smtClean="0"/>
              <a:t>від</a:t>
            </a:r>
            <a:r>
              <a:rPr lang="ru-RU" sz="1700" dirty="0" smtClean="0"/>
              <a:t> виду та </a:t>
            </a:r>
            <a:r>
              <a:rPr lang="ru-RU" sz="1700" dirty="0" err="1" smtClean="0"/>
              <a:t>суми</a:t>
            </a:r>
            <a:r>
              <a:rPr lang="ru-RU" sz="1700" dirty="0" smtClean="0"/>
              <a:t> </a:t>
            </a:r>
            <a:r>
              <a:rPr lang="ru-RU" sz="1700" dirty="0" err="1" smtClean="0"/>
              <a:t>отриманих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доходів</a:t>
            </a:r>
            <a:r>
              <a:rPr lang="ru-RU" sz="1700" dirty="0" smtClean="0"/>
              <a:t> </a:t>
            </a:r>
            <a:r>
              <a:rPr lang="ru-RU" sz="1700" dirty="0" err="1" smtClean="0"/>
              <a:t>платниками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податку</a:t>
            </a:r>
            <a:r>
              <a:rPr lang="ru-RU" sz="1700" dirty="0" smtClean="0"/>
              <a:t>, </a:t>
            </a:r>
            <a:r>
              <a:rPr lang="ru-RU" sz="1700" dirty="0" err="1" smtClean="0"/>
              <a:t>які</a:t>
            </a:r>
            <a:r>
              <a:rPr lang="ru-RU" sz="1700" dirty="0" smtClean="0"/>
              <a:t>: </a:t>
            </a:r>
          </a:p>
          <a:p>
            <a:pPr algn="just"/>
            <a:r>
              <a:rPr lang="ru-RU" sz="1700" dirty="0" err="1" smtClean="0"/>
              <a:t>є</a:t>
            </a:r>
            <a:r>
              <a:rPr lang="ru-RU" sz="1700" dirty="0" smtClean="0"/>
              <a:t> </a:t>
            </a:r>
            <a:r>
              <a:rPr lang="ru-RU" sz="1700" dirty="0" err="1" smtClean="0"/>
              <a:t>малолітніми</a:t>
            </a:r>
            <a:r>
              <a:rPr lang="ru-RU" sz="1700" dirty="0" smtClean="0"/>
              <a:t>/</a:t>
            </a:r>
            <a:r>
              <a:rPr lang="ru-RU" sz="1700" dirty="0" err="1" smtClean="0"/>
              <a:t>неповнолітніми</a:t>
            </a:r>
            <a:r>
              <a:rPr lang="ru-RU" sz="1700" dirty="0" smtClean="0"/>
              <a:t> </a:t>
            </a:r>
            <a:r>
              <a:rPr lang="ru-RU" sz="1700" dirty="0" err="1" smtClean="0"/>
              <a:t>або</a:t>
            </a:r>
            <a:r>
              <a:rPr lang="ru-RU" sz="1700" dirty="0" smtClean="0"/>
              <a:t> </a:t>
            </a:r>
            <a:r>
              <a:rPr lang="ru-RU" sz="1700" dirty="0" err="1" smtClean="0"/>
              <a:t>недієздатними</a:t>
            </a:r>
            <a:r>
              <a:rPr lang="ru-RU" sz="1700" dirty="0" smtClean="0"/>
              <a:t> особами </a:t>
            </a:r>
            <a:r>
              <a:rPr lang="ru-RU" sz="1700" dirty="0" err="1" smtClean="0"/>
              <a:t>і</a:t>
            </a:r>
            <a:r>
              <a:rPr lang="ru-RU" sz="1700" dirty="0" smtClean="0"/>
              <a:t> при </a:t>
            </a:r>
            <a:r>
              <a:rPr lang="ru-RU" sz="1700" dirty="0" err="1" smtClean="0"/>
              <a:t>цьому</a:t>
            </a:r>
            <a:r>
              <a:rPr lang="ru-RU" sz="1700" dirty="0" smtClean="0"/>
              <a:t> </a:t>
            </a:r>
            <a:r>
              <a:rPr lang="ru-RU" sz="1700" dirty="0" err="1" smtClean="0"/>
              <a:t>перебувають</a:t>
            </a:r>
            <a:r>
              <a:rPr lang="ru-RU" sz="1700" dirty="0" smtClean="0"/>
              <a:t> на </a:t>
            </a:r>
            <a:r>
              <a:rPr lang="ru-RU" sz="1700" dirty="0" err="1" smtClean="0"/>
              <a:t>повному</a:t>
            </a:r>
            <a:r>
              <a:rPr lang="ru-RU" sz="1700" dirty="0" smtClean="0"/>
              <a:t> </a:t>
            </a:r>
            <a:r>
              <a:rPr lang="ru-RU" sz="1700" dirty="0" err="1" smtClean="0"/>
              <a:t>утриманні</a:t>
            </a:r>
            <a:r>
              <a:rPr lang="ru-RU" sz="1700" dirty="0" smtClean="0"/>
              <a:t> </a:t>
            </a:r>
            <a:r>
              <a:rPr lang="ru-RU" sz="1700" dirty="0" err="1" smtClean="0"/>
              <a:t>інших</a:t>
            </a:r>
            <a:r>
              <a:rPr lang="ru-RU" sz="1700" dirty="0" smtClean="0"/>
              <a:t> </a:t>
            </a:r>
            <a:r>
              <a:rPr lang="ru-RU" sz="1700" dirty="0" err="1" smtClean="0"/>
              <a:t>осіб</a:t>
            </a:r>
            <a:r>
              <a:rPr lang="ru-RU" sz="1700" dirty="0" smtClean="0"/>
              <a:t> (у тому </a:t>
            </a:r>
            <a:r>
              <a:rPr lang="ru-RU" sz="1700" dirty="0" err="1" smtClean="0"/>
              <a:t>числі</a:t>
            </a:r>
            <a:r>
              <a:rPr lang="ru-RU" sz="1700" dirty="0" smtClean="0"/>
              <a:t> </a:t>
            </a:r>
            <a:r>
              <a:rPr lang="ru-RU" sz="1700" dirty="0" err="1" smtClean="0"/>
              <a:t>батьків</a:t>
            </a:r>
            <a:r>
              <a:rPr lang="ru-RU" sz="1700" dirty="0" smtClean="0"/>
              <a:t>) та/</a:t>
            </a:r>
            <a:r>
              <a:rPr lang="ru-RU" sz="1700" dirty="0" err="1" smtClean="0"/>
              <a:t>або</a:t>
            </a:r>
            <a:r>
              <a:rPr lang="ru-RU" sz="1700" dirty="0" smtClean="0"/>
              <a:t> </a:t>
            </a:r>
            <a:r>
              <a:rPr lang="ru-RU" sz="1700" dirty="0" err="1" smtClean="0"/>
              <a:t>держави</a:t>
            </a:r>
            <a:r>
              <a:rPr lang="ru-RU" sz="1700" dirty="0" smtClean="0"/>
              <a:t> станом на </a:t>
            </a:r>
            <a:r>
              <a:rPr lang="ru-RU" sz="1700" dirty="0" err="1" smtClean="0"/>
              <a:t>кінець</a:t>
            </a:r>
            <a:r>
              <a:rPr lang="ru-RU" sz="1700" dirty="0" smtClean="0"/>
              <a:t> </a:t>
            </a:r>
            <a:r>
              <a:rPr lang="ru-RU" sz="1700" dirty="0" err="1" smtClean="0"/>
              <a:t>звітного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податкового</a:t>
            </a:r>
            <a:r>
              <a:rPr lang="ru-RU" sz="1700" dirty="0" smtClean="0"/>
              <a:t> року; </a:t>
            </a:r>
          </a:p>
          <a:p>
            <a:pPr algn="just"/>
            <a:r>
              <a:rPr lang="ru-RU" sz="1700" dirty="0" err="1" smtClean="0"/>
              <a:t>перебувають</a:t>
            </a:r>
            <a:r>
              <a:rPr lang="ru-RU" sz="1700" dirty="0" smtClean="0"/>
              <a:t> </a:t>
            </a:r>
            <a:r>
              <a:rPr lang="ru-RU" sz="1700" dirty="0" err="1" smtClean="0"/>
              <a:t>під</a:t>
            </a:r>
            <a:r>
              <a:rPr lang="ru-RU" sz="1700" dirty="0" smtClean="0"/>
              <a:t> </a:t>
            </a:r>
            <a:r>
              <a:rPr lang="ru-RU" sz="1700" dirty="0" err="1" smtClean="0"/>
              <a:t>арештом</a:t>
            </a:r>
            <a:r>
              <a:rPr lang="ru-RU" sz="1700" dirty="0" smtClean="0"/>
              <a:t> </a:t>
            </a:r>
            <a:r>
              <a:rPr lang="ru-RU" sz="1700" dirty="0" err="1" smtClean="0"/>
              <a:t>або</a:t>
            </a:r>
            <a:r>
              <a:rPr lang="ru-RU" sz="1700" dirty="0" smtClean="0"/>
              <a:t> </a:t>
            </a:r>
            <a:r>
              <a:rPr lang="ru-RU" sz="1700" dirty="0" err="1" smtClean="0"/>
              <a:t>є</a:t>
            </a:r>
            <a:r>
              <a:rPr lang="ru-RU" sz="1700" dirty="0" smtClean="0"/>
              <a:t> </a:t>
            </a:r>
            <a:r>
              <a:rPr lang="ru-RU" sz="1700" dirty="0" err="1" smtClean="0"/>
              <a:t>затриманими</a:t>
            </a:r>
            <a:r>
              <a:rPr lang="ru-RU" sz="1700" dirty="0" smtClean="0"/>
              <a:t> </a:t>
            </a:r>
            <a:r>
              <a:rPr lang="ru-RU" sz="1700" dirty="0" err="1" smtClean="0"/>
              <a:t>чи</a:t>
            </a:r>
            <a:r>
              <a:rPr lang="ru-RU" sz="1700" dirty="0" smtClean="0"/>
              <a:t> </a:t>
            </a:r>
            <a:r>
              <a:rPr lang="ru-RU" sz="1700" dirty="0" err="1" smtClean="0"/>
              <a:t>засудженими</a:t>
            </a:r>
            <a:r>
              <a:rPr lang="ru-RU" sz="1700" dirty="0" smtClean="0"/>
              <a:t> до </a:t>
            </a:r>
            <a:r>
              <a:rPr lang="ru-RU" sz="1700" dirty="0" err="1" smtClean="0"/>
              <a:t>позбавлення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волі</a:t>
            </a:r>
            <a:r>
              <a:rPr lang="ru-RU" sz="1700" dirty="0" smtClean="0"/>
              <a:t>, </a:t>
            </a:r>
            <a:r>
              <a:rPr lang="ru-RU" sz="1700" dirty="0" err="1" smtClean="0"/>
              <a:t>перебувають</a:t>
            </a:r>
            <a:r>
              <a:rPr lang="ru-RU" sz="1700" dirty="0" smtClean="0"/>
              <a:t> у </a:t>
            </a:r>
            <a:r>
              <a:rPr lang="ru-RU" sz="1700" dirty="0" err="1" smtClean="0"/>
              <a:t>полоні</a:t>
            </a:r>
            <a:r>
              <a:rPr lang="ru-RU" sz="1700" dirty="0" smtClean="0"/>
              <a:t> </a:t>
            </a:r>
            <a:r>
              <a:rPr lang="ru-RU" sz="1700" dirty="0" err="1" smtClean="0"/>
              <a:t>або</a:t>
            </a:r>
            <a:r>
              <a:rPr lang="ru-RU" sz="1700" dirty="0" smtClean="0"/>
              <a:t> </a:t>
            </a:r>
            <a:r>
              <a:rPr lang="ru-RU" sz="1700" dirty="0" err="1" smtClean="0"/>
              <a:t>ув'язненні</a:t>
            </a:r>
            <a:r>
              <a:rPr lang="ru-RU" sz="1700" dirty="0" smtClean="0"/>
              <a:t> на </a:t>
            </a:r>
            <a:r>
              <a:rPr lang="ru-RU" sz="1700" dirty="0" err="1" smtClean="0"/>
              <a:t>території</a:t>
            </a:r>
            <a:r>
              <a:rPr lang="ru-RU" sz="1700" dirty="0" smtClean="0"/>
              <a:t> </a:t>
            </a:r>
            <a:r>
              <a:rPr lang="ru-RU" sz="1700" dirty="0" err="1" smtClean="0"/>
              <a:t>інших</a:t>
            </a:r>
            <a:r>
              <a:rPr lang="ru-RU" sz="1700" dirty="0" smtClean="0"/>
              <a:t> держав станом на </a:t>
            </a:r>
            <a:r>
              <a:rPr lang="ru-RU" sz="1700" dirty="0" err="1" smtClean="0"/>
              <a:t>кінець</a:t>
            </a:r>
            <a:r>
              <a:rPr lang="ru-RU" sz="1700" dirty="0" smtClean="0"/>
              <a:t> граничного строку </a:t>
            </a:r>
            <a:r>
              <a:rPr lang="ru-RU" sz="1700" dirty="0" err="1" smtClean="0"/>
              <a:t>подання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декларації</a:t>
            </a:r>
            <a:r>
              <a:rPr lang="ru-RU" sz="1700" dirty="0" smtClean="0"/>
              <a:t>; </a:t>
            </a:r>
          </a:p>
          <a:p>
            <a:pPr algn="just"/>
            <a:r>
              <a:rPr lang="ru-RU" sz="1700" dirty="0" err="1" smtClean="0"/>
              <a:t>перебувають</a:t>
            </a:r>
            <a:r>
              <a:rPr lang="ru-RU" sz="1700" dirty="0" smtClean="0"/>
              <a:t> у </a:t>
            </a:r>
            <a:r>
              <a:rPr lang="ru-RU" sz="1700" dirty="0" err="1" smtClean="0"/>
              <a:t>розшуку</a:t>
            </a:r>
            <a:r>
              <a:rPr lang="ru-RU" sz="1700" dirty="0" smtClean="0"/>
              <a:t> станом на </a:t>
            </a:r>
            <a:r>
              <a:rPr lang="ru-RU" sz="1700" dirty="0" err="1" smtClean="0"/>
              <a:t>кінець</a:t>
            </a:r>
            <a:r>
              <a:rPr lang="ru-RU" sz="1700" dirty="0" smtClean="0"/>
              <a:t> </a:t>
            </a:r>
            <a:r>
              <a:rPr lang="ru-RU" sz="1700" dirty="0" err="1" smtClean="0"/>
              <a:t>звітного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податкового</a:t>
            </a:r>
            <a:r>
              <a:rPr lang="ru-RU" sz="1700" dirty="0" smtClean="0"/>
              <a:t> року; </a:t>
            </a:r>
          </a:p>
          <a:p>
            <a:pPr algn="just"/>
            <a:r>
              <a:rPr lang="ru-RU" sz="1700" dirty="0" err="1" smtClean="0"/>
              <a:t>перебувають</a:t>
            </a:r>
            <a:r>
              <a:rPr lang="ru-RU" sz="1700" dirty="0" smtClean="0"/>
              <a:t> на </a:t>
            </a:r>
            <a:r>
              <a:rPr lang="ru-RU" sz="1700" dirty="0" err="1" smtClean="0"/>
              <a:t>строковій</a:t>
            </a:r>
            <a:r>
              <a:rPr lang="ru-RU" sz="1700" dirty="0" smtClean="0"/>
              <a:t> </a:t>
            </a:r>
            <a:r>
              <a:rPr lang="ru-RU" sz="1700" dirty="0" err="1" smtClean="0"/>
              <a:t>військовій</a:t>
            </a:r>
            <a:r>
              <a:rPr lang="ru-RU" sz="1700" dirty="0" smtClean="0"/>
              <a:t> </a:t>
            </a:r>
            <a:r>
              <a:rPr lang="ru-RU" sz="1700" dirty="0" err="1" smtClean="0"/>
              <a:t>службі</a:t>
            </a:r>
            <a:r>
              <a:rPr lang="ru-RU" sz="1700" dirty="0" smtClean="0"/>
              <a:t> станом на </a:t>
            </a:r>
            <a:r>
              <a:rPr lang="ru-RU" sz="1700" dirty="0" err="1" smtClean="0"/>
              <a:t>кінець</a:t>
            </a:r>
            <a:r>
              <a:rPr lang="ru-RU" sz="1700" dirty="0" smtClean="0"/>
              <a:t> </a:t>
            </a:r>
            <a:r>
              <a:rPr lang="ru-RU" sz="1700" dirty="0" err="1" smtClean="0"/>
              <a:t>звітного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податкового</a:t>
            </a:r>
            <a:r>
              <a:rPr lang="ru-RU" sz="1700" dirty="0" smtClean="0"/>
              <a:t> року; </a:t>
            </a:r>
          </a:p>
          <a:p>
            <a:pPr algn="just"/>
            <a:r>
              <a:rPr lang="ru-RU" sz="1700" dirty="0" smtClean="0"/>
              <a:t>б) в </a:t>
            </a:r>
            <a:r>
              <a:rPr lang="ru-RU" sz="1700" dirty="0" err="1" smtClean="0"/>
              <a:t>інших</a:t>
            </a:r>
            <a:r>
              <a:rPr lang="ru-RU" sz="1700" dirty="0" smtClean="0"/>
              <a:t> </a:t>
            </a:r>
            <a:r>
              <a:rPr lang="ru-RU" sz="1700" dirty="0" err="1" smtClean="0"/>
              <a:t>випадках</a:t>
            </a:r>
            <a:r>
              <a:rPr lang="ru-RU" sz="1700" dirty="0" smtClean="0"/>
              <a:t>, </a:t>
            </a:r>
            <a:r>
              <a:rPr lang="ru-RU" sz="1700" dirty="0" err="1" smtClean="0"/>
              <a:t>визначених</a:t>
            </a:r>
            <a:r>
              <a:rPr lang="ru-RU" sz="1700" dirty="0" smtClean="0"/>
              <a:t> </a:t>
            </a:r>
            <a:r>
              <a:rPr lang="ru-RU" sz="1700" dirty="0" err="1" smtClean="0"/>
              <a:t>розд</a:t>
            </a:r>
            <a:r>
              <a:rPr lang="ru-RU" sz="1700" dirty="0" smtClean="0"/>
              <a:t>. IV ПКУ. </a:t>
            </a:r>
          </a:p>
          <a:p>
            <a:pPr algn="just"/>
            <a:endParaRPr lang="uk-UA" sz="1600" dirty="0" smtClean="0"/>
          </a:p>
        </p:txBody>
      </p:sp>
      <p:sp>
        <p:nvSpPr>
          <p:cNvPr id="18" name="Прямоугольник 17"/>
          <p:cNvSpPr/>
          <p:nvPr/>
        </p:nvSpPr>
        <p:spPr>
          <a:xfrm>
            <a:off x="5124448" y="133350"/>
            <a:ext cx="457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dirty="0" smtClean="0"/>
              <a:t>	 </a:t>
            </a:r>
            <a:endParaRPr lang="ru-RU" sz="1600" dirty="0" smtClean="0"/>
          </a:p>
          <a:p>
            <a:pPr algn="just"/>
            <a:endParaRPr lang="uk-UA" sz="1600" dirty="0">
              <a:effectLst/>
              <a:latin typeface="e-Ukraine" pitchFamily="50" charset="-5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24450" y="219076"/>
            <a:ext cx="4619624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 dirty="0" err="1" smtClean="0"/>
              <a:t>Відповідно</a:t>
            </a:r>
            <a:r>
              <a:rPr lang="ru-RU" sz="1700" dirty="0" smtClean="0"/>
              <a:t> до п. 179.2 ст. 179 ПКУ </a:t>
            </a:r>
            <a:r>
              <a:rPr lang="ru-RU" sz="1700" dirty="0" err="1" smtClean="0"/>
              <a:t>обов'язок</a:t>
            </a:r>
            <a:r>
              <a:rPr lang="ru-RU" sz="1700" dirty="0" smtClean="0"/>
              <a:t> </a:t>
            </a:r>
            <a:r>
              <a:rPr lang="ru-RU" sz="1700" dirty="0" err="1" smtClean="0"/>
              <a:t>платника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податку</a:t>
            </a:r>
            <a:r>
              <a:rPr lang="ru-RU" sz="1700" dirty="0" smtClean="0"/>
              <a:t> </a:t>
            </a:r>
            <a:r>
              <a:rPr lang="ru-RU" sz="1700" dirty="0" err="1" smtClean="0"/>
              <a:t>щодо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податкової</a:t>
            </a:r>
            <a:r>
              <a:rPr lang="ru-RU" sz="1700" dirty="0" smtClean="0"/>
              <a:t> </a:t>
            </a:r>
            <a:r>
              <a:rPr lang="ru-RU" sz="1700" dirty="0" err="1" smtClean="0"/>
              <a:t>декларації</a:t>
            </a:r>
            <a:r>
              <a:rPr lang="ru-RU" sz="1700" dirty="0" smtClean="0"/>
              <a:t> </a:t>
            </a:r>
            <a:r>
              <a:rPr lang="ru-RU" sz="1700" dirty="0" err="1" smtClean="0"/>
              <a:t>вважається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виконаним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податкова</a:t>
            </a:r>
            <a:r>
              <a:rPr lang="ru-RU" sz="1700" dirty="0" smtClean="0"/>
              <a:t> </a:t>
            </a:r>
            <a:r>
              <a:rPr lang="ru-RU" sz="1700" dirty="0" err="1" smtClean="0"/>
              <a:t>декларація</a:t>
            </a:r>
            <a:r>
              <a:rPr lang="ru-RU" sz="1700" dirty="0" smtClean="0"/>
              <a:t> не </a:t>
            </a:r>
            <a:r>
              <a:rPr lang="ru-RU" sz="1700" dirty="0" err="1" smtClean="0"/>
              <a:t>подається</a:t>
            </a:r>
            <a:r>
              <a:rPr lang="ru-RU" sz="1700" dirty="0" smtClean="0"/>
              <a:t>, </a:t>
            </a:r>
            <a:r>
              <a:rPr lang="ru-RU" sz="1700" dirty="0" err="1" smtClean="0"/>
              <a:t>якщо</a:t>
            </a:r>
            <a:r>
              <a:rPr lang="ru-RU" sz="1700" dirty="0" smtClean="0"/>
              <a:t> </a:t>
            </a:r>
            <a:r>
              <a:rPr lang="ru-RU" sz="1700" dirty="0" err="1" smtClean="0"/>
              <a:t>такий</a:t>
            </a:r>
            <a:r>
              <a:rPr lang="ru-RU" sz="1700" dirty="0" smtClean="0"/>
              <a:t> </a:t>
            </a:r>
            <a:r>
              <a:rPr lang="ru-RU" sz="1700" dirty="0" err="1" smtClean="0"/>
              <a:t>платник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податку</a:t>
            </a:r>
            <a:r>
              <a:rPr lang="ru-RU" sz="1700" dirty="0" smtClean="0"/>
              <a:t> </a:t>
            </a:r>
            <a:r>
              <a:rPr lang="ru-RU" sz="1700" dirty="0" err="1" smtClean="0"/>
              <a:t>отримував</a:t>
            </a:r>
            <a:r>
              <a:rPr lang="ru-RU" sz="1700" dirty="0" smtClean="0"/>
              <a:t> доходи: </a:t>
            </a:r>
          </a:p>
          <a:p>
            <a:pPr algn="just"/>
            <a:r>
              <a:rPr lang="ru-RU" sz="1700" dirty="0" err="1" smtClean="0"/>
              <a:t>від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податкових</a:t>
            </a:r>
            <a:r>
              <a:rPr lang="ru-RU" sz="1700" dirty="0" smtClean="0"/>
              <a:t> </a:t>
            </a:r>
            <a:r>
              <a:rPr lang="ru-RU" sz="1700" dirty="0" err="1" smtClean="0"/>
              <a:t>агентів</a:t>
            </a:r>
            <a:r>
              <a:rPr lang="ru-RU" sz="1700" dirty="0" smtClean="0"/>
              <a:t>, </a:t>
            </a:r>
            <a:r>
              <a:rPr lang="ru-RU" sz="1700" dirty="0" err="1" smtClean="0"/>
              <a:t>які</a:t>
            </a:r>
            <a:r>
              <a:rPr lang="ru-RU" sz="1700" dirty="0" smtClean="0"/>
              <a:t> </a:t>
            </a:r>
            <a:r>
              <a:rPr lang="ru-RU" sz="1700" dirty="0" err="1" smtClean="0"/>
              <a:t>згідно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розд</a:t>
            </a:r>
            <a:r>
              <a:rPr lang="ru-RU" sz="1700" dirty="0" smtClean="0"/>
              <a:t>. IV ПКУ не </a:t>
            </a:r>
            <a:r>
              <a:rPr lang="ru-RU" sz="1700" dirty="0" err="1" smtClean="0"/>
              <a:t>включаються</a:t>
            </a:r>
            <a:r>
              <a:rPr lang="ru-RU" sz="1700" dirty="0" smtClean="0"/>
              <a:t> до </a:t>
            </a:r>
            <a:r>
              <a:rPr lang="ru-RU" sz="1700" dirty="0" err="1" smtClean="0"/>
              <a:t>загального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місячного</a:t>
            </a:r>
            <a:r>
              <a:rPr lang="ru-RU" sz="1700" dirty="0" smtClean="0"/>
              <a:t> (</a:t>
            </a:r>
            <a:r>
              <a:rPr lang="ru-RU" sz="1700" dirty="0" err="1" smtClean="0"/>
              <a:t>річного</a:t>
            </a:r>
            <a:r>
              <a:rPr lang="ru-RU" sz="1700" dirty="0" smtClean="0"/>
              <a:t>) </a:t>
            </a:r>
            <a:r>
              <a:rPr lang="ru-RU" sz="1700" dirty="0" err="1" smtClean="0"/>
              <a:t>оподатковуваного</a:t>
            </a:r>
            <a:r>
              <a:rPr lang="ru-RU" sz="1700" dirty="0" smtClean="0"/>
              <a:t> доходу; </a:t>
            </a:r>
          </a:p>
          <a:p>
            <a:pPr algn="just"/>
            <a:r>
              <a:rPr lang="ru-RU" sz="1700" dirty="0" err="1" smtClean="0"/>
              <a:t>виключно</a:t>
            </a:r>
            <a:r>
              <a:rPr lang="ru-RU" sz="1700" dirty="0" smtClean="0"/>
              <a:t> </a:t>
            </a:r>
            <a:r>
              <a:rPr lang="ru-RU" sz="1700" dirty="0" err="1" smtClean="0"/>
              <a:t>від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податкових</a:t>
            </a:r>
            <a:r>
              <a:rPr lang="ru-RU" sz="1700" dirty="0" smtClean="0"/>
              <a:t> </a:t>
            </a:r>
            <a:r>
              <a:rPr lang="ru-RU" sz="1700" dirty="0" err="1" smtClean="0"/>
              <a:t>агентів</a:t>
            </a:r>
            <a:r>
              <a:rPr lang="ru-RU" sz="1700" dirty="0" smtClean="0"/>
              <a:t> </a:t>
            </a:r>
            <a:r>
              <a:rPr lang="ru-RU" sz="1700" dirty="0" err="1" smtClean="0"/>
              <a:t>незалежно</a:t>
            </a:r>
            <a:r>
              <a:rPr lang="ru-RU" sz="1700" dirty="0" smtClean="0"/>
              <a:t> </a:t>
            </a:r>
            <a:r>
              <a:rPr lang="ru-RU" sz="1700" dirty="0" err="1" smtClean="0"/>
              <a:t>від</a:t>
            </a:r>
            <a:r>
              <a:rPr lang="ru-RU" sz="1700" dirty="0" smtClean="0"/>
              <a:t> виду та </a:t>
            </a:r>
            <a:r>
              <a:rPr lang="ru-RU" sz="1700" dirty="0" err="1" smtClean="0"/>
              <a:t>розміру</a:t>
            </a:r>
            <a:r>
              <a:rPr lang="ru-RU" sz="1700" dirty="0" smtClean="0"/>
              <a:t> </a:t>
            </a:r>
            <a:r>
              <a:rPr lang="ru-RU" sz="1700" dirty="0" err="1" smtClean="0"/>
              <a:t>нарахованого</a:t>
            </a:r>
            <a:r>
              <a:rPr lang="ru-RU" sz="1700" dirty="0" smtClean="0"/>
              <a:t> (</a:t>
            </a:r>
            <a:r>
              <a:rPr lang="ru-RU" sz="1700" dirty="0" err="1" smtClean="0"/>
              <a:t>виплаченого</a:t>
            </a:r>
            <a:r>
              <a:rPr lang="ru-RU" sz="1700" dirty="0" smtClean="0"/>
              <a:t>, </a:t>
            </a:r>
            <a:r>
              <a:rPr lang="ru-RU" sz="1700" dirty="0" err="1" smtClean="0"/>
              <a:t>наданого</a:t>
            </a:r>
            <a:r>
              <a:rPr lang="ru-RU" sz="1700" dirty="0" smtClean="0"/>
              <a:t>) доходу, </a:t>
            </a:r>
            <a:r>
              <a:rPr lang="ru-RU" sz="1700" dirty="0" err="1" smtClean="0"/>
              <a:t>крім</a:t>
            </a:r>
            <a:r>
              <a:rPr lang="ru-RU" sz="1700" dirty="0" smtClean="0"/>
              <a:t> </a:t>
            </a:r>
            <a:r>
              <a:rPr lang="ru-RU" sz="1700" dirty="0" err="1" smtClean="0"/>
              <a:t>випадків</a:t>
            </a:r>
            <a:r>
              <a:rPr lang="ru-RU" sz="1700" dirty="0" smtClean="0"/>
              <a:t>, прямо </a:t>
            </a:r>
            <a:r>
              <a:rPr lang="ru-RU" sz="1700" dirty="0" err="1" smtClean="0"/>
              <a:t>передбачених</a:t>
            </a:r>
            <a:r>
              <a:rPr lang="ru-RU" sz="1700" dirty="0" smtClean="0"/>
              <a:t> </a:t>
            </a:r>
            <a:r>
              <a:rPr lang="ru-RU" sz="1700" dirty="0" err="1" smtClean="0"/>
              <a:t>розд</a:t>
            </a:r>
            <a:r>
              <a:rPr lang="ru-RU" sz="1700" dirty="0" smtClean="0"/>
              <a:t>. IV ПКУ; </a:t>
            </a:r>
          </a:p>
          <a:p>
            <a:pPr algn="just"/>
            <a:r>
              <a:rPr lang="ru-RU" sz="1700" dirty="0" err="1" smtClean="0"/>
              <a:t>від</a:t>
            </a:r>
            <a:r>
              <a:rPr lang="ru-RU" sz="1700" dirty="0" smtClean="0"/>
              <a:t> </a:t>
            </a:r>
            <a:r>
              <a:rPr lang="ru-RU" sz="1700" dirty="0" err="1" smtClean="0"/>
              <a:t>операцій</a:t>
            </a:r>
            <a:r>
              <a:rPr lang="ru-RU" sz="1700" dirty="0" smtClean="0"/>
              <a:t> продажу (</a:t>
            </a:r>
            <a:r>
              <a:rPr lang="ru-RU" sz="1700" dirty="0" err="1" smtClean="0"/>
              <a:t>обміну</a:t>
            </a:r>
            <a:r>
              <a:rPr lang="ru-RU" sz="1700" dirty="0" smtClean="0"/>
              <a:t>) майна, </a:t>
            </a:r>
            <a:r>
              <a:rPr lang="ru-RU" sz="1700" dirty="0" err="1" smtClean="0"/>
              <a:t>дарування</a:t>
            </a:r>
            <a:r>
              <a:rPr lang="ru-RU" sz="1700" dirty="0" smtClean="0"/>
              <a:t>, </a:t>
            </a:r>
            <a:r>
              <a:rPr lang="ru-RU" sz="1700" dirty="0" err="1" smtClean="0"/>
              <a:t>дохід</a:t>
            </a:r>
            <a:r>
              <a:rPr lang="ru-RU" sz="1700" dirty="0" smtClean="0"/>
              <a:t> </a:t>
            </a:r>
            <a:r>
              <a:rPr lang="ru-RU" sz="1700" dirty="0" err="1" smtClean="0"/>
              <a:t>від</a:t>
            </a:r>
            <a:r>
              <a:rPr lang="ru-RU" sz="1700" dirty="0" smtClean="0"/>
              <a:t> </a:t>
            </a:r>
            <a:r>
              <a:rPr lang="ru-RU" sz="1700" dirty="0" err="1" smtClean="0"/>
              <a:t>яких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відповідно</a:t>
            </a:r>
            <a:r>
              <a:rPr lang="ru-RU" sz="1700" dirty="0" smtClean="0"/>
              <a:t> до </a:t>
            </a:r>
            <a:r>
              <a:rPr lang="ru-RU" sz="1700" dirty="0" err="1" smtClean="0"/>
              <a:t>розд</a:t>
            </a:r>
            <a:r>
              <a:rPr lang="ru-RU" sz="1700" dirty="0" smtClean="0"/>
              <a:t>. IV ПКУ не </a:t>
            </a:r>
            <a:r>
              <a:rPr lang="ru-RU" sz="1700" dirty="0" err="1" smtClean="0"/>
              <a:t>оподатковується</a:t>
            </a:r>
            <a:r>
              <a:rPr lang="ru-RU" sz="1700" dirty="0" smtClean="0"/>
              <a:t>, </a:t>
            </a:r>
            <a:r>
              <a:rPr lang="ru-RU" sz="1700" dirty="0" err="1" smtClean="0"/>
              <a:t>оподатковується</a:t>
            </a:r>
            <a:r>
              <a:rPr lang="ru-RU" sz="1700" dirty="0" smtClean="0"/>
              <a:t> за </a:t>
            </a:r>
            <a:r>
              <a:rPr lang="ru-RU" sz="1700" dirty="0" err="1" smtClean="0"/>
              <a:t>нульовою</a:t>
            </a:r>
            <a:r>
              <a:rPr lang="ru-RU" sz="1700" dirty="0" smtClean="0"/>
              <a:t> ставкою та/</a:t>
            </a:r>
            <a:r>
              <a:rPr lang="ru-RU" sz="1700" dirty="0" err="1" smtClean="0"/>
              <a:t>або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яких</a:t>
            </a:r>
            <a:r>
              <a:rPr lang="ru-RU" sz="1700" dirty="0" smtClean="0"/>
              <a:t> при </a:t>
            </a:r>
            <a:r>
              <a:rPr lang="ru-RU" sz="1700" dirty="0" err="1" smtClean="0"/>
              <a:t>нотаріальному</a:t>
            </a:r>
            <a:r>
              <a:rPr lang="ru-RU" sz="1700" dirty="0" smtClean="0"/>
              <a:t> </a:t>
            </a:r>
            <a:r>
              <a:rPr lang="ru-RU" sz="1700" dirty="0" err="1" smtClean="0"/>
              <a:t>посвідченні</a:t>
            </a:r>
            <a:r>
              <a:rPr lang="ru-RU" sz="1700" dirty="0" smtClean="0"/>
              <a:t> </a:t>
            </a:r>
            <a:r>
              <a:rPr lang="ru-RU" sz="1700" dirty="0" err="1" smtClean="0"/>
              <a:t>договорів</a:t>
            </a:r>
            <a:r>
              <a:rPr lang="ru-RU" sz="1700" dirty="0" smtClean="0"/>
              <a:t>, за </a:t>
            </a:r>
            <a:r>
              <a:rPr lang="ru-RU" sz="1700" dirty="0" err="1" smtClean="0"/>
              <a:t>якими</a:t>
            </a:r>
            <a:r>
              <a:rPr lang="ru-RU" sz="1700" dirty="0" smtClean="0"/>
              <a:t> </a:t>
            </a:r>
            <a:r>
              <a:rPr lang="ru-RU" sz="1700" dirty="0" err="1" smtClean="0"/>
              <a:t>був</a:t>
            </a:r>
            <a:r>
              <a:rPr lang="ru-RU" sz="1700" dirty="0" smtClean="0"/>
              <a:t> </a:t>
            </a:r>
            <a:r>
              <a:rPr lang="ru-RU" sz="1700" dirty="0" err="1" smtClean="0"/>
              <a:t>сплачений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податок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відповідно</a:t>
            </a:r>
            <a:r>
              <a:rPr lang="ru-RU" sz="1700" dirty="0" smtClean="0"/>
              <a:t> до </a:t>
            </a:r>
            <a:r>
              <a:rPr lang="ru-RU" sz="1700" dirty="0" err="1" smtClean="0"/>
              <a:t>розд</a:t>
            </a:r>
            <a:r>
              <a:rPr lang="ru-RU" sz="1700" dirty="0" smtClean="0"/>
              <a:t>. IV ПКУ; </a:t>
            </a:r>
          </a:p>
          <a:p>
            <a:pPr algn="just"/>
            <a:r>
              <a:rPr lang="ru-RU" sz="1700" dirty="0" smtClean="0"/>
              <a:t>у </a:t>
            </a:r>
            <a:r>
              <a:rPr lang="ru-RU" sz="1700" dirty="0" err="1" smtClean="0"/>
              <a:t>вигляді</a:t>
            </a:r>
            <a:r>
              <a:rPr lang="ru-RU" sz="1700" dirty="0" smtClean="0"/>
              <a:t> </a:t>
            </a:r>
            <a:r>
              <a:rPr lang="ru-RU" sz="1700" dirty="0" err="1" smtClean="0"/>
              <a:t>об'єктів</a:t>
            </a:r>
            <a:r>
              <a:rPr lang="ru-RU" sz="1700" dirty="0" smtClean="0"/>
              <a:t> </a:t>
            </a:r>
            <a:r>
              <a:rPr lang="ru-RU" sz="1700" dirty="0" err="1" smtClean="0"/>
              <a:t>спадщини</a:t>
            </a:r>
            <a:r>
              <a:rPr lang="ru-RU" sz="1700" dirty="0" smtClean="0"/>
              <a:t>, </a:t>
            </a:r>
            <a:r>
              <a:rPr lang="ru-RU" sz="1700" dirty="0" err="1" smtClean="0"/>
              <a:t>які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відповідно</a:t>
            </a:r>
            <a:r>
              <a:rPr lang="ru-RU" sz="1700" dirty="0" smtClean="0"/>
              <a:t> до </a:t>
            </a:r>
            <a:r>
              <a:rPr lang="ru-RU" sz="1700" dirty="0" err="1" smtClean="0"/>
              <a:t>розд</a:t>
            </a:r>
            <a:r>
              <a:rPr lang="ru-RU" sz="1700" dirty="0" smtClean="0"/>
              <a:t>. IV ПКУ </a:t>
            </a:r>
            <a:r>
              <a:rPr lang="ru-RU" sz="1700" dirty="0" err="1" smtClean="0"/>
              <a:t>оподатковуються</a:t>
            </a:r>
            <a:r>
              <a:rPr lang="ru-RU" sz="1700" dirty="0" smtClean="0"/>
              <a:t> за </a:t>
            </a:r>
            <a:r>
              <a:rPr lang="ru-RU" sz="1700" dirty="0" err="1" smtClean="0"/>
              <a:t>нульовою</a:t>
            </a:r>
            <a:r>
              <a:rPr lang="ru-RU" sz="1700" dirty="0" smtClean="0"/>
              <a:t> ставкою </a:t>
            </a:r>
            <a:r>
              <a:rPr lang="ru-RU" sz="1700" dirty="0" err="1" smtClean="0"/>
              <a:t>податку</a:t>
            </a:r>
            <a:r>
              <a:rPr lang="ru-RU" sz="1700" dirty="0" smtClean="0"/>
              <a:t> та/</a:t>
            </a:r>
            <a:r>
              <a:rPr lang="ru-RU" sz="1700" dirty="0" err="1" smtClean="0"/>
              <a:t>або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яких</a:t>
            </a:r>
            <a:r>
              <a:rPr lang="ru-RU" sz="1700" dirty="0" smtClean="0"/>
              <a:t> </a:t>
            </a:r>
            <a:r>
              <a:rPr lang="ru-RU" sz="1700" dirty="0" err="1" smtClean="0"/>
              <a:t>сплачено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податок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відповідно</a:t>
            </a:r>
            <a:r>
              <a:rPr lang="ru-RU" sz="1700" dirty="0" smtClean="0"/>
              <a:t> до п. 174.3 ст. 174 ПКУ. </a:t>
            </a:r>
            <a:endParaRPr lang="ru-RU" sz="1700" dirty="0" smtClean="0"/>
          </a:p>
        </p:txBody>
      </p:sp>
    </p:spTree>
    <p:extLst>
      <p:ext uri="{BB962C8B-B14F-4D97-AF65-F5344CB8AC3E}">
        <p14:creationId xmlns=""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1181</TotalTime>
  <Words>269</Words>
  <Application>Microsoft Office PowerPoint</Application>
  <PresentationFormat>Лист A4 (210x297 мм)</PresentationFormat>
  <Paragraphs>30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user</cp:lastModifiedBy>
  <cp:revision>171</cp:revision>
  <dcterms:created xsi:type="dcterms:W3CDTF">2021-05-27T05:23:05Z</dcterms:created>
  <dcterms:modified xsi:type="dcterms:W3CDTF">2023-01-25T12:14:18Z</dcterms:modified>
</cp:coreProperties>
</file>