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591625" y="1304925"/>
            <a:ext cx="3600000" cy="10772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1600" b="1" dirty="0" smtClean="0"/>
              <a:t>Декларування 2023:</a:t>
            </a:r>
          </a:p>
          <a:p>
            <a:pPr algn="ctr"/>
            <a:r>
              <a:rPr lang="uk-UA" sz="1600" b="1" dirty="0" smtClean="0"/>
              <a:t>Категорія платників податків</a:t>
            </a:r>
            <a:r>
              <a:rPr lang="uk-UA" sz="1600" b="1" dirty="0" smtClean="0"/>
              <a:t>, що </a:t>
            </a:r>
            <a:r>
              <a:rPr lang="uk-UA" sz="1600" b="1" dirty="0" err="1" smtClean="0"/>
              <a:t>зобов</a:t>
            </a:r>
            <a:r>
              <a:rPr lang="en-US" sz="1600" b="1" dirty="0" smtClean="0"/>
              <a:t>’</a:t>
            </a:r>
            <a:r>
              <a:rPr lang="uk-UA" sz="1600" b="1" dirty="0" err="1" smtClean="0"/>
              <a:t>язана</a:t>
            </a:r>
            <a:r>
              <a:rPr lang="uk-UA" sz="1600" b="1" dirty="0" smtClean="0"/>
              <a:t> подати декларацію про майновий стан і доходи</a:t>
            </a:r>
            <a:endParaRPr lang="ru-RU" sz="1600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18109" y="76200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101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dirty="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599" y="104772"/>
            <a:ext cx="4600575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100" dirty="0">
                <a:latin typeface="e-Ukraine Light" pitchFamily="50" charset="-52"/>
              </a:rPr>
              <a:t>	</a:t>
            </a:r>
            <a:r>
              <a:rPr lang="uk-UA" sz="1600" dirty="0" smtClean="0"/>
              <a:t>Головне управління ДПС у м. Києві звертає увагу, що </a:t>
            </a:r>
            <a:r>
              <a:rPr lang="ru-RU" sz="1600" dirty="0" smtClean="0"/>
              <a:t>1 </a:t>
            </a:r>
            <a:r>
              <a:rPr lang="ru-RU" sz="1600" dirty="0" err="1" smtClean="0"/>
              <a:t>січня</a:t>
            </a:r>
            <a:r>
              <a:rPr lang="ru-RU" sz="1600" dirty="0" smtClean="0"/>
              <a:t> 2023 року </a:t>
            </a:r>
            <a:r>
              <a:rPr lang="ru-RU" sz="1600" dirty="0" err="1" smtClean="0"/>
              <a:t>стартувала</a:t>
            </a:r>
            <a:r>
              <a:rPr lang="ru-RU" sz="1600" dirty="0" smtClean="0"/>
              <a:t> </a:t>
            </a:r>
            <a:r>
              <a:rPr lang="ru-RU" sz="1600" dirty="0" err="1" smtClean="0"/>
              <a:t>кампанія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декларування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громадянами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доходів</a:t>
            </a:r>
            <a:r>
              <a:rPr lang="ru-RU" sz="1600" dirty="0" smtClean="0"/>
              <a:t>, </a:t>
            </a:r>
            <a:r>
              <a:rPr lang="ru-RU" sz="1600" dirty="0" err="1" smtClean="0"/>
              <a:t>одержаних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протягом</a:t>
            </a:r>
            <a:r>
              <a:rPr lang="ru-RU" sz="1600" dirty="0" smtClean="0"/>
              <a:t> 2022 року. </a:t>
            </a:r>
          </a:p>
          <a:p>
            <a:pPr algn="just"/>
            <a:r>
              <a:rPr lang="ru-RU" sz="1600" dirty="0" smtClean="0"/>
              <a:t>	</a:t>
            </a:r>
            <a:r>
              <a:rPr lang="ru-RU" sz="1600" dirty="0" err="1" smtClean="0"/>
              <a:t>Подавати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декларацію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майновий</a:t>
            </a:r>
            <a:r>
              <a:rPr lang="ru-RU" sz="1600" dirty="0" smtClean="0"/>
              <a:t> стан </a:t>
            </a:r>
            <a:r>
              <a:rPr lang="ru-RU" sz="1600" dirty="0" err="1" smtClean="0"/>
              <a:t>і</a:t>
            </a:r>
            <a:r>
              <a:rPr lang="ru-RU" sz="1600" dirty="0" smtClean="0"/>
              <a:t> доходи (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– </a:t>
            </a:r>
            <a:r>
              <a:rPr lang="ru-RU" sz="1600" dirty="0" err="1" smtClean="0"/>
              <a:t>податкова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декларація</a:t>
            </a:r>
            <a:r>
              <a:rPr lang="ru-RU" sz="1600" dirty="0" smtClean="0"/>
              <a:t>) за </a:t>
            </a:r>
            <a:r>
              <a:rPr lang="ru-RU" sz="1600" dirty="0" err="1" smtClean="0"/>
              <a:t>минулий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рік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сплачувати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збори</a:t>
            </a:r>
            <a:r>
              <a:rPr lang="ru-RU" sz="1600" dirty="0" smtClean="0"/>
              <a:t> – </a:t>
            </a:r>
            <a:r>
              <a:rPr lang="ru-RU" sz="1600" dirty="0" err="1" smtClean="0"/>
              <a:t>конституційний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обов’язок</a:t>
            </a:r>
            <a:r>
              <a:rPr lang="ru-RU" sz="1600" dirty="0" smtClean="0"/>
              <a:t> </a:t>
            </a:r>
            <a:r>
              <a:rPr lang="ru-RU" sz="1600" dirty="0" err="1" smtClean="0"/>
              <a:t>громадян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особиста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підтримка</a:t>
            </a:r>
            <a:r>
              <a:rPr lang="ru-RU" sz="1600" dirty="0" smtClean="0"/>
              <a:t> </a:t>
            </a:r>
            <a:r>
              <a:rPr lang="ru-RU" sz="1600" dirty="0" err="1" smtClean="0"/>
              <a:t>держави</a:t>
            </a:r>
            <a:r>
              <a:rPr lang="ru-RU" sz="1600" dirty="0" smtClean="0"/>
              <a:t>,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фінансової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обороноздатності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smtClean="0"/>
              <a:t>	До </a:t>
            </a:r>
            <a:r>
              <a:rPr lang="ru-RU" sz="1600" dirty="0" err="1" smtClean="0"/>
              <a:t>випадків</a:t>
            </a:r>
            <a:r>
              <a:rPr lang="ru-RU" sz="1600" dirty="0" smtClean="0"/>
              <a:t>, за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податку</a:t>
            </a:r>
            <a:r>
              <a:rPr lang="ru-RU" sz="1600" dirty="0" smtClean="0"/>
              <a:t> – </a:t>
            </a:r>
            <a:r>
              <a:rPr lang="ru-RU" sz="1600" dirty="0" err="1" smtClean="0"/>
              <a:t>фізичні</a:t>
            </a:r>
            <a:r>
              <a:rPr lang="ru-RU" sz="1600" dirty="0" smtClean="0"/>
              <a:t> особи </a:t>
            </a:r>
            <a:r>
              <a:rPr lang="ru-RU" sz="1600" dirty="0" err="1" smtClean="0"/>
              <a:t>зобов’язані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обчислити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суми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податку</a:t>
            </a:r>
            <a:r>
              <a:rPr lang="ru-RU" sz="1600" dirty="0" smtClean="0"/>
              <a:t> на доходи </a:t>
            </a:r>
            <a:r>
              <a:rPr lang="ru-RU" sz="1600" dirty="0" err="1" smtClean="0"/>
              <a:t>фізичних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осіб</a:t>
            </a:r>
            <a:r>
              <a:rPr lang="ru-RU" sz="1600" dirty="0" smtClean="0"/>
              <a:t> (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– </a:t>
            </a:r>
            <a:r>
              <a:rPr lang="ru-RU" sz="1600" dirty="0" err="1" smtClean="0"/>
              <a:t>податок</a:t>
            </a:r>
            <a:r>
              <a:rPr lang="ru-RU" sz="1600" dirty="0" smtClean="0"/>
              <a:t>) та </a:t>
            </a:r>
            <a:r>
              <a:rPr lang="ru-RU" sz="1600" dirty="0" err="1" smtClean="0"/>
              <a:t>військового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збору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підлягають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сплаті</a:t>
            </a:r>
            <a:r>
              <a:rPr lang="ru-RU" sz="1600" dirty="0" smtClean="0"/>
              <a:t> до бюджету за результатами </a:t>
            </a:r>
            <a:r>
              <a:rPr lang="ru-RU" sz="1600" dirty="0" err="1" smtClean="0"/>
              <a:t>звітного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податкового</a:t>
            </a:r>
            <a:r>
              <a:rPr lang="ru-RU" sz="1600" dirty="0" smtClean="0"/>
              <a:t> року шляхом </a:t>
            </a:r>
            <a:r>
              <a:rPr lang="ru-RU" sz="1600" dirty="0" err="1" smtClean="0"/>
              <a:t>подання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податкового</a:t>
            </a:r>
            <a:r>
              <a:rPr lang="ru-RU" sz="1600" dirty="0" smtClean="0"/>
              <a:t> органу </a:t>
            </a:r>
            <a:r>
              <a:rPr lang="ru-RU" sz="1600" dirty="0" err="1" smtClean="0"/>
              <a:t>податкової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декларації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встановлених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розділом</a:t>
            </a:r>
            <a:r>
              <a:rPr lang="ru-RU" sz="1600" dirty="0" smtClean="0"/>
              <a:t> </a:t>
            </a:r>
            <a:r>
              <a:rPr lang="en-US" sz="1600" dirty="0" smtClean="0"/>
              <a:t>IV </a:t>
            </a:r>
            <a:r>
              <a:rPr lang="ru-RU" sz="1600" dirty="0" err="1" smtClean="0"/>
              <a:t>Податкового</a:t>
            </a:r>
            <a:r>
              <a:rPr lang="ru-RU" sz="1600" dirty="0" smtClean="0"/>
              <a:t> кодексу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(</a:t>
            </a:r>
            <a:r>
              <a:rPr lang="ru-RU" sz="1600" dirty="0" err="1" smtClean="0"/>
              <a:t>далі</a:t>
            </a:r>
            <a:r>
              <a:rPr lang="ru-RU" sz="1600" dirty="0" smtClean="0"/>
              <a:t> – Кодекс), </a:t>
            </a:r>
            <a:r>
              <a:rPr lang="ru-RU" sz="1600" dirty="0" err="1" smtClean="0"/>
              <a:t>відносяться</a:t>
            </a:r>
            <a:r>
              <a:rPr lang="ru-RU" sz="1600" dirty="0" smtClean="0"/>
              <a:t>: </a:t>
            </a:r>
          </a:p>
          <a:p>
            <a:pPr algn="just"/>
            <a:r>
              <a:rPr lang="ru-RU" sz="1600" dirty="0" smtClean="0"/>
              <a:t>-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доходів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агентів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підлягають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оподаткуванню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виплаті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звільнених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оподаткування</a:t>
            </a:r>
            <a:r>
              <a:rPr lang="ru-RU" sz="1600" dirty="0" smtClean="0"/>
              <a:t> (п. п. 168.1.3 п. 168.1 ст. 168 Кодексу) (</a:t>
            </a:r>
            <a:r>
              <a:rPr lang="ru-RU" sz="1600" dirty="0" err="1" smtClean="0"/>
              <a:t>суми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заборгованості</a:t>
            </a:r>
            <a:r>
              <a:rPr lang="ru-RU" sz="1600" dirty="0" smtClean="0"/>
              <a:t>, за </a:t>
            </a:r>
            <a:r>
              <a:rPr lang="ru-RU" sz="1600" dirty="0" err="1" smtClean="0"/>
              <a:t>якими</a:t>
            </a:r>
            <a:r>
              <a:rPr lang="ru-RU" sz="1600" dirty="0" smtClean="0"/>
              <a:t> минув строк </a:t>
            </a:r>
            <a:r>
              <a:rPr lang="ru-RU" sz="1600" dirty="0" err="1" smtClean="0"/>
              <a:t>позивної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давності</a:t>
            </a:r>
            <a:r>
              <a:rPr lang="ru-RU" sz="1600" dirty="0" smtClean="0"/>
              <a:t>; </a:t>
            </a:r>
            <a:r>
              <a:rPr lang="ru-RU" sz="1600" dirty="0" err="1" smtClean="0"/>
              <a:t>нецільова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благодійна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допомога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</a:t>
            </a:r>
            <a:r>
              <a:rPr lang="ru-RU" sz="1600" dirty="0" err="1" smtClean="0"/>
              <a:t>установлену</a:t>
            </a:r>
            <a:r>
              <a:rPr lang="ru-RU" sz="1600" dirty="0" smtClean="0"/>
              <a:t> норму; </a:t>
            </a:r>
            <a:r>
              <a:rPr lang="ru-RU" sz="1600" dirty="0" err="1" smtClean="0"/>
              <a:t>додаткове</a:t>
            </a:r>
            <a:r>
              <a:rPr lang="ru-RU" sz="1600" dirty="0" smtClean="0"/>
              <a:t> благо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); </a:t>
            </a:r>
          </a:p>
          <a:p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124448" y="133350"/>
            <a:ext cx="457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uk-UA" sz="1600" dirty="0" smtClean="0"/>
              <a:t>	</a:t>
            </a:r>
            <a:endParaRPr lang="ru-RU" sz="1600" dirty="0" smtClean="0"/>
          </a:p>
          <a:p>
            <a:r>
              <a:rPr lang="uk-UA" sz="1600" dirty="0" smtClean="0"/>
              <a:t> </a:t>
            </a:r>
            <a:endParaRPr lang="ru-RU" sz="1600" dirty="0" smtClean="0"/>
          </a:p>
          <a:p>
            <a:r>
              <a:rPr lang="uk-UA" sz="1600" dirty="0" smtClean="0"/>
              <a:t> </a:t>
            </a:r>
            <a:endParaRPr lang="ru-RU" sz="1600" dirty="0" smtClean="0"/>
          </a:p>
          <a:p>
            <a:pPr algn="just"/>
            <a:endParaRPr lang="uk-UA" sz="1600" dirty="0">
              <a:effectLst/>
              <a:latin typeface="e-Ukraine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3500" y="180975"/>
            <a:ext cx="461962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-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доходів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особи, яка не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податковим</a:t>
            </a:r>
            <a:r>
              <a:rPr lang="ru-RU" sz="1600" dirty="0" smtClean="0"/>
              <a:t> агентом (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фізичних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осіб</a:t>
            </a:r>
            <a:r>
              <a:rPr lang="ru-RU" sz="1600" dirty="0" smtClean="0"/>
              <a:t> (</a:t>
            </a:r>
            <a:r>
              <a:rPr lang="ru-RU" sz="1600" dirty="0" err="1" smtClean="0"/>
              <a:t>резидентів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нерезидентів</a:t>
            </a:r>
            <a:r>
              <a:rPr lang="ru-RU" sz="1600" dirty="0" smtClean="0"/>
              <a:t>)) (п. п. 168.2.1 п. 168.2 ст. 168 Кодексу) (</a:t>
            </a:r>
            <a:r>
              <a:rPr lang="ru-RU" sz="1600" dirty="0" err="1" smtClean="0"/>
              <a:t>спадщина</a:t>
            </a:r>
            <a:r>
              <a:rPr lang="ru-RU" sz="1600" dirty="0" smtClean="0"/>
              <a:t>, </a:t>
            </a:r>
            <a:r>
              <a:rPr lang="ru-RU" sz="1600" dirty="0" err="1" smtClean="0"/>
              <a:t>подарунки</a:t>
            </a:r>
            <a:r>
              <a:rPr lang="ru-RU" sz="1600" dirty="0" smtClean="0"/>
              <a:t>,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оренди</a:t>
            </a:r>
            <a:r>
              <a:rPr lang="ru-RU" sz="1600" dirty="0" smtClean="0"/>
              <a:t> майна </a:t>
            </a:r>
            <a:r>
              <a:rPr lang="ru-RU" sz="1600" dirty="0" err="1" smtClean="0"/>
              <a:t>іншій</a:t>
            </a:r>
            <a:r>
              <a:rPr lang="ru-RU" sz="1600" dirty="0" smtClean="0"/>
              <a:t> </a:t>
            </a:r>
            <a:r>
              <a:rPr lang="ru-RU" sz="1600" dirty="0" err="1" smtClean="0"/>
              <a:t>фізичній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особі</a:t>
            </a:r>
            <a:r>
              <a:rPr lang="ru-RU" sz="1600" dirty="0" smtClean="0"/>
              <a:t>, доходи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операцій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продажу (</a:t>
            </a:r>
            <a:r>
              <a:rPr lang="ru-RU" sz="1600" dirty="0" err="1" smtClean="0"/>
              <a:t>обміну</a:t>
            </a:r>
            <a:r>
              <a:rPr lang="ru-RU" sz="1600" dirty="0" smtClean="0"/>
              <a:t>) </a:t>
            </a:r>
            <a:r>
              <a:rPr lang="ru-RU" sz="1600" dirty="0" err="1" smtClean="0"/>
              <a:t>рухомого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нерухомого</a:t>
            </a:r>
            <a:r>
              <a:rPr lang="ru-RU" sz="1600" dirty="0" smtClean="0"/>
              <a:t> майна, у </a:t>
            </a:r>
            <a:r>
              <a:rPr lang="ru-RU" sz="1600" dirty="0" err="1" smtClean="0"/>
              <a:t>випадках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передбачених</a:t>
            </a:r>
            <a:r>
              <a:rPr lang="ru-RU" sz="1600" dirty="0" smtClean="0"/>
              <a:t> Кодексом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); </a:t>
            </a:r>
          </a:p>
          <a:p>
            <a:pPr algn="just"/>
            <a:r>
              <a:rPr lang="ru-RU" sz="1600" dirty="0" smtClean="0"/>
              <a:t>-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іноземних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доходів</a:t>
            </a:r>
            <a:r>
              <a:rPr lang="ru-RU" sz="1600" dirty="0" smtClean="0"/>
              <a:t>  (п. п. 170.11.1 п. 170.11 ст. 170 Кодексу); </a:t>
            </a:r>
          </a:p>
          <a:p>
            <a:pPr algn="just"/>
            <a:r>
              <a:rPr lang="ru-RU" sz="1600" dirty="0" smtClean="0"/>
              <a:t>- при </a:t>
            </a:r>
            <a:r>
              <a:rPr lang="ru-RU" sz="1600" dirty="0" err="1" smtClean="0"/>
              <a:t>отриманні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доходів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підприємницької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фізичними</a:t>
            </a:r>
            <a:r>
              <a:rPr lang="ru-RU" sz="1600" dirty="0" smtClean="0"/>
              <a:t> особами – </a:t>
            </a:r>
            <a:r>
              <a:rPr lang="ru-RU" sz="1600" dirty="0" err="1" smtClean="0"/>
              <a:t>підприємцями</a:t>
            </a:r>
            <a:r>
              <a:rPr lang="ru-RU" sz="1600" dirty="0" smtClean="0"/>
              <a:t> (</a:t>
            </a:r>
            <a:r>
              <a:rPr lang="ru-RU" sz="1600" dirty="0" err="1" smtClean="0"/>
              <a:t>крім</a:t>
            </a:r>
            <a:r>
              <a:rPr lang="ru-RU" sz="1600" dirty="0" smtClean="0"/>
              <a:t> </a:t>
            </a:r>
            <a:r>
              <a:rPr lang="ru-RU" sz="1600" dirty="0" err="1" smtClean="0"/>
              <a:t>осіб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обрали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спрощену</a:t>
            </a:r>
            <a:r>
              <a:rPr lang="ru-RU" sz="1600" dirty="0" smtClean="0"/>
              <a:t> систему </a:t>
            </a:r>
            <a:r>
              <a:rPr lang="ru-RU" sz="1600" dirty="0" err="1" smtClean="0"/>
              <a:t>оподаткування</a:t>
            </a:r>
            <a:r>
              <a:rPr lang="ru-RU" sz="1600" dirty="0" smtClean="0"/>
              <a:t>) (ст. 177 Кодексу); </a:t>
            </a:r>
          </a:p>
          <a:p>
            <a:pPr algn="just"/>
            <a:r>
              <a:rPr lang="ru-RU" sz="1600" dirty="0" smtClean="0"/>
              <a:t>- при </a:t>
            </a:r>
            <a:r>
              <a:rPr lang="ru-RU" sz="1600" dirty="0" err="1" smtClean="0"/>
              <a:t>отриманні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доходів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незалежної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особами,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провадять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незалежну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професійну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діяльність</a:t>
            </a:r>
            <a:r>
              <a:rPr lang="ru-RU" sz="1600" dirty="0" smtClean="0"/>
              <a:t> (ст. 178 Кодексу); </a:t>
            </a:r>
          </a:p>
          <a:p>
            <a:pPr algn="just"/>
            <a:r>
              <a:rPr lang="ru-RU" sz="1600" dirty="0" smtClean="0"/>
              <a:t>- </a:t>
            </a:r>
            <a:r>
              <a:rPr lang="ru-RU" sz="1600" dirty="0" err="1" smtClean="0"/>
              <a:t>набуття</a:t>
            </a:r>
            <a:r>
              <a:rPr lang="ru-RU" sz="1600" dirty="0" smtClean="0"/>
              <a:t> статусу резидента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іноземцем</a:t>
            </a:r>
            <a:r>
              <a:rPr lang="ru-RU" sz="1600" dirty="0" smtClean="0"/>
              <a:t> (п. п. 170.10.4 п. 170.10 ст. 170 Кодексу).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особи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відобразити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податковій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декларації</a:t>
            </a:r>
            <a:r>
              <a:rPr lang="ru-RU" sz="1600" dirty="0" smtClean="0"/>
              <a:t> доходи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джерелом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походження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іноземні</a:t>
            </a:r>
            <a:r>
              <a:rPr lang="ru-RU" sz="1600" dirty="0" smtClean="0"/>
              <a:t> доходи.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1264</TotalTime>
  <Words>145</Words>
  <Application>Microsoft Office PowerPoint</Application>
  <PresentationFormat>Лист A4 (210x297 мм)</PresentationFormat>
  <Paragraphs>29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176</cp:revision>
  <dcterms:created xsi:type="dcterms:W3CDTF">2021-05-27T05:23:05Z</dcterms:created>
  <dcterms:modified xsi:type="dcterms:W3CDTF">2023-01-31T07:55:30Z</dcterms:modified>
</cp:coreProperties>
</file>