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91625" y="1304925"/>
            <a:ext cx="360000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err="1" smtClean="0"/>
              <a:t>Декларування</a:t>
            </a:r>
            <a:r>
              <a:rPr lang="ru-RU" b="1" smtClean="0"/>
              <a:t> 2023: </a:t>
            </a:r>
          </a:p>
          <a:p>
            <a:pPr algn="ctr"/>
            <a:r>
              <a:rPr lang="ru-RU" b="1" smtClean="0"/>
              <a:t>Граничні</a:t>
            </a:r>
            <a:r>
              <a:rPr lang="ru-RU" b="1" dirty="0" smtClean="0"/>
              <a:t> </a:t>
            </a:r>
            <a:r>
              <a:rPr lang="ru-RU" b="1" dirty="0" smtClean="0"/>
              <a:t>строки </a:t>
            </a:r>
            <a:r>
              <a:rPr lang="ru-RU" b="1" dirty="0" err="1" smtClean="0"/>
              <a:t>подання</a:t>
            </a:r>
            <a:r>
              <a:rPr lang="ru-RU" b="1" dirty="0" smtClean="0"/>
              <a:t> </a:t>
            </a:r>
            <a:r>
              <a:rPr lang="ru-RU" b="1" dirty="0" err="1" smtClean="0"/>
              <a:t>податкової</a:t>
            </a:r>
            <a:r>
              <a:rPr lang="ru-RU" b="1" dirty="0" smtClean="0"/>
              <a:t> </a:t>
            </a:r>
            <a:r>
              <a:rPr lang="ru-RU" b="1" dirty="0" err="1" smtClean="0"/>
              <a:t>декларації</a:t>
            </a:r>
            <a:r>
              <a:rPr lang="ru-RU" b="1" dirty="0" smtClean="0"/>
              <a:t> про </a:t>
            </a:r>
            <a:r>
              <a:rPr lang="ru-RU" b="1" dirty="0" err="1" smtClean="0"/>
              <a:t>майновий</a:t>
            </a:r>
            <a:r>
              <a:rPr lang="ru-RU" b="1" dirty="0" smtClean="0"/>
              <a:t> стан </a:t>
            </a:r>
            <a:r>
              <a:rPr lang="ru-RU" b="1" dirty="0" err="1" smtClean="0"/>
              <a:t>і</a:t>
            </a:r>
            <a:r>
              <a:rPr lang="ru-RU" b="1" dirty="0" smtClean="0"/>
              <a:t> доходи</a:t>
            </a:r>
            <a:endParaRPr lang="ru-RU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 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18109" y="76200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104772"/>
            <a:ext cx="460057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>
                <a:latin typeface="e-Ukraine Light" pitchFamily="50" charset="-52"/>
              </a:rPr>
              <a:t>	</a:t>
            </a:r>
            <a:r>
              <a:rPr lang="uk-UA" sz="1600" dirty="0" smtClean="0"/>
              <a:t>Головне управління ДПС у м. Києві звертає увагу, що </a:t>
            </a:r>
            <a:r>
              <a:rPr lang="ru-RU" sz="1600" dirty="0" err="1" smtClean="0"/>
              <a:t>Податковим</a:t>
            </a:r>
            <a:r>
              <a:rPr lang="ru-RU" sz="1600" dirty="0" smtClean="0"/>
              <a:t> кодексом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</a:t>
            </a:r>
            <a:r>
              <a:rPr lang="uk-UA" sz="1600" dirty="0" err="1" smtClean="0"/>
              <a:t>пе</a:t>
            </a:r>
            <a:r>
              <a:rPr lang="ru-RU" sz="1600" dirty="0" err="1" smtClean="0"/>
              <a:t>редбачено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декларацію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майновий</a:t>
            </a:r>
            <a:r>
              <a:rPr lang="ru-RU" sz="1600" dirty="0" smtClean="0"/>
              <a:t> стан </a:t>
            </a:r>
            <a:r>
              <a:rPr lang="ru-RU" sz="1600" dirty="0" err="1" smtClean="0"/>
              <a:t>і</a:t>
            </a:r>
            <a:r>
              <a:rPr lang="ru-RU" sz="1600" dirty="0" smtClean="0"/>
              <a:t> доходи </a:t>
            </a:r>
            <a:r>
              <a:rPr lang="ru-RU" sz="1600" dirty="0" err="1" smtClean="0"/>
              <a:t>подають</a:t>
            </a:r>
            <a:r>
              <a:rPr lang="ru-RU" sz="1600" dirty="0" smtClean="0"/>
              <a:t>: </a:t>
            </a:r>
          </a:p>
          <a:p>
            <a:pPr algn="just"/>
            <a:r>
              <a:rPr lang="uk-UA" sz="1600" b="1" dirty="0" smtClean="0"/>
              <a:t>	фізичні особи – підприємці</a:t>
            </a:r>
            <a:r>
              <a:rPr lang="uk-UA" sz="1600" dirty="0" smtClean="0"/>
              <a:t> (крім осіб, що обрали спрощену систему оподаткування) та </a:t>
            </a:r>
            <a:r>
              <a:rPr lang="uk-UA" sz="1600" b="1" dirty="0" smtClean="0"/>
              <a:t>фізичні особи, які здійснюють незалежну професійну діяльність</a:t>
            </a:r>
            <a:r>
              <a:rPr lang="uk-UA" sz="1600" dirty="0" smtClean="0"/>
              <a:t> – </a:t>
            </a:r>
            <a:r>
              <a:rPr lang="uk-UA" sz="1600" b="1" dirty="0" smtClean="0"/>
              <a:t>до 01 травня року, наступного за звітним;</a:t>
            </a:r>
            <a:r>
              <a:rPr lang="uk-UA" sz="1600" dirty="0" smtClean="0"/>
              <a:t> </a:t>
            </a:r>
            <a:endParaRPr lang="ru-RU" sz="1600" dirty="0" smtClean="0"/>
          </a:p>
          <a:p>
            <a:pPr algn="just"/>
            <a:r>
              <a:rPr lang="ru-RU" sz="1600" b="1" dirty="0" smtClean="0"/>
              <a:t>	</a:t>
            </a:r>
            <a:r>
              <a:rPr lang="ru-RU" sz="1600" b="1" dirty="0" err="1" smtClean="0"/>
              <a:t>громадяни</a:t>
            </a:r>
            <a:r>
              <a:rPr lang="ru-RU" sz="1600" b="1" dirty="0" smtClean="0"/>
              <a:t>,</a:t>
            </a:r>
            <a:r>
              <a:rPr lang="ru-RU" sz="1600" dirty="0" smtClean="0"/>
              <a:t> у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обов’язок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декларації</a:t>
            </a:r>
            <a:r>
              <a:rPr lang="ru-RU" sz="1600" dirty="0" smtClean="0"/>
              <a:t> – </a:t>
            </a:r>
            <a:r>
              <a:rPr lang="ru-RU" sz="1600" b="1" dirty="0" smtClean="0"/>
              <a:t>до</a:t>
            </a:r>
            <a:r>
              <a:rPr lang="ru-RU" sz="1600" dirty="0" smtClean="0"/>
              <a:t> </a:t>
            </a:r>
            <a:r>
              <a:rPr lang="ru-RU" sz="1600" b="1" dirty="0" smtClean="0"/>
              <a:t>01 </a:t>
            </a:r>
            <a:r>
              <a:rPr lang="ru-RU" sz="1600" b="1" dirty="0" err="1" smtClean="0"/>
              <a:t>травня</a:t>
            </a:r>
            <a:r>
              <a:rPr lang="ru-RU" sz="1600" b="1" dirty="0" smtClean="0"/>
              <a:t> року, </a:t>
            </a:r>
            <a:r>
              <a:rPr lang="ru-RU" sz="1600" b="1" dirty="0" err="1" smtClean="0"/>
              <a:t>наступного</a:t>
            </a:r>
            <a:r>
              <a:rPr lang="ru-RU" sz="1600" b="1" dirty="0" smtClean="0"/>
              <a:t> за </a:t>
            </a:r>
            <a:r>
              <a:rPr lang="ru-RU" sz="1600" b="1" dirty="0" err="1" smtClean="0"/>
              <a:t>звітним</a:t>
            </a:r>
            <a:r>
              <a:rPr lang="ru-RU" sz="1600" b="1" dirty="0" smtClean="0"/>
              <a:t>;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i="1" dirty="0" smtClean="0"/>
              <a:t>	До </a:t>
            </a:r>
            <a:r>
              <a:rPr lang="ru-RU" sz="1600" i="1" dirty="0" err="1" smtClean="0"/>
              <a:t>уваги</a:t>
            </a:r>
            <a:r>
              <a:rPr lang="ru-RU" sz="1600" i="1" dirty="0" smtClean="0"/>
              <a:t>! </a:t>
            </a:r>
            <a:r>
              <a:rPr lang="ru-RU" sz="1600" i="1" dirty="0" err="1" smtClean="0"/>
              <a:t>Якщо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останній</a:t>
            </a:r>
            <a:r>
              <a:rPr lang="ru-RU" sz="1600" i="1" dirty="0" smtClean="0"/>
              <a:t> день строку </a:t>
            </a:r>
            <a:r>
              <a:rPr lang="ru-RU" sz="1600" i="1" dirty="0" err="1" smtClean="0"/>
              <a:t>подання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податкової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декларації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припадає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вихідний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або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святковий</a:t>
            </a:r>
            <a:r>
              <a:rPr lang="ru-RU" sz="1600" i="1" dirty="0" smtClean="0"/>
              <a:t> день, то </a:t>
            </a:r>
            <a:r>
              <a:rPr lang="ru-RU" sz="1600" i="1" dirty="0" err="1" smtClean="0"/>
              <a:t>останнім</a:t>
            </a:r>
            <a:r>
              <a:rPr lang="ru-RU" sz="1600" i="1" dirty="0" smtClean="0"/>
              <a:t> днем строку </a:t>
            </a:r>
            <a:r>
              <a:rPr lang="ru-RU" sz="1600" i="1" dirty="0" err="1" smtClean="0"/>
              <a:t>вважається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операційний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банківський</a:t>
            </a:r>
            <a:r>
              <a:rPr lang="ru-RU" sz="1600" i="1" dirty="0" smtClean="0"/>
              <a:t>) день, </a:t>
            </a:r>
            <a:r>
              <a:rPr lang="ru-RU" sz="1600" i="1" dirty="0" err="1" smtClean="0"/>
              <a:t>що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настає</a:t>
            </a:r>
            <a:r>
              <a:rPr lang="ru-RU" sz="1600" i="1" dirty="0" smtClean="0"/>
              <a:t> за </a:t>
            </a:r>
            <a:r>
              <a:rPr lang="ru-RU" sz="1600" i="1" dirty="0" err="1" smtClean="0"/>
              <a:t>вихідним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або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святковим</a:t>
            </a:r>
            <a:r>
              <a:rPr lang="ru-RU" sz="1600" i="1" dirty="0" smtClean="0"/>
              <a:t> днем (п. 49.20 ст. 49 Кодексу)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i="1" dirty="0" smtClean="0"/>
              <a:t>	</a:t>
            </a:r>
            <a:r>
              <a:rPr lang="ru-RU" sz="1600" i="1" dirty="0" err="1" smtClean="0"/>
              <a:t>Важливо</a:t>
            </a:r>
            <a:r>
              <a:rPr lang="ru-RU" sz="1600" i="1" dirty="0" smtClean="0"/>
              <a:t>! За </a:t>
            </a:r>
            <a:r>
              <a:rPr lang="ru-RU" sz="1600" i="1" dirty="0" err="1" smtClean="0"/>
              <a:t>умови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якщо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платника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податку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відсутні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підтверджуючі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документи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щодо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суми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отриманого</a:t>
            </a:r>
            <a:r>
              <a:rPr lang="ru-RU" sz="1600" i="1" dirty="0" smtClean="0"/>
              <a:t> ним доходу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іноземних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джерел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суми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сплаченого</a:t>
            </a:r>
            <a:r>
              <a:rPr lang="ru-RU" sz="1600" i="1" dirty="0" smtClean="0"/>
              <a:t> ним </a:t>
            </a:r>
            <a:r>
              <a:rPr lang="ru-RU" sz="1600" i="1" dirty="0" err="1" smtClean="0"/>
              <a:t>податку</a:t>
            </a:r>
            <a:r>
              <a:rPr lang="ru-RU" sz="1600" i="1" dirty="0" smtClean="0"/>
              <a:t> в </a:t>
            </a:r>
            <a:r>
              <a:rPr lang="ru-RU" sz="1600" i="1" dirty="0" err="1" smtClean="0"/>
              <a:t>іноземній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юрисдикції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оформлені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згідно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зі</a:t>
            </a:r>
            <a:r>
              <a:rPr lang="ru-RU" sz="1600" i="1" dirty="0" smtClean="0"/>
              <a:t> ст. 13 Кодексу, то </a:t>
            </a:r>
            <a:r>
              <a:rPr lang="ru-RU" sz="1600" i="1" dirty="0" err="1" smtClean="0"/>
              <a:t>відповідно</a:t>
            </a:r>
            <a:r>
              <a:rPr lang="ru-RU" sz="1600" i="1" dirty="0" smtClean="0"/>
              <a:t> до п. п. 170.11.2  п. 170.11 ст. 170 Кодексу </a:t>
            </a:r>
            <a:r>
              <a:rPr lang="ru-RU" sz="1600" i="1" dirty="0" err="1" smtClean="0"/>
              <a:t>такий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платник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зобов’язаний</a:t>
            </a:r>
            <a:r>
              <a:rPr lang="ru-RU" sz="1600" i="1" dirty="0" smtClean="0"/>
              <a:t> подати до </a:t>
            </a:r>
            <a:r>
              <a:rPr lang="ru-RU" sz="1600" i="1" dirty="0" err="1" smtClean="0"/>
              <a:t>контролюючого</a:t>
            </a:r>
            <a:r>
              <a:rPr lang="ru-RU" sz="1600" i="1" dirty="0" smtClean="0"/>
              <a:t> органу за </a:t>
            </a:r>
            <a:r>
              <a:rPr lang="ru-RU" sz="1600" i="1" dirty="0" err="1" smtClean="0"/>
              <a:t>своєю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податковою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uk-UA" sz="1600" dirty="0" smtClean="0"/>
              <a:t>	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pPr algn="just"/>
            <a:endParaRPr lang="uk-UA" sz="1600" dirty="0">
              <a:effectLst/>
              <a:latin typeface="e-Ukraine" pitchFamily="50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24450" y="152399"/>
            <a:ext cx="46101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i="1" dirty="0" err="1" smtClean="0"/>
              <a:t>адресою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заяву</a:t>
            </a:r>
            <a:r>
              <a:rPr lang="ru-RU" sz="1500" i="1" dirty="0" smtClean="0"/>
              <a:t> про </a:t>
            </a:r>
            <a:r>
              <a:rPr lang="ru-RU" sz="1500" i="1" dirty="0" err="1" smtClean="0"/>
              <a:t>перенесення</a:t>
            </a:r>
            <a:r>
              <a:rPr lang="ru-RU" sz="1500" i="1" dirty="0" smtClean="0"/>
              <a:t> строку </a:t>
            </a:r>
            <a:r>
              <a:rPr lang="ru-RU" sz="1500" i="1" dirty="0" err="1" smtClean="0"/>
              <a:t>подання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податкової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декларації</a:t>
            </a:r>
            <a:r>
              <a:rPr lang="ru-RU" sz="1500" i="1" dirty="0" smtClean="0"/>
              <a:t>  </a:t>
            </a:r>
            <a:r>
              <a:rPr lang="ru-RU" sz="1500" b="1" i="1" dirty="0" smtClean="0"/>
              <a:t>до 31 </a:t>
            </a:r>
            <a:r>
              <a:rPr lang="ru-RU" sz="1500" b="1" i="1" dirty="0" err="1" smtClean="0"/>
              <a:t>грудня</a:t>
            </a:r>
            <a:r>
              <a:rPr lang="ru-RU" sz="1500" b="1" i="1" dirty="0" smtClean="0"/>
              <a:t> року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наступного</a:t>
            </a:r>
            <a:r>
              <a:rPr lang="ru-RU" sz="1500" i="1" dirty="0" smtClean="0"/>
              <a:t> за </a:t>
            </a:r>
            <a:r>
              <a:rPr lang="ru-RU" sz="1500" i="1" dirty="0" err="1" smtClean="0"/>
              <a:t>звітним</a:t>
            </a:r>
            <a:r>
              <a:rPr lang="ru-RU" sz="1500" i="1" dirty="0" smtClean="0"/>
              <a:t>.</a:t>
            </a:r>
            <a:r>
              <a:rPr lang="ru-RU" sz="1500" dirty="0" smtClean="0"/>
              <a:t> </a:t>
            </a:r>
            <a:r>
              <a:rPr lang="ru-RU" sz="1500" i="1" dirty="0" smtClean="0"/>
              <a:t> </a:t>
            </a:r>
            <a:r>
              <a:rPr lang="ru-RU" sz="1500" dirty="0" smtClean="0"/>
              <a:t> </a:t>
            </a:r>
          </a:p>
          <a:p>
            <a:pPr algn="just"/>
            <a:r>
              <a:rPr lang="uk-UA" sz="1500" b="1" dirty="0" smtClean="0"/>
              <a:t>	фізичні особи – підприємці</a:t>
            </a:r>
            <a:r>
              <a:rPr lang="uk-UA" sz="1500" dirty="0" smtClean="0"/>
              <a:t> (крім осіб, що обрали спрощену систему оподаткування)</a:t>
            </a:r>
            <a:r>
              <a:rPr lang="uk-UA" sz="1500" b="1" dirty="0" smtClean="0"/>
              <a:t>,</a:t>
            </a:r>
            <a:r>
              <a:rPr lang="uk-UA" sz="1500" dirty="0" smtClean="0"/>
              <a:t> </a:t>
            </a:r>
            <a:r>
              <a:rPr lang="uk-UA" sz="1500" b="1" dirty="0" smtClean="0"/>
              <a:t>у разі припинення підприємницької діяльності – протягом 20 календарних днів</a:t>
            </a:r>
            <a:r>
              <a:rPr lang="uk-UA" sz="1500" dirty="0" smtClean="0"/>
              <a:t> місяця наступного за календарним місяцем, в якому проведено державну реєстрацію припинення підприємницької діяльності фізичної особи – підприємця за її рішенням. </a:t>
            </a:r>
            <a:endParaRPr lang="ru-RU" sz="1500" dirty="0" smtClean="0"/>
          </a:p>
          <a:p>
            <a:pPr algn="just"/>
            <a:r>
              <a:rPr lang="ru-RU" sz="1500" i="1" dirty="0" smtClean="0"/>
              <a:t>	</a:t>
            </a:r>
            <a:r>
              <a:rPr lang="ru-RU" sz="1500" i="1" dirty="0" err="1" smtClean="0"/>
              <a:t>Важливо</a:t>
            </a:r>
            <a:r>
              <a:rPr lang="ru-RU" sz="1500" i="1" dirty="0" smtClean="0"/>
              <a:t>! У </a:t>
            </a:r>
            <a:r>
              <a:rPr lang="ru-RU" sz="1500" i="1" dirty="0" err="1" smtClean="0"/>
              <a:t>разі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проведення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державної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реєстрації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припинення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підприємницької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діяльності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фізичної</a:t>
            </a:r>
            <a:r>
              <a:rPr lang="ru-RU" sz="1500" i="1" dirty="0" smtClean="0"/>
              <a:t> особи – </a:t>
            </a:r>
            <a:r>
              <a:rPr lang="ru-RU" sz="1500" i="1" dirty="0" err="1" smtClean="0"/>
              <a:t>підприємця</a:t>
            </a:r>
            <a:r>
              <a:rPr lang="ru-RU" sz="1500" i="1" dirty="0" smtClean="0"/>
              <a:t> за </a:t>
            </a:r>
            <a:r>
              <a:rPr lang="ru-RU" sz="1500" i="1" dirty="0" err="1" smtClean="0"/>
              <a:t>її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рішенням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останнім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базовим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податковим</a:t>
            </a:r>
            <a:r>
              <a:rPr lang="ru-RU" sz="1500" i="1" dirty="0" smtClean="0"/>
              <a:t> (</a:t>
            </a:r>
            <a:r>
              <a:rPr lang="ru-RU" sz="1500" i="1" dirty="0" err="1" smtClean="0"/>
              <a:t>звітним</a:t>
            </a:r>
            <a:r>
              <a:rPr lang="ru-RU" sz="1500" i="1" dirty="0" smtClean="0"/>
              <a:t>) </a:t>
            </a:r>
            <a:r>
              <a:rPr lang="ru-RU" sz="1500" i="1" dirty="0" err="1" smtClean="0"/>
              <a:t>періодом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є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період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з</a:t>
            </a:r>
            <a:r>
              <a:rPr lang="ru-RU" sz="1500" i="1" dirty="0" smtClean="0"/>
              <a:t> дня, </a:t>
            </a:r>
            <a:r>
              <a:rPr lang="ru-RU" sz="1500" i="1" dirty="0" err="1" smtClean="0"/>
              <a:t>наступного</a:t>
            </a:r>
            <a:r>
              <a:rPr lang="ru-RU" sz="1500" i="1" dirty="0" smtClean="0"/>
              <a:t> за днем </a:t>
            </a:r>
            <a:r>
              <a:rPr lang="ru-RU" sz="1500" i="1" dirty="0" err="1" smtClean="0"/>
              <a:t>закінчення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попереднього</a:t>
            </a:r>
            <a:r>
              <a:rPr lang="ru-RU" sz="1500" i="1" dirty="0" smtClean="0"/>
              <a:t> базового </a:t>
            </a:r>
            <a:r>
              <a:rPr lang="ru-RU" sz="1500" i="1" dirty="0" err="1" smtClean="0"/>
              <a:t>податкового</a:t>
            </a:r>
            <a:r>
              <a:rPr lang="ru-RU" sz="1500" i="1" dirty="0" smtClean="0"/>
              <a:t> (</a:t>
            </a:r>
            <a:r>
              <a:rPr lang="ru-RU" sz="1500" i="1" dirty="0" err="1" smtClean="0"/>
              <a:t>звітного</a:t>
            </a:r>
            <a:r>
              <a:rPr lang="ru-RU" sz="1500" i="1" dirty="0" smtClean="0"/>
              <a:t>) </a:t>
            </a:r>
            <a:r>
              <a:rPr lang="ru-RU" sz="1500" i="1" dirty="0" err="1" smtClean="0"/>
              <a:t>періоду</a:t>
            </a:r>
            <a:r>
              <a:rPr lang="ru-RU" sz="1500" i="1" dirty="0" smtClean="0"/>
              <a:t> до </a:t>
            </a:r>
            <a:r>
              <a:rPr lang="ru-RU" sz="1500" i="1" dirty="0" err="1" smtClean="0"/>
              <a:t>останнього</a:t>
            </a:r>
            <a:r>
              <a:rPr lang="ru-RU" sz="1500" i="1" dirty="0" smtClean="0"/>
              <a:t> дня календарного </a:t>
            </a:r>
            <a:r>
              <a:rPr lang="ru-RU" sz="1500" i="1" dirty="0" err="1" smtClean="0"/>
              <a:t>місяця</a:t>
            </a:r>
            <a:r>
              <a:rPr lang="ru-RU" sz="1500" i="1" dirty="0" smtClean="0"/>
              <a:t>, в </a:t>
            </a:r>
            <a:r>
              <a:rPr lang="ru-RU" sz="1500" i="1" dirty="0" err="1" smtClean="0"/>
              <a:t>якому</a:t>
            </a:r>
            <a:r>
              <a:rPr lang="ru-RU" sz="1500" i="1" dirty="0" smtClean="0"/>
              <a:t> проведено </a:t>
            </a:r>
            <a:r>
              <a:rPr lang="ru-RU" sz="1500" i="1" dirty="0" err="1" smtClean="0"/>
              <a:t>державну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реєстрацію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припинення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підприємницької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діяльності</a:t>
            </a:r>
            <a:r>
              <a:rPr lang="ru-RU" sz="1500" i="1" dirty="0" smtClean="0"/>
              <a:t>;.</a:t>
            </a:r>
            <a:r>
              <a:rPr lang="ru-RU" sz="1500" dirty="0" smtClean="0"/>
              <a:t> </a:t>
            </a:r>
          </a:p>
          <a:p>
            <a:pPr algn="just"/>
            <a:r>
              <a:rPr lang="ru-RU" sz="1500" i="1" dirty="0" smtClean="0"/>
              <a:t> 	</a:t>
            </a:r>
            <a:r>
              <a:rPr lang="ru-RU" sz="1500" dirty="0" smtClean="0"/>
              <a:t> </a:t>
            </a:r>
            <a:r>
              <a:rPr lang="ru-RU" sz="1500" b="1" dirty="0" err="1" smtClean="0"/>
              <a:t>резиденти</a:t>
            </a:r>
            <a:r>
              <a:rPr lang="ru-RU" sz="1500" b="1" dirty="0" smtClean="0"/>
              <a:t>,</a:t>
            </a:r>
            <a:r>
              <a:rPr lang="ru-RU" sz="1500" dirty="0" smtClean="0"/>
              <a:t> </a:t>
            </a:r>
            <a:r>
              <a:rPr lang="ru-RU" sz="1500" dirty="0" err="1" smtClean="0"/>
              <a:t>які</a:t>
            </a:r>
            <a:r>
              <a:rPr lang="ru-RU" sz="1500" dirty="0" smtClean="0"/>
              <a:t> </a:t>
            </a:r>
            <a:r>
              <a:rPr lang="ru-RU" sz="1500" dirty="0" err="1" smtClean="0"/>
              <a:t>виїжджають</a:t>
            </a:r>
            <a:r>
              <a:rPr lang="ru-RU" sz="1500" dirty="0" smtClean="0"/>
              <a:t> за кордон на </a:t>
            </a:r>
            <a:r>
              <a:rPr lang="ru-RU" sz="1500" dirty="0" err="1" smtClean="0"/>
              <a:t>постійне</a:t>
            </a:r>
            <a:r>
              <a:rPr lang="ru-RU" sz="1500" dirty="0" smtClean="0"/>
              <a:t> </a:t>
            </a:r>
            <a:r>
              <a:rPr lang="ru-RU" sz="1500" dirty="0" err="1" smtClean="0"/>
              <a:t>місце</a:t>
            </a:r>
            <a:r>
              <a:rPr lang="ru-RU" sz="1500" dirty="0" smtClean="0"/>
              <a:t> </a:t>
            </a:r>
            <a:r>
              <a:rPr lang="ru-RU" sz="1500" dirty="0" err="1" smtClean="0"/>
              <a:t>проживання</a:t>
            </a:r>
            <a:r>
              <a:rPr lang="ru-RU" sz="1500" dirty="0" smtClean="0"/>
              <a:t>, –  </a:t>
            </a:r>
            <a:r>
              <a:rPr lang="ru-RU" sz="1500" b="1" dirty="0" smtClean="0"/>
              <a:t>не </a:t>
            </a:r>
            <a:r>
              <a:rPr lang="ru-RU" sz="1500" b="1" dirty="0" err="1" smtClean="0"/>
              <a:t>пізніше</a:t>
            </a:r>
            <a:r>
              <a:rPr lang="ru-RU" sz="1500" dirty="0" smtClean="0"/>
              <a:t> </a:t>
            </a:r>
            <a:r>
              <a:rPr lang="ru-RU" sz="1500" b="1" dirty="0" smtClean="0"/>
              <a:t>60 </a:t>
            </a:r>
            <a:r>
              <a:rPr lang="ru-RU" sz="1500" b="1" dirty="0" err="1" smtClean="0"/>
              <a:t>календарних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днів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передують</a:t>
            </a:r>
            <a:r>
              <a:rPr lang="ru-RU" sz="1500" dirty="0" smtClean="0"/>
              <a:t> </a:t>
            </a:r>
            <a:r>
              <a:rPr lang="ru-RU" sz="1500" dirty="0" err="1" smtClean="0"/>
              <a:t>виїзду</a:t>
            </a:r>
            <a:r>
              <a:rPr lang="ru-RU" sz="1500" dirty="0" smtClean="0"/>
              <a:t>.  </a:t>
            </a:r>
          </a:p>
          <a:p>
            <a:pPr algn="just"/>
            <a:r>
              <a:rPr lang="ru-RU" sz="1500" b="1" dirty="0" err="1" smtClean="0"/>
              <a:t>фізичні</a:t>
            </a:r>
            <a:r>
              <a:rPr lang="ru-RU" sz="1500" b="1" dirty="0" smtClean="0"/>
              <a:t> особи, у </a:t>
            </a:r>
            <a:r>
              <a:rPr lang="ru-RU" sz="1500" b="1" dirty="0" err="1" smtClean="0"/>
              <a:t>яких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є</a:t>
            </a:r>
            <a:r>
              <a:rPr lang="ru-RU" sz="1500" b="1" dirty="0" smtClean="0"/>
              <a:t> право на </a:t>
            </a:r>
            <a:r>
              <a:rPr lang="ru-RU" sz="1500" b="1" dirty="0" err="1" smtClean="0"/>
              <a:t>податкову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знижку</a:t>
            </a:r>
            <a:r>
              <a:rPr lang="ru-RU" sz="1500" b="1" dirty="0" smtClean="0"/>
              <a:t>,</a:t>
            </a:r>
            <a:r>
              <a:rPr lang="ru-RU" sz="1500" dirty="0" smtClean="0"/>
              <a:t> </a:t>
            </a:r>
            <a:r>
              <a:rPr lang="ru-RU" sz="1500" b="1" dirty="0" smtClean="0"/>
              <a:t>–</a:t>
            </a:r>
            <a:r>
              <a:rPr lang="ru-RU" sz="1500" dirty="0" smtClean="0"/>
              <a:t> до 31 </a:t>
            </a:r>
            <a:r>
              <a:rPr lang="ru-RU" sz="1500" dirty="0" err="1" smtClean="0"/>
              <a:t>грудня</a:t>
            </a:r>
            <a:r>
              <a:rPr lang="ru-RU" sz="1500" dirty="0" smtClean="0"/>
              <a:t> (</a:t>
            </a:r>
            <a:r>
              <a:rPr lang="ru-RU" sz="1500" dirty="0" err="1" smtClean="0"/>
              <a:t>включно</a:t>
            </a:r>
            <a:r>
              <a:rPr lang="ru-RU" sz="1500" dirty="0" smtClean="0"/>
              <a:t>) </a:t>
            </a:r>
            <a:r>
              <a:rPr lang="ru-RU" sz="1500" dirty="0" err="1" smtClean="0"/>
              <a:t>наступного</a:t>
            </a:r>
            <a:r>
              <a:rPr lang="ru-RU" sz="1500" dirty="0" smtClean="0"/>
              <a:t> за </a:t>
            </a:r>
            <a:r>
              <a:rPr lang="ru-RU" sz="1500" dirty="0" err="1" smtClean="0"/>
              <a:t>звітним</a:t>
            </a:r>
            <a:r>
              <a:rPr lang="ru-RU" sz="1500" dirty="0" smtClean="0"/>
              <a:t> </a:t>
            </a:r>
            <a:r>
              <a:rPr lang="ru-RU" sz="1500" dirty="0" err="1" smtClean="0"/>
              <a:t>податкового</a:t>
            </a:r>
            <a:r>
              <a:rPr lang="ru-RU" sz="1500" dirty="0" smtClean="0"/>
              <a:t> року. </a:t>
            </a: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1197</TotalTime>
  <Words>124</Words>
  <Application>Microsoft Office PowerPoint</Application>
  <PresentationFormat>Лист A4 (210x297 мм)</PresentationFormat>
  <Paragraphs>30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</cp:lastModifiedBy>
  <cp:revision>177</cp:revision>
  <dcterms:created xsi:type="dcterms:W3CDTF">2021-05-27T05:23:05Z</dcterms:created>
  <dcterms:modified xsi:type="dcterms:W3CDTF">2023-01-25T12:58:27Z</dcterms:modified>
</cp:coreProperties>
</file>