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88" y="-46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="" xmlns:a16="http://schemas.microsoft.com/office/drawing/2014/main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="" xmlns:a16="http://schemas.microsoft.com/office/drawing/2014/main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="" xmlns:a16="http://schemas.microsoft.com/office/drawing/2014/main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="" xmlns:a16="http://schemas.microsoft.com/office/drawing/2014/main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="" xmlns:a16="http://schemas.microsoft.com/office/drawing/2014/main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="" xmlns:a16="http://schemas.microsoft.com/office/drawing/2014/main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="" xmlns:a16="http://schemas.microsoft.com/office/drawing/2014/main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="" xmlns:a16="http://schemas.microsoft.com/office/drawing/2014/main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="" xmlns:a16="http://schemas.microsoft.com/office/drawing/2014/main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="" xmlns:a16="http://schemas.microsoft.com/office/drawing/2014/main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="" xmlns:a16="http://schemas.microsoft.com/office/drawing/2014/main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="" xmlns:a16="http://schemas.microsoft.com/office/drawing/2014/main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="" xmlns:a16="http://schemas.microsoft.com/office/drawing/2014/main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="" xmlns:a16="http://schemas.microsoft.com/office/drawing/2014/main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591625" y="972235"/>
            <a:ext cx="3600000" cy="20313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400" b="1" dirty="0" err="1" smtClean="0">
                <a:latin typeface="e-Ukraine Light" pitchFamily="50" charset="-52"/>
              </a:rPr>
              <a:t>Щодо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особливостей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зазначення</a:t>
            </a:r>
            <a:r>
              <a:rPr lang="ru-RU" sz="1400" b="1" dirty="0" smtClean="0">
                <a:latin typeface="e-Ukraine Light" pitchFamily="50" charset="-52"/>
              </a:rPr>
              <a:t> у </a:t>
            </a:r>
            <a:r>
              <a:rPr lang="ru-RU" sz="1400" b="1" dirty="0" err="1" smtClean="0">
                <a:latin typeface="e-Ukraine Light" pitchFamily="50" charset="-52"/>
              </a:rPr>
              <a:t>податковій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накладній</a:t>
            </a:r>
            <a:r>
              <a:rPr lang="ru-RU" sz="1400" b="1" dirty="0" smtClean="0">
                <a:latin typeface="e-Ukraine Light" pitchFamily="50" charset="-52"/>
              </a:rPr>
              <a:t> / </a:t>
            </a:r>
            <a:r>
              <a:rPr lang="ru-RU" sz="1400" b="1" dirty="0" err="1" smtClean="0">
                <a:latin typeface="e-Ukraine Light" pitchFamily="50" charset="-52"/>
              </a:rPr>
              <a:t>розрахунку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коригування</a:t>
            </a:r>
            <a:r>
              <a:rPr lang="ru-RU" sz="1400" b="1" dirty="0" smtClean="0">
                <a:latin typeface="e-Ukraine Light" pitchFamily="50" charset="-52"/>
              </a:rPr>
              <a:t> до </a:t>
            </a:r>
            <a:r>
              <a:rPr lang="ru-RU" sz="1400" b="1" dirty="0" err="1" smtClean="0">
                <a:latin typeface="e-Ukraine Light" pitchFamily="50" charset="-52"/>
              </a:rPr>
              <a:t>податкової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накладної</a:t>
            </a:r>
            <a:r>
              <a:rPr lang="ru-RU" sz="1400" b="1" dirty="0" smtClean="0">
                <a:latin typeface="e-Ukraine Light" pitchFamily="50" charset="-52"/>
              </a:rPr>
              <a:t> коду товару </a:t>
            </a:r>
            <a:r>
              <a:rPr lang="ru-RU" sz="1400" b="1" dirty="0" err="1" smtClean="0">
                <a:latin typeface="e-Ukraine Light" pitchFamily="50" charset="-52"/>
              </a:rPr>
              <a:t>згідно</a:t>
            </a:r>
            <a:r>
              <a:rPr lang="ru-RU" sz="1400" b="1" dirty="0" smtClean="0">
                <a:latin typeface="e-Ukraine Light" pitchFamily="50" charset="-52"/>
              </a:rPr>
              <a:t> з УКТ ЗЕД у </a:t>
            </a:r>
            <a:r>
              <a:rPr lang="ru-RU" sz="1400" b="1" dirty="0" err="1" smtClean="0">
                <a:latin typeface="e-Ukraine Light" pitchFamily="50" charset="-52"/>
              </a:rPr>
              <a:t>зв’язку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із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застосуванням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нової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версії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кодів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товарів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згідно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з</a:t>
            </a:r>
            <a:r>
              <a:rPr lang="ru-RU" sz="1400" b="1" dirty="0" smtClean="0">
                <a:latin typeface="e-Ukraine Light" pitchFamily="50" charset="-52"/>
              </a:rPr>
              <a:t> УКТ ЗЕД (</a:t>
            </a:r>
            <a:r>
              <a:rPr lang="ru-RU" sz="1400" b="1" dirty="0" err="1" smtClean="0">
                <a:latin typeface="e-Ukraine Light" pitchFamily="50" charset="-52"/>
              </a:rPr>
              <a:t>версії</a:t>
            </a:r>
            <a:r>
              <a:rPr lang="ru-RU" sz="1400" b="1" dirty="0" smtClean="0">
                <a:latin typeface="e-Ukraine Light" pitchFamily="50" charset="-52"/>
              </a:rPr>
              <a:t> 2022 року)</a:t>
            </a:r>
            <a:endParaRPr lang="ru-RU" sz="1400" b="1" dirty="0">
              <a:latin typeface="e-Ukraine Light" pitchFamily="50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Січень  2023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7BE1E3B-BB62-4FEA-84E6-53708639754F}"/>
              </a:ext>
            </a:extLst>
          </p:cNvPr>
          <p:cNvGrpSpPr/>
          <p:nvPr/>
        </p:nvGrpSpPr>
        <p:grpSpPr>
          <a:xfrm>
            <a:off x="80009" y="76199"/>
            <a:ext cx="4749165" cy="6781800"/>
            <a:chOff x="83820" y="68581"/>
            <a:chExt cx="4694139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694139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92DF1A1-DE05-4849-B565-0A68A4DD5458}"/>
              </a:ext>
            </a:extLst>
          </p:cNvPr>
          <p:cNvGrpSpPr/>
          <p:nvPr/>
        </p:nvGrpSpPr>
        <p:grpSpPr>
          <a:xfrm>
            <a:off x="5010150" y="76200"/>
            <a:ext cx="4806790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тРАВ</a:t>
              </a:r>
              <a:endParaRPr lang="uk-UA" dirty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AB020ADF-A26B-4DB1-A8F3-01CE965CB04E}"/>
              </a:ext>
            </a:extLst>
          </p:cNvPr>
          <p:cNvSpPr/>
          <p:nvPr/>
        </p:nvSpPr>
        <p:spPr>
          <a:xfrm>
            <a:off x="228599" y="18097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8126" y="86916"/>
            <a:ext cx="4543424" cy="31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1450" smtClean="0"/>
              <a:t>    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14300" y="1"/>
            <a:ext cx="4781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200" dirty="0" smtClean="0">
              <a:latin typeface="e-Ukraine" pitchFamily="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10150" y="402387"/>
            <a:ext cx="46862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dirty="0" smtClean="0">
              <a:latin typeface="e-Ukraine" pitchFamily="2" charset="-52"/>
            </a:endParaRPr>
          </a:p>
          <a:p>
            <a:pPr indent="457200" algn="just"/>
            <a:endParaRPr lang="uk-UA" sz="1000" dirty="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42875" y="104772"/>
            <a:ext cx="463867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200" dirty="0">
                <a:latin typeface="e-Ukraine Light" pitchFamily="50" charset="-52"/>
              </a:rPr>
              <a:t>	</a:t>
            </a:r>
            <a:r>
              <a:rPr lang="uk-UA" sz="1200" dirty="0" smtClean="0">
                <a:latin typeface="e-Ukraine Light" pitchFamily="50" charset="-52"/>
              </a:rPr>
              <a:t>Головне управління ДПС у м. Києві звертає увагу, що  </a:t>
            </a:r>
            <a:r>
              <a:rPr lang="ru-RU" sz="1200" dirty="0" smtClean="0">
                <a:latin typeface="e-Ukraine Light" pitchFamily="50" charset="-52"/>
              </a:rPr>
              <a:t>з </a:t>
            </a:r>
            <a:r>
              <a:rPr lang="ru-RU" sz="1200" b="1" dirty="0" smtClean="0">
                <a:latin typeface="e-Ukraine Light" pitchFamily="50" charset="-52"/>
              </a:rPr>
              <a:t>01.01.2023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починають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застосовуватися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коди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товарів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згідно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УКТ ЗЕД </a:t>
            </a:r>
            <a:r>
              <a:rPr lang="ru-RU" sz="1200" b="1" dirty="0" smtClean="0">
                <a:latin typeface="e-Ukraine Light" pitchFamily="50" charset="-52"/>
              </a:rPr>
              <a:t>(</a:t>
            </a:r>
            <a:r>
              <a:rPr lang="ru-RU" sz="1200" b="1" dirty="0" err="1" smtClean="0">
                <a:latin typeface="e-Ukraine Light" pitchFamily="50" charset="-52"/>
              </a:rPr>
              <a:t>версії</a:t>
            </a:r>
            <a:r>
              <a:rPr lang="ru-RU" sz="1200" b="1" dirty="0" smtClean="0">
                <a:latin typeface="e-Ukraine Light" pitchFamily="50" charset="-52"/>
              </a:rPr>
              <a:t> 2022 року)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затверджені</a:t>
            </a:r>
            <a:r>
              <a:rPr lang="ru-RU" sz="1200" dirty="0" smtClean="0">
                <a:latin typeface="e-Ukraine Light" pitchFamily="50" charset="-52"/>
              </a:rPr>
              <a:t> Законом </a:t>
            </a:r>
            <a:r>
              <a:rPr lang="ru-RU" sz="1200" dirty="0" err="1" smtClean="0">
                <a:latin typeface="e-Ukraine Light" pitchFamily="50" charset="-52"/>
              </a:rPr>
              <a:t>України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від</a:t>
            </a:r>
            <a:r>
              <a:rPr lang="ru-RU" sz="1200" dirty="0" smtClean="0">
                <a:latin typeface="e-Ukraine Light" pitchFamily="50" charset="-52"/>
              </a:rPr>
              <a:t> 19 </a:t>
            </a:r>
            <a:r>
              <a:rPr lang="ru-RU" sz="1200" dirty="0" err="1" smtClean="0">
                <a:latin typeface="e-Ukraine Light" pitchFamily="50" charset="-52"/>
              </a:rPr>
              <a:t>жовтня</a:t>
            </a:r>
            <a:r>
              <a:rPr lang="ru-RU" sz="1200" dirty="0" smtClean="0">
                <a:latin typeface="e-Ukraine Light" pitchFamily="50" charset="-52"/>
              </a:rPr>
              <a:t> 2022 року № 2697-</a:t>
            </a:r>
            <a:r>
              <a:rPr lang="en-US" sz="1200" dirty="0" smtClean="0">
                <a:latin typeface="e-Ukraine Light" pitchFamily="50" charset="-52"/>
              </a:rPr>
              <a:t>IX «</a:t>
            </a:r>
            <a:r>
              <a:rPr lang="ru-RU" sz="1200" dirty="0" smtClean="0">
                <a:latin typeface="e-Ukraine Light" pitchFamily="50" charset="-52"/>
              </a:rPr>
              <a:t>Про </a:t>
            </a:r>
            <a:r>
              <a:rPr lang="ru-RU" sz="1200" dirty="0" err="1" smtClean="0">
                <a:latin typeface="e-Ukraine Light" pitchFamily="50" charset="-52"/>
              </a:rPr>
              <a:t>Митний</a:t>
            </a:r>
            <a:r>
              <a:rPr lang="ru-RU" sz="1200" dirty="0" smtClean="0">
                <a:latin typeface="e-Ukraine Light" pitchFamily="50" charset="-52"/>
              </a:rPr>
              <a:t> тариф </a:t>
            </a:r>
            <a:r>
              <a:rPr lang="ru-RU" sz="1200" dirty="0" err="1" smtClean="0">
                <a:latin typeface="e-Ukraine Light" pitchFamily="50" charset="-52"/>
              </a:rPr>
              <a:t>України</a:t>
            </a:r>
            <a:r>
              <a:rPr lang="ru-RU" sz="1200" dirty="0" smtClean="0">
                <a:latin typeface="e-Ukraine Light" pitchFamily="50" charset="-52"/>
              </a:rPr>
              <a:t>» (</a:t>
            </a:r>
            <a:r>
              <a:rPr lang="ru-RU" sz="1200" dirty="0" err="1" smtClean="0">
                <a:latin typeface="e-Ukraine Light" pitchFamily="50" charset="-52"/>
              </a:rPr>
              <a:t>далі</a:t>
            </a:r>
            <a:r>
              <a:rPr lang="ru-RU" sz="1200" dirty="0" smtClean="0">
                <a:latin typeface="e-Ukraine Light" pitchFamily="50" charset="-52"/>
              </a:rPr>
              <a:t> – Закон № 2697). </a:t>
            </a:r>
          </a:p>
          <a:p>
            <a:pPr algn="just"/>
            <a:r>
              <a:rPr lang="ru-RU" sz="1200" dirty="0" smtClean="0">
                <a:latin typeface="e-Ukraine Light" pitchFamily="50" charset="-52"/>
              </a:rPr>
              <a:t>	</a:t>
            </a:r>
            <a:r>
              <a:rPr lang="ru-RU" sz="1200" dirty="0" err="1" smtClean="0">
                <a:latin typeface="e-Ukraine Light" pitchFamily="50" charset="-52"/>
              </a:rPr>
              <a:t>Оскільки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окремі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позиції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кодів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товарів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згідно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УКТ ЗЕД </a:t>
            </a:r>
            <a:r>
              <a:rPr lang="ru-RU" sz="1200" b="1" dirty="0" smtClean="0">
                <a:latin typeface="e-Ukraine Light" pitchFamily="50" charset="-52"/>
              </a:rPr>
              <a:t>(</a:t>
            </a:r>
            <a:r>
              <a:rPr lang="ru-RU" sz="1200" b="1" dirty="0" err="1" smtClean="0">
                <a:latin typeface="e-Ukraine Light" pitchFamily="50" charset="-52"/>
              </a:rPr>
              <a:t>версії</a:t>
            </a:r>
            <a:r>
              <a:rPr lang="ru-RU" sz="1200" b="1" dirty="0" smtClean="0">
                <a:latin typeface="e-Ukraine Light" pitchFamily="50" charset="-52"/>
              </a:rPr>
              <a:t> 2022 року</a:t>
            </a:r>
            <a:r>
              <a:rPr lang="ru-RU" sz="1200" dirty="0" smtClean="0">
                <a:latin typeface="e-Ukraine Light" pitchFamily="50" charset="-52"/>
              </a:rPr>
              <a:t>) </a:t>
            </a:r>
            <a:r>
              <a:rPr lang="ru-RU" sz="1200" dirty="0" err="1" smtClean="0">
                <a:latin typeface="e-Ukraine Light" pitchFamily="50" charset="-52"/>
              </a:rPr>
              <a:t>зазнали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змін</a:t>
            </a:r>
            <a:r>
              <a:rPr lang="ru-RU" sz="1200" dirty="0" smtClean="0">
                <a:latin typeface="e-Ukraine Light" pitchFamily="50" charset="-52"/>
              </a:rPr>
              <a:t> у </a:t>
            </a:r>
            <a:r>
              <a:rPr lang="ru-RU" sz="1200" dirty="0" err="1" smtClean="0">
                <a:latin typeface="e-Ukraine Light" pitchFamily="50" charset="-52"/>
              </a:rPr>
              <a:t>порівнянні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кодами </a:t>
            </a:r>
            <a:r>
              <a:rPr lang="ru-RU" sz="1200" dirty="0" err="1" smtClean="0">
                <a:latin typeface="e-Ukraine Light" pitchFamily="50" charset="-52"/>
              </a:rPr>
              <a:t>товарів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згідно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УКТ ЗЕД </a:t>
            </a:r>
            <a:r>
              <a:rPr lang="ru-RU" sz="1200" b="1" dirty="0" smtClean="0">
                <a:latin typeface="e-Ukraine Light" pitchFamily="50" charset="-52"/>
              </a:rPr>
              <a:t>(</a:t>
            </a:r>
            <a:r>
              <a:rPr lang="ru-RU" sz="1200" b="1" dirty="0" err="1" smtClean="0">
                <a:latin typeface="e-Ukraine Light" pitchFamily="50" charset="-52"/>
              </a:rPr>
              <a:t>версії</a:t>
            </a:r>
            <a:r>
              <a:rPr lang="ru-RU" sz="1200" b="1" dirty="0" smtClean="0">
                <a:latin typeface="e-Ukraine Light" pitchFamily="50" charset="-52"/>
              </a:rPr>
              <a:t>  2017 року)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чинними</a:t>
            </a:r>
            <a:r>
              <a:rPr lang="ru-RU" sz="1200" dirty="0" smtClean="0">
                <a:latin typeface="e-Ukraine Light" pitchFamily="50" charset="-52"/>
              </a:rPr>
              <a:t> до </a:t>
            </a:r>
            <a:r>
              <a:rPr lang="ru-RU" sz="1200" b="1" dirty="0" smtClean="0">
                <a:latin typeface="e-Ukraine Light" pitchFamily="50" charset="-52"/>
              </a:rPr>
              <a:t>31.12.2022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b="1" dirty="0" smtClean="0">
                <a:latin typeface="e-Ukraine Light" pitchFamily="50" charset="-52"/>
              </a:rPr>
              <a:t>(</a:t>
            </a:r>
            <a:r>
              <a:rPr lang="ru-RU" sz="1200" b="1" dirty="0" err="1" smtClean="0">
                <a:latin typeface="e-Ukraine Light" pitchFamily="50" charset="-52"/>
              </a:rPr>
              <a:t>включно</a:t>
            </a:r>
            <a:r>
              <a:rPr lang="ru-RU" sz="1200" b="1" dirty="0" smtClean="0">
                <a:latin typeface="e-Ukraine Light" pitchFamily="50" charset="-52"/>
              </a:rPr>
              <a:t>)</a:t>
            </a:r>
            <a:r>
              <a:rPr lang="ru-RU" sz="1200" dirty="0" smtClean="0">
                <a:latin typeface="e-Ukraine Light" pitchFamily="50" charset="-52"/>
              </a:rPr>
              <a:t>, наказом </a:t>
            </a:r>
            <a:r>
              <a:rPr lang="ru-RU" sz="1200" dirty="0" err="1" smtClean="0">
                <a:latin typeface="e-Ukraine Light" pitchFamily="50" charset="-52"/>
              </a:rPr>
              <a:t>Державної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митної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служби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України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від</a:t>
            </a:r>
            <a:r>
              <a:rPr lang="ru-RU" sz="1200" dirty="0" smtClean="0">
                <a:latin typeface="e-Ukraine Light" pitchFamily="50" charset="-52"/>
              </a:rPr>
              <a:t> 23.11.2022 № 513, </a:t>
            </a:r>
            <a:r>
              <a:rPr lang="ru-RU" sz="1200" dirty="0" err="1" smtClean="0">
                <a:latin typeface="e-Ukraine Light" pitchFamily="50" charset="-52"/>
              </a:rPr>
              <a:t>який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також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набуває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чинності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b="1" dirty="0" smtClean="0">
                <a:latin typeface="e-Ukraine Light" pitchFamily="50" charset="-52"/>
              </a:rPr>
              <a:t>01.01.2023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затверджено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Перехідні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таблиці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від</a:t>
            </a:r>
            <a:r>
              <a:rPr lang="ru-RU" sz="1200" dirty="0" smtClean="0">
                <a:latin typeface="e-Ukraine Light" pitchFamily="50" charset="-52"/>
              </a:rPr>
              <a:t> УКТ ЗЕД </a:t>
            </a:r>
            <a:r>
              <a:rPr lang="ru-RU" sz="1200" dirty="0" err="1" smtClean="0">
                <a:latin typeface="e-Ukraine Light" pitchFamily="50" charset="-52"/>
              </a:rPr>
              <a:t>версії</a:t>
            </a:r>
            <a:r>
              <a:rPr lang="ru-RU" sz="1200" dirty="0" smtClean="0">
                <a:latin typeface="e-Ukraine Light" pitchFamily="50" charset="-52"/>
              </a:rPr>
              <a:t> 2017 року до УКТ ЗЕД </a:t>
            </a:r>
            <a:r>
              <a:rPr lang="ru-RU" sz="1200" dirty="0" err="1" smtClean="0">
                <a:latin typeface="e-Ukraine Light" pitchFamily="50" charset="-52"/>
              </a:rPr>
              <a:t>версії</a:t>
            </a:r>
            <a:r>
              <a:rPr lang="ru-RU" sz="1200" dirty="0" smtClean="0">
                <a:latin typeface="e-Ukraine Light" pitchFamily="50" charset="-52"/>
              </a:rPr>
              <a:t> 2022 року. </a:t>
            </a:r>
          </a:p>
          <a:p>
            <a:pPr algn="just"/>
            <a:r>
              <a:rPr lang="ru-RU" sz="1200" dirty="0" smtClean="0">
                <a:latin typeface="e-Ukraine Light" pitchFamily="50" charset="-52"/>
              </a:rPr>
              <a:t> </a:t>
            </a:r>
            <a:r>
              <a:rPr lang="ru-RU" sz="1200" b="1" dirty="0" err="1" smtClean="0">
                <a:latin typeface="e-Ukraine Light" pitchFamily="50" charset="-52"/>
              </a:rPr>
              <a:t>Складання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податкової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накладної</a:t>
            </a:r>
            <a:r>
              <a:rPr lang="ru-RU" sz="1200" b="1" dirty="0" smtClean="0">
                <a:latin typeface="e-Ukraine Light" pitchFamily="50" charset="-52"/>
              </a:rPr>
              <a:t/>
            </a:r>
            <a:br>
              <a:rPr lang="ru-RU" sz="1200" b="1" dirty="0" smtClean="0">
                <a:latin typeface="e-Ukraine Light" pitchFamily="50" charset="-52"/>
              </a:rPr>
            </a:br>
            <a:r>
              <a:rPr lang="ru-RU" sz="1200" b="1" dirty="0" smtClean="0">
                <a:latin typeface="e-Ukraine Light" pitchFamily="50" charset="-52"/>
              </a:rPr>
              <a:t>	</a:t>
            </a:r>
            <a:r>
              <a:rPr lang="ru-RU" sz="1200" dirty="0" err="1" smtClean="0">
                <a:latin typeface="e-Ukraine Light" pitchFamily="50" charset="-52"/>
              </a:rPr>
              <a:t>Починаючи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b="1" dirty="0" smtClean="0">
                <a:latin typeface="e-Ukraine Light" pitchFamily="50" charset="-52"/>
              </a:rPr>
              <a:t>01.01.2023</a:t>
            </a:r>
            <a:r>
              <a:rPr lang="ru-RU" sz="1200" dirty="0" smtClean="0">
                <a:latin typeface="e-Ukraine Light" pitchFamily="50" charset="-52"/>
              </a:rPr>
              <a:t>, при </a:t>
            </a:r>
            <a:r>
              <a:rPr lang="ru-RU" sz="1200" dirty="0" err="1" smtClean="0">
                <a:latin typeface="e-Ukraine Light" pitchFamily="50" charset="-52"/>
              </a:rPr>
              <a:t>здійсненні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операцій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постачання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товарів</a:t>
            </a:r>
            <a:r>
              <a:rPr lang="ru-RU" sz="1200" dirty="0" smtClean="0">
                <a:latin typeface="e-Ukraine Light" pitchFamily="50" charset="-52"/>
              </a:rPr>
              <a:t> на </a:t>
            </a:r>
            <a:r>
              <a:rPr lang="ru-RU" sz="1200" dirty="0" err="1" smtClean="0">
                <a:latin typeface="e-Ukraine Light" pitchFamily="50" charset="-52"/>
              </a:rPr>
              <a:t>митній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території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України</a:t>
            </a:r>
            <a:r>
              <a:rPr lang="ru-RU" sz="1200" dirty="0" smtClean="0">
                <a:latin typeface="e-Ukraine Light" pitchFamily="50" charset="-52"/>
              </a:rPr>
              <a:t>, графа 3.1 (код товару </a:t>
            </a:r>
            <a:r>
              <a:rPr lang="ru-RU" sz="1200" dirty="0" err="1" smtClean="0">
                <a:latin typeface="e-Ukraine Light" pitchFamily="50" charset="-52"/>
              </a:rPr>
              <a:t>згідно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УКТ ЗЕД)  </a:t>
            </a:r>
            <a:r>
              <a:rPr lang="ru-RU" sz="1200" dirty="0" err="1" smtClean="0">
                <a:latin typeface="e-Ukraine Light" pitchFamily="50" charset="-52"/>
              </a:rPr>
              <a:t>розділу</a:t>
            </a:r>
            <a:r>
              <a:rPr lang="ru-RU" sz="1200" dirty="0" smtClean="0">
                <a:latin typeface="e-Ukraine Light" pitchFamily="50" charset="-52"/>
              </a:rPr>
              <a:t> Б </a:t>
            </a:r>
            <a:r>
              <a:rPr lang="ru-RU" sz="1200" dirty="0" err="1" smtClean="0">
                <a:latin typeface="e-Ukraine Light" pitchFamily="50" charset="-52"/>
              </a:rPr>
              <a:t>податкової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накладної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має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заповнюватися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урахуванням</a:t>
            </a:r>
            <a:r>
              <a:rPr lang="ru-RU" sz="1200" dirty="0" smtClean="0">
                <a:latin typeface="e-Ukraine Light" pitchFamily="50" charset="-52"/>
              </a:rPr>
              <a:t> таких </a:t>
            </a:r>
            <a:r>
              <a:rPr lang="ru-RU" sz="1200" dirty="0" err="1" smtClean="0">
                <a:latin typeface="e-Ukraine Light" pitchFamily="50" charset="-52"/>
              </a:rPr>
              <a:t>особливостей</a:t>
            </a:r>
            <a:r>
              <a:rPr lang="ru-RU" sz="1200" dirty="0" smtClean="0">
                <a:latin typeface="e-Ukraine Light" pitchFamily="50" charset="-52"/>
              </a:rPr>
              <a:t>: </a:t>
            </a:r>
          </a:p>
          <a:p>
            <a:pPr algn="just"/>
            <a:r>
              <a:rPr lang="ru-RU" sz="1200" dirty="0" smtClean="0">
                <a:latin typeface="e-Ukraine Light" pitchFamily="50" charset="-52"/>
              </a:rPr>
              <a:t>	у </a:t>
            </a:r>
            <a:r>
              <a:rPr lang="ru-RU" sz="1200" dirty="0" err="1" smtClean="0">
                <a:latin typeface="e-Ukraine Light" pitchFamily="50" charset="-52"/>
              </a:rPr>
              <a:t>разі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здійснення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операції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постачання</a:t>
            </a:r>
            <a:r>
              <a:rPr lang="ru-RU" sz="1200" dirty="0" smtClean="0">
                <a:latin typeface="e-Ukraine Light" pitchFamily="50" charset="-52"/>
              </a:rPr>
              <a:t> товару, </a:t>
            </a:r>
            <a:r>
              <a:rPr lang="ru-RU" sz="1200" dirty="0" err="1" smtClean="0">
                <a:latin typeface="e-Ukraine Light" pitchFamily="50" charset="-52"/>
              </a:rPr>
              <a:t>придбаного</a:t>
            </a:r>
            <a:r>
              <a:rPr lang="ru-RU" sz="1200" dirty="0" smtClean="0">
                <a:latin typeface="e-Ukraine Light" pitchFamily="50" charset="-52"/>
              </a:rPr>
              <a:t> на </a:t>
            </a:r>
            <a:r>
              <a:rPr lang="ru-RU" sz="1200" dirty="0" err="1" smtClean="0">
                <a:latin typeface="e-Ukraine Light" pitchFamily="50" charset="-52"/>
              </a:rPr>
              <a:t>митній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території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України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або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ввезеного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митну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територію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України</a:t>
            </a:r>
            <a:r>
              <a:rPr lang="ru-RU" sz="1200" dirty="0" smtClean="0">
                <a:latin typeface="e-Ukraine Light" pitchFamily="50" charset="-52"/>
              </a:rPr>
              <a:t> до </a:t>
            </a:r>
            <a:r>
              <a:rPr lang="ru-RU" sz="1200" b="1" dirty="0" smtClean="0">
                <a:latin typeface="e-Ukraine Light" pitchFamily="50" charset="-52"/>
              </a:rPr>
              <a:t>31.12.2022 (</a:t>
            </a:r>
            <a:r>
              <a:rPr lang="ru-RU" sz="1200" b="1" dirty="0" err="1" smtClean="0">
                <a:latin typeface="e-Ukraine Light" pitchFamily="50" charset="-52"/>
              </a:rPr>
              <a:t>включно</a:t>
            </a:r>
            <a:r>
              <a:rPr lang="ru-RU" sz="1200" b="1" dirty="0" smtClean="0">
                <a:latin typeface="e-Ukraine Light" pitchFamily="50" charset="-52"/>
              </a:rPr>
              <a:t>)</a:t>
            </a:r>
            <a:r>
              <a:rPr lang="ru-RU" sz="1200" dirty="0" smtClean="0">
                <a:latin typeface="e-Ukraine Light" pitchFamily="50" charset="-52"/>
              </a:rPr>
              <a:t>, у </a:t>
            </a:r>
            <a:r>
              <a:rPr lang="ru-RU" sz="1200" dirty="0" err="1" smtClean="0">
                <a:latin typeface="e-Ukraine Light" pitchFamily="50" charset="-52"/>
              </a:rPr>
              <a:t>графі</a:t>
            </a:r>
            <a:r>
              <a:rPr lang="ru-RU" sz="1200" dirty="0" smtClean="0">
                <a:latin typeface="e-Ukraine Light" pitchFamily="50" charset="-52"/>
              </a:rPr>
              <a:t> 3.1 (код товару </a:t>
            </a:r>
            <a:r>
              <a:rPr lang="ru-RU" sz="1200" dirty="0" err="1" smtClean="0">
                <a:latin typeface="e-Ukraine Light" pitchFamily="50" charset="-52"/>
              </a:rPr>
              <a:t>згідно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УКТ ЗЕД) </a:t>
            </a:r>
            <a:r>
              <a:rPr lang="ru-RU" sz="1200" dirty="0" err="1" smtClean="0">
                <a:latin typeface="e-Ukraine Light" pitchFamily="50" charset="-52"/>
              </a:rPr>
              <a:t>розділу</a:t>
            </a:r>
            <a:r>
              <a:rPr lang="ru-RU" sz="1200" dirty="0" smtClean="0">
                <a:latin typeface="e-Ukraine Light" pitchFamily="50" charset="-52"/>
              </a:rPr>
              <a:t> Б </a:t>
            </a:r>
            <a:r>
              <a:rPr lang="ru-RU" sz="1200" dirty="0" err="1" smtClean="0">
                <a:latin typeface="e-Ukraine Light" pitchFamily="50" charset="-52"/>
              </a:rPr>
              <a:t>податкової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накладної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зазначається</a:t>
            </a:r>
            <a:r>
              <a:rPr lang="ru-RU" sz="1200" dirty="0" smtClean="0">
                <a:latin typeface="e-Ukraine Light" pitchFamily="50" charset="-52"/>
              </a:rPr>
              <a:t> код </a:t>
            </a:r>
            <a:r>
              <a:rPr lang="ru-RU" sz="1200" dirty="0" err="1" smtClean="0">
                <a:latin typeface="e-Ukraine Light" pitchFamily="50" charset="-52"/>
              </a:rPr>
              <a:t>відповідного</a:t>
            </a:r>
            <a:r>
              <a:rPr lang="ru-RU" sz="1200" dirty="0" smtClean="0">
                <a:latin typeface="e-Ukraine Light" pitchFamily="50" charset="-52"/>
              </a:rPr>
              <a:t> товару </a:t>
            </a:r>
            <a:r>
              <a:rPr lang="ru-RU" sz="1200" dirty="0" err="1" smtClean="0">
                <a:latin typeface="e-Ukraine Light" pitchFamily="50" charset="-52"/>
              </a:rPr>
              <a:t>згідно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УКТ ЗЕД </a:t>
            </a:r>
            <a:r>
              <a:rPr lang="ru-RU" sz="1200" b="1" dirty="0" smtClean="0">
                <a:latin typeface="e-Ukraine Light" pitchFamily="50" charset="-52"/>
              </a:rPr>
              <a:t>(</a:t>
            </a:r>
            <a:r>
              <a:rPr lang="ru-RU" sz="1200" b="1" dirty="0" err="1" smtClean="0">
                <a:latin typeface="e-Ukraine Light" pitchFamily="50" charset="-52"/>
              </a:rPr>
              <a:t>версії</a:t>
            </a:r>
            <a:r>
              <a:rPr lang="ru-RU" sz="1200" b="1" dirty="0" smtClean="0">
                <a:latin typeface="e-Ukraine Light" pitchFamily="50" charset="-52"/>
              </a:rPr>
              <a:t> 2017 року)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що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був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вказаний</a:t>
            </a:r>
            <a:r>
              <a:rPr lang="ru-RU" sz="1200" dirty="0" smtClean="0">
                <a:latin typeface="e-Ukraine Light" pitchFamily="50" charset="-52"/>
              </a:rPr>
              <a:t> у </a:t>
            </a:r>
            <a:r>
              <a:rPr lang="ru-RU" sz="1200" dirty="0" err="1" smtClean="0">
                <a:latin typeface="e-Ukraine Light" pitchFamily="50" charset="-52"/>
              </a:rPr>
              <a:t>митній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декларації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оформленій</a:t>
            </a:r>
            <a:r>
              <a:rPr lang="ru-RU" sz="1200" dirty="0" smtClean="0">
                <a:latin typeface="e-Ukraine Light" pitchFamily="50" charset="-52"/>
              </a:rPr>
              <a:t> при </a:t>
            </a:r>
            <a:r>
              <a:rPr lang="ru-RU" sz="1200" dirty="0" err="1" smtClean="0">
                <a:latin typeface="e-Ukraine Light" pitchFamily="50" charset="-52"/>
              </a:rPr>
              <a:t>його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ввезенні</a:t>
            </a:r>
            <a:r>
              <a:rPr lang="ru-RU" sz="1200" dirty="0" smtClean="0">
                <a:latin typeface="e-Ukraine Light" pitchFamily="50" charset="-52"/>
              </a:rPr>
              <a:t> на </a:t>
            </a:r>
            <a:r>
              <a:rPr lang="ru-RU" sz="1200" dirty="0" err="1" smtClean="0">
                <a:latin typeface="e-Ukraine Light" pitchFamily="50" charset="-52"/>
              </a:rPr>
              <a:t>митну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територію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України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або</a:t>
            </a:r>
            <a:r>
              <a:rPr lang="ru-RU" sz="1200" dirty="0" smtClean="0">
                <a:latin typeface="e-Ukraine Light" pitchFamily="50" charset="-52"/>
              </a:rPr>
              <a:t> у </a:t>
            </a:r>
            <a:r>
              <a:rPr lang="ru-RU" sz="1200" dirty="0" err="1" smtClean="0">
                <a:latin typeface="e-Ukraine Light" pitchFamily="50" charset="-52"/>
              </a:rPr>
              <a:t>податковій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накладній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отриманій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від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постачальника</a:t>
            </a:r>
            <a:r>
              <a:rPr lang="ru-RU" sz="1200" dirty="0" smtClean="0">
                <a:latin typeface="e-Ukraine Light" pitchFamily="50" charset="-52"/>
              </a:rPr>
              <a:t> при </a:t>
            </a:r>
            <a:r>
              <a:rPr lang="ru-RU" sz="1200" dirty="0" err="1" smtClean="0">
                <a:latin typeface="e-Ukraine Light" pitchFamily="50" charset="-52"/>
              </a:rPr>
              <a:t>придбанні</a:t>
            </a:r>
            <a:r>
              <a:rPr lang="ru-RU" sz="1200" dirty="0" smtClean="0">
                <a:latin typeface="e-Ukraine Light" pitchFamily="50" charset="-52"/>
              </a:rPr>
              <a:t> такого товару; </a:t>
            </a:r>
          </a:p>
          <a:p>
            <a:pPr algn="just"/>
            <a:r>
              <a:rPr lang="ru-RU" sz="1200" dirty="0" smtClean="0">
                <a:latin typeface="e-Ukraine Light" pitchFamily="50" charset="-52"/>
              </a:rPr>
              <a:t>	у </a:t>
            </a:r>
            <a:r>
              <a:rPr lang="ru-RU" sz="1200" dirty="0" err="1" smtClean="0">
                <a:latin typeface="e-Ukraine Light" pitchFamily="50" charset="-52"/>
              </a:rPr>
              <a:t>разі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здійснення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операції</a:t>
            </a:r>
            <a:r>
              <a:rPr lang="ru-RU" sz="1200" dirty="0" smtClean="0">
                <a:latin typeface="e-Ukraine Light" pitchFamily="50" charset="-52"/>
              </a:rPr>
              <a:t> з </a:t>
            </a:r>
            <a:r>
              <a:rPr lang="ru-RU" sz="1200" dirty="0" err="1" smtClean="0">
                <a:latin typeface="e-Ukraine Light" pitchFamily="50" charset="-52"/>
              </a:rPr>
              <a:t>постачання</a:t>
            </a:r>
            <a:r>
              <a:rPr lang="ru-RU" sz="1200" dirty="0" smtClean="0">
                <a:latin typeface="e-Ukraine Light" pitchFamily="50" charset="-52"/>
              </a:rPr>
              <a:t> товару, </a:t>
            </a:r>
            <a:r>
              <a:rPr lang="ru-RU" sz="1200" dirty="0" err="1" smtClean="0">
                <a:latin typeface="e-Ukraine Light" pitchFamily="50" charset="-52"/>
              </a:rPr>
              <a:t>придбаного</a:t>
            </a:r>
            <a:r>
              <a:rPr lang="ru-RU" sz="1200" dirty="0" smtClean="0">
                <a:latin typeface="e-Ukraine Light" pitchFamily="50" charset="-52"/>
              </a:rPr>
              <a:t> на </a:t>
            </a:r>
            <a:r>
              <a:rPr lang="ru-RU" sz="1200" dirty="0" err="1" smtClean="0">
                <a:latin typeface="e-Ukraine Light" pitchFamily="50" charset="-52"/>
              </a:rPr>
              <a:t>митній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території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України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або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ввезеного</a:t>
            </a:r>
            <a:r>
              <a:rPr lang="ru-RU" sz="1200" dirty="0" smtClean="0">
                <a:latin typeface="e-Ukraine Light" pitchFamily="50" charset="-52"/>
              </a:rPr>
              <a:t> на </a:t>
            </a:r>
            <a:r>
              <a:rPr lang="ru-RU" sz="1200" dirty="0" err="1" smtClean="0">
                <a:latin typeface="e-Ukraine Light" pitchFamily="50" charset="-52"/>
              </a:rPr>
              <a:t>митну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територію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України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smtClean="0">
                <a:latin typeface="e-Ukraine Light" pitchFamily="50" charset="-52"/>
              </a:rPr>
              <a:t/>
            </a:r>
            <a:br>
              <a:rPr lang="ru-RU" sz="1200" dirty="0" smtClean="0">
                <a:latin typeface="e-Ukraine Light" pitchFamily="50" charset="-52"/>
              </a:rPr>
            </a:br>
            <a:endParaRPr lang="uk-UA" sz="1200" dirty="0" smtClean="0">
              <a:latin typeface="e-Ukraine Light" pitchFamily="50" charset="-52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124448" y="133350"/>
            <a:ext cx="457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dirty="0" smtClean="0"/>
              <a:t>	 </a:t>
            </a:r>
            <a:endParaRPr lang="ru-RU" sz="1600" dirty="0" smtClean="0"/>
          </a:p>
          <a:p>
            <a:pPr algn="just"/>
            <a:endParaRPr lang="uk-UA" sz="1600" dirty="0">
              <a:effectLst/>
              <a:latin typeface="e-Ukraine" pitchFamily="50" charset="-52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27011" y="116385"/>
            <a:ext cx="461962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err="1">
                <a:latin typeface="e-Ukraine Light" pitchFamily="50" charset="-52"/>
              </a:rPr>
              <a:t>починаючи</a:t>
            </a:r>
            <a:r>
              <a:rPr lang="ru-RU" sz="1200" dirty="0">
                <a:latin typeface="e-Ukraine Light" pitchFamily="50" charset="-52"/>
              </a:rPr>
              <a:t> з 01.01.2023, у </a:t>
            </a:r>
            <a:r>
              <a:rPr lang="ru-RU" sz="1200" dirty="0" err="1">
                <a:latin typeface="e-Ukraine Light" pitchFamily="50" charset="-52"/>
              </a:rPr>
              <a:t>графі</a:t>
            </a:r>
            <a:r>
              <a:rPr lang="ru-RU" sz="1200" dirty="0">
                <a:latin typeface="e-Ukraine Light" pitchFamily="50" charset="-52"/>
              </a:rPr>
              <a:t> 3.1 (код товару </a:t>
            </a:r>
            <a:r>
              <a:rPr lang="ru-RU" sz="1200" dirty="0" err="1">
                <a:latin typeface="e-Ukraine Light" pitchFamily="50" charset="-52"/>
              </a:rPr>
              <a:t>згідно</a:t>
            </a:r>
            <a:r>
              <a:rPr lang="ru-RU" sz="1200" dirty="0">
                <a:latin typeface="e-Ukraine Light" pitchFamily="50" charset="-52"/>
              </a:rPr>
              <a:t> з УКТ ЗЕД) </a:t>
            </a:r>
            <a:r>
              <a:rPr lang="ru-RU" sz="1200" dirty="0" err="1">
                <a:latin typeface="e-Ukraine Light" pitchFamily="50" charset="-52"/>
              </a:rPr>
              <a:t>розділу</a:t>
            </a:r>
            <a:r>
              <a:rPr lang="ru-RU" sz="1200" dirty="0">
                <a:latin typeface="e-Ukraine Light" pitchFamily="50" charset="-52"/>
              </a:rPr>
              <a:t> Б </a:t>
            </a:r>
            <a:r>
              <a:rPr lang="ru-RU" sz="1200" dirty="0" err="1">
                <a:latin typeface="e-Ukraine Light" pitchFamily="50" charset="-52"/>
              </a:rPr>
              <a:t>податкової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накладної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зазначається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smtClean="0">
                <a:latin typeface="e-Ukraine Light" pitchFamily="50" charset="-52"/>
              </a:rPr>
              <a:t>код </a:t>
            </a:r>
            <a:r>
              <a:rPr lang="ru-RU" sz="1200" dirty="0" err="1" smtClean="0">
                <a:latin typeface="e-Ukraine Light" pitchFamily="50" charset="-52"/>
              </a:rPr>
              <a:t>відповідного</a:t>
            </a:r>
            <a:r>
              <a:rPr lang="ru-RU" sz="1200" dirty="0" smtClean="0">
                <a:latin typeface="e-Ukraine Light" pitchFamily="50" charset="-52"/>
              </a:rPr>
              <a:t> товару </a:t>
            </a:r>
            <a:r>
              <a:rPr lang="ru-RU" sz="1200" dirty="0" err="1" smtClean="0">
                <a:latin typeface="e-Ukraine Light" pitchFamily="50" charset="-52"/>
              </a:rPr>
              <a:t>згідно</a:t>
            </a:r>
            <a:r>
              <a:rPr lang="ru-RU" sz="1200" dirty="0" smtClean="0">
                <a:latin typeface="e-Ukraine Light" pitchFamily="50" charset="-52"/>
              </a:rPr>
              <a:t> з УКТ ЗЕД </a:t>
            </a:r>
            <a:r>
              <a:rPr lang="ru-RU" sz="1200" b="1" dirty="0" smtClean="0">
                <a:latin typeface="e-Ukraine Light" pitchFamily="50" charset="-52"/>
              </a:rPr>
              <a:t>(</a:t>
            </a:r>
            <a:r>
              <a:rPr lang="ru-RU" sz="1200" b="1" dirty="0" err="1" smtClean="0">
                <a:latin typeface="e-Ukraine Light" pitchFamily="50" charset="-52"/>
              </a:rPr>
              <a:t>версії</a:t>
            </a:r>
            <a:r>
              <a:rPr lang="ru-RU" sz="1200" b="1" dirty="0" smtClean="0">
                <a:latin typeface="e-Ukraine Light" pitchFamily="50" charset="-52"/>
              </a:rPr>
              <a:t> 2022 року)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що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визначений</a:t>
            </a:r>
            <a:r>
              <a:rPr lang="ru-RU" sz="1200" dirty="0" smtClean="0">
                <a:latin typeface="e-Ukraine Light" pitchFamily="50" charset="-52"/>
              </a:rPr>
              <a:t> у </a:t>
            </a:r>
            <a:r>
              <a:rPr lang="ru-RU" sz="1200" dirty="0" err="1" smtClean="0">
                <a:latin typeface="e-Ukraine Light" pitchFamily="50" charset="-52"/>
              </a:rPr>
              <a:t>митному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тарифі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України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встановленому</a:t>
            </a:r>
            <a:r>
              <a:rPr lang="ru-RU" sz="1200" dirty="0" smtClean="0">
                <a:latin typeface="e-Ukraine Light" pitchFamily="50" charset="-52"/>
              </a:rPr>
              <a:t> Законом № 2697; </a:t>
            </a:r>
          </a:p>
          <a:p>
            <a:pPr algn="just"/>
            <a:r>
              <a:rPr lang="ru-RU" sz="1200" dirty="0" smtClean="0">
                <a:latin typeface="e-Ukraine Light" pitchFamily="50" charset="-52"/>
              </a:rPr>
              <a:t>	у </a:t>
            </a:r>
            <a:r>
              <a:rPr lang="ru-RU" sz="1200" dirty="0" err="1" smtClean="0">
                <a:latin typeface="e-Ukraine Light" pitchFamily="50" charset="-52"/>
              </a:rPr>
              <a:t>разі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здійснення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операції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постачання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одночасно</a:t>
            </a:r>
            <a:r>
              <a:rPr lang="ru-RU" sz="1200" dirty="0" smtClean="0">
                <a:latin typeface="e-Ukraine Light" pitchFamily="50" charset="-52"/>
              </a:rPr>
              <a:t> товару, </a:t>
            </a:r>
            <a:r>
              <a:rPr lang="ru-RU" sz="1200" dirty="0" err="1" smtClean="0">
                <a:latin typeface="e-Ukraine Light" pitchFamily="50" charset="-52"/>
              </a:rPr>
              <a:t>придбаного</a:t>
            </a:r>
            <a:r>
              <a:rPr lang="ru-RU" sz="1200" dirty="0" smtClean="0">
                <a:latin typeface="e-Ukraine Light" pitchFamily="50" charset="-52"/>
              </a:rPr>
              <a:t> на </a:t>
            </a:r>
            <a:r>
              <a:rPr lang="ru-RU" sz="1200" dirty="0" err="1" smtClean="0">
                <a:latin typeface="e-Ukraine Light" pitchFamily="50" charset="-52"/>
              </a:rPr>
              <a:t>митній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території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України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або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ввезеного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митну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територію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України</a:t>
            </a:r>
            <a:r>
              <a:rPr lang="ru-RU" sz="1200" dirty="0" smtClean="0">
                <a:latin typeface="e-Ukraine Light" pitchFamily="50" charset="-52"/>
              </a:rPr>
              <a:t> як до </a:t>
            </a:r>
            <a:r>
              <a:rPr lang="ru-RU" sz="1200" b="1" dirty="0" smtClean="0">
                <a:latin typeface="e-Ukraine Light" pitchFamily="50" charset="-52"/>
              </a:rPr>
              <a:t>31.12.2022 (</a:t>
            </a:r>
            <a:r>
              <a:rPr lang="ru-RU" sz="1200" b="1" dirty="0" err="1" smtClean="0">
                <a:latin typeface="e-Ukraine Light" pitchFamily="50" charset="-52"/>
              </a:rPr>
              <a:t>включно</a:t>
            </a:r>
            <a:r>
              <a:rPr lang="ru-RU" sz="1200" b="1" dirty="0" smtClean="0">
                <a:latin typeface="e-Ukraine Light" pitchFamily="50" charset="-52"/>
              </a:rPr>
              <a:t>)</a:t>
            </a:r>
            <a:r>
              <a:rPr lang="ru-RU" sz="1200" dirty="0" smtClean="0">
                <a:latin typeface="e-Ukraine Light" pitchFamily="50" charset="-52"/>
              </a:rPr>
              <a:t>, так </a:t>
            </a:r>
            <a:r>
              <a:rPr lang="ru-RU" sz="1200" dirty="0" err="1" smtClean="0">
                <a:latin typeface="e-Ukraine Light" pitchFamily="50" charset="-52"/>
              </a:rPr>
              <a:t>і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починаючи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b="1" dirty="0" smtClean="0">
                <a:latin typeface="e-Ukraine Light" pitchFamily="50" charset="-52"/>
              </a:rPr>
              <a:t>01.01.2023,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u="sng" dirty="0" smtClean="0">
                <a:latin typeface="e-Ukraine Light" pitchFamily="50" charset="-52"/>
              </a:rPr>
              <a:t>а </a:t>
            </a:r>
            <a:r>
              <a:rPr lang="ru-RU" sz="1200" u="sng" dirty="0" err="1" smtClean="0">
                <a:latin typeface="e-Ukraine Light" pitchFamily="50" charset="-52"/>
              </a:rPr>
              <a:t>саме</a:t>
            </a:r>
            <a:r>
              <a:rPr lang="ru-RU" sz="1200" u="sng" dirty="0" smtClean="0">
                <a:latin typeface="e-Ukraine Light" pitchFamily="50" charset="-52"/>
              </a:rPr>
              <a:t> </a:t>
            </a:r>
            <a:r>
              <a:rPr lang="ru-RU" sz="1200" u="sng" dirty="0" err="1" smtClean="0">
                <a:latin typeface="e-Ukraine Light" pitchFamily="50" charset="-52"/>
              </a:rPr>
              <a:t>з</a:t>
            </a:r>
            <a:r>
              <a:rPr lang="ru-RU" sz="1200" u="sng" dirty="0" smtClean="0">
                <a:latin typeface="e-Ukraine Light" pitchFamily="50" charset="-52"/>
              </a:rPr>
              <a:t> </a:t>
            </a:r>
            <a:r>
              <a:rPr lang="ru-RU" sz="1200" u="sng" dirty="0" err="1" smtClean="0">
                <a:latin typeface="e-Ukraine Light" pitchFamily="50" charset="-52"/>
              </a:rPr>
              <a:t>однаковим</a:t>
            </a:r>
            <a:r>
              <a:rPr lang="ru-RU" sz="1200" u="sng" dirty="0" smtClean="0">
                <a:latin typeface="e-Ukraine Light" pitchFamily="50" charset="-52"/>
              </a:rPr>
              <a:t> </a:t>
            </a:r>
            <a:r>
              <a:rPr lang="ru-RU" sz="1200" u="sng" dirty="0" err="1" smtClean="0">
                <a:latin typeface="e-Ukraine Light" pitchFamily="50" charset="-52"/>
              </a:rPr>
              <a:t>найменуванням</a:t>
            </a:r>
            <a:r>
              <a:rPr lang="ru-RU" sz="1200" u="sng" dirty="0" smtClean="0">
                <a:latin typeface="e-Ukraine Light" pitchFamily="50" charset="-52"/>
              </a:rPr>
              <a:t>, </a:t>
            </a:r>
            <a:r>
              <a:rPr lang="ru-RU" sz="1200" u="sng" dirty="0" err="1" smtClean="0">
                <a:latin typeface="e-Ukraine Light" pitchFamily="50" charset="-52"/>
              </a:rPr>
              <a:t>але</a:t>
            </a:r>
            <a:r>
              <a:rPr lang="ru-RU" sz="1200" u="sng" dirty="0" smtClean="0">
                <a:latin typeface="e-Ukraine Light" pitchFamily="50" charset="-52"/>
              </a:rPr>
              <a:t> </a:t>
            </a:r>
            <a:r>
              <a:rPr lang="ru-RU" sz="1200" u="sng" dirty="0" err="1" smtClean="0">
                <a:latin typeface="e-Ukraine Light" pitchFamily="50" charset="-52"/>
              </a:rPr>
              <a:t>з</a:t>
            </a:r>
            <a:r>
              <a:rPr lang="ru-RU" sz="1200" u="sng" dirty="0" smtClean="0">
                <a:latin typeface="e-Ukraine Light" pitchFamily="50" charset="-52"/>
              </a:rPr>
              <a:t> </a:t>
            </a:r>
            <a:r>
              <a:rPr lang="ru-RU" sz="1200" u="sng" dirty="0" err="1" smtClean="0">
                <a:latin typeface="e-Ukraine Light" pitchFamily="50" charset="-52"/>
              </a:rPr>
              <a:t>різними</a:t>
            </a:r>
            <a:r>
              <a:rPr lang="ru-RU" sz="1200" u="sng" dirty="0" smtClean="0">
                <a:latin typeface="e-Ukraine Light" pitchFamily="50" charset="-52"/>
              </a:rPr>
              <a:t> кодами товару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u="sng" dirty="0" err="1" smtClean="0">
                <a:latin typeface="e-Ukraine Light" pitchFamily="50" charset="-52"/>
              </a:rPr>
              <a:t>згідно</a:t>
            </a:r>
            <a:r>
              <a:rPr lang="ru-RU" sz="1200" u="sng" dirty="0" smtClean="0">
                <a:latin typeface="e-Ukraine Light" pitchFamily="50" charset="-52"/>
              </a:rPr>
              <a:t> </a:t>
            </a:r>
            <a:r>
              <a:rPr lang="ru-RU" sz="1200" u="sng" dirty="0" err="1" smtClean="0">
                <a:latin typeface="e-Ukraine Light" pitchFamily="50" charset="-52"/>
              </a:rPr>
              <a:t>з</a:t>
            </a:r>
            <a:r>
              <a:rPr lang="ru-RU" sz="1200" u="sng" dirty="0" smtClean="0">
                <a:latin typeface="e-Ukraine Light" pitchFamily="50" charset="-52"/>
              </a:rPr>
              <a:t> УКТ ЗЕД</a:t>
            </a:r>
            <a:r>
              <a:rPr lang="ru-RU" sz="1200" dirty="0" smtClean="0">
                <a:latin typeface="e-Ukraine Light" pitchFamily="50" charset="-52"/>
              </a:rPr>
              <a:t>, у </a:t>
            </a:r>
            <a:r>
              <a:rPr lang="ru-RU" sz="1200" dirty="0" err="1" smtClean="0">
                <a:latin typeface="e-Ukraine Light" pitchFamily="50" charset="-52"/>
              </a:rPr>
              <a:t>розділі</a:t>
            </a:r>
            <a:r>
              <a:rPr lang="ru-RU" sz="1200" dirty="0" smtClean="0">
                <a:latin typeface="e-Ukraine Light" pitchFamily="50" charset="-52"/>
              </a:rPr>
              <a:t> Б </a:t>
            </a:r>
            <a:r>
              <a:rPr lang="ru-RU" sz="1200" dirty="0" err="1" smtClean="0">
                <a:latin typeface="e-Ukraine Light" pitchFamily="50" charset="-52"/>
              </a:rPr>
              <a:t>податкової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накладної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заповнюються</a:t>
            </a:r>
            <a:r>
              <a:rPr lang="ru-RU" sz="1200" dirty="0" smtClean="0">
                <a:latin typeface="e-Ukraine Light" pitchFamily="50" charset="-52"/>
              </a:rPr>
              <a:t> два </a:t>
            </a:r>
            <a:r>
              <a:rPr lang="ru-RU" sz="1200" dirty="0" err="1" smtClean="0">
                <a:latin typeface="e-Ukraine Light" pitchFamily="50" charset="-52"/>
              </a:rPr>
              <a:t>окремі</a:t>
            </a:r>
            <a:r>
              <a:rPr lang="ru-RU" sz="1200" dirty="0" smtClean="0">
                <a:latin typeface="e-Ukraine Light" pitchFamily="50" charset="-52"/>
              </a:rPr>
              <a:t> рядки, </a:t>
            </a:r>
            <a:r>
              <a:rPr lang="ru-RU" sz="1200" dirty="0" err="1" smtClean="0">
                <a:latin typeface="e-Ukraine Light" pitchFamily="50" charset="-52"/>
              </a:rPr>
              <a:t>зокрема</a:t>
            </a:r>
            <a:r>
              <a:rPr lang="ru-RU" sz="1200" dirty="0" smtClean="0">
                <a:latin typeface="e-Ukraine Light" pitchFamily="50" charset="-52"/>
              </a:rPr>
              <a:t> у </a:t>
            </a:r>
            <a:r>
              <a:rPr lang="ru-RU" sz="1200" dirty="0" err="1" smtClean="0">
                <a:latin typeface="e-Ukraine Light" pitchFamily="50" charset="-52"/>
              </a:rPr>
              <a:t>графі</a:t>
            </a:r>
            <a:r>
              <a:rPr lang="ru-RU" sz="1200" dirty="0" smtClean="0">
                <a:latin typeface="e-Ukraine Light" pitchFamily="50" charset="-52"/>
              </a:rPr>
              <a:t> 3.1 (код товару </a:t>
            </a:r>
            <a:r>
              <a:rPr lang="ru-RU" sz="1200" dirty="0" err="1" smtClean="0">
                <a:latin typeface="e-Ukraine Light" pitchFamily="50" charset="-52"/>
              </a:rPr>
              <a:t>згідно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УКТ ЗЕД) </a:t>
            </a:r>
            <a:r>
              <a:rPr lang="ru-RU" sz="1200" dirty="0" err="1" smtClean="0">
                <a:latin typeface="e-Ukraine Light" pitchFamily="50" charset="-52"/>
              </a:rPr>
              <a:t>яких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зазначається</a:t>
            </a:r>
            <a:r>
              <a:rPr lang="ru-RU" sz="1200" dirty="0" smtClean="0">
                <a:latin typeface="e-Ukraine Light" pitchFamily="50" charset="-52"/>
              </a:rPr>
              <a:t>: </a:t>
            </a:r>
          </a:p>
          <a:p>
            <a:pPr algn="just"/>
            <a:r>
              <a:rPr lang="ru-RU" sz="1200" dirty="0" smtClean="0">
                <a:latin typeface="e-Ukraine Light" pitchFamily="50" charset="-52"/>
              </a:rPr>
              <a:t>	в одному – код </a:t>
            </a:r>
            <a:r>
              <a:rPr lang="ru-RU" sz="1200" dirty="0" err="1" smtClean="0">
                <a:latin typeface="e-Ukraine Light" pitchFamily="50" charset="-52"/>
              </a:rPr>
              <a:t>відповідного</a:t>
            </a:r>
            <a:r>
              <a:rPr lang="ru-RU" sz="1200" dirty="0" smtClean="0">
                <a:latin typeface="e-Ukraine Light" pitchFamily="50" charset="-52"/>
              </a:rPr>
              <a:t> товару </a:t>
            </a:r>
            <a:r>
              <a:rPr lang="ru-RU" sz="1200" dirty="0" err="1" smtClean="0">
                <a:latin typeface="e-Ukraine Light" pitchFamily="50" charset="-52"/>
              </a:rPr>
              <a:t>згідно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УКТ ЗЕД </a:t>
            </a:r>
            <a:r>
              <a:rPr lang="ru-RU" sz="1200" b="1" dirty="0" smtClean="0">
                <a:latin typeface="e-Ukraine Light" pitchFamily="50" charset="-52"/>
              </a:rPr>
              <a:t>(</a:t>
            </a:r>
            <a:r>
              <a:rPr lang="ru-RU" sz="1200" b="1" dirty="0" err="1" smtClean="0">
                <a:latin typeface="e-Ukraine Light" pitchFamily="50" charset="-52"/>
              </a:rPr>
              <a:t>версії</a:t>
            </a:r>
            <a:r>
              <a:rPr lang="ru-RU" sz="1200" b="1" dirty="0" smtClean="0">
                <a:latin typeface="e-Ukraine Light" pitchFamily="50" charset="-52"/>
              </a:rPr>
              <a:t> 2017 року),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придбаного</a:t>
            </a:r>
            <a:r>
              <a:rPr lang="ru-RU" sz="1200" dirty="0" smtClean="0">
                <a:latin typeface="e-Ukraine Light" pitchFamily="50" charset="-52"/>
              </a:rPr>
              <a:t> на </a:t>
            </a:r>
            <a:r>
              <a:rPr lang="ru-RU" sz="1200" dirty="0" err="1" smtClean="0">
                <a:latin typeface="e-Ukraine Light" pitchFamily="50" charset="-52"/>
              </a:rPr>
              <a:t>митній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території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України</a:t>
            </a:r>
            <a:r>
              <a:rPr lang="ru-RU" sz="1200" dirty="0" smtClean="0">
                <a:latin typeface="e-Ukraine Light" pitchFamily="50" charset="-52"/>
              </a:rPr>
              <a:t> / </a:t>
            </a:r>
            <a:r>
              <a:rPr lang="ru-RU" sz="1200" dirty="0" err="1" smtClean="0">
                <a:latin typeface="e-Ukraine Light" pitchFamily="50" charset="-52"/>
              </a:rPr>
              <a:t>ввезеного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митну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територію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України</a:t>
            </a:r>
            <a:r>
              <a:rPr lang="ru-RU" sz="1200" dirty="0" smtClean="0">
                <a:latin typeface="e-Ukraine Light" pitchFamily="50" charset="-52"/>
              </a:rPr>
              <a:t> до </a:t>
            </a:r>
            <a:r>
              <a:rPr lang="ru-RU" sz="1200" b="1" dirty="0" smtClean="0">
                <a:latin typeface="e-Ukraine Light" pitchFamily="50" charset="-52"/>
              </a:rPr>
              <a:t>31.12.2022 (</a:t>
            </a:r>
            <a:r>
              <a:rPr lang="ru-RU" sz="1200" b="1" dirty="0" err="1" smtClean="0">
                <a:latin typeface="e-Ukraine Light" pitchFamily="50" charset="-52"/>
              </a:rPr>
              <a:t>включно</a:t>
            </a:r>
            <a:r>
              <a:rPr lang="ru-RU" sz="1200" b="1" dirty="0" smtClean="0">
                <a:latin typeface="e-Ukraine Light" pitchFamily="50" charset="-52"/>
              </a:rPr>
              <a:t>);</a:t>
            </a:r>
            <a:r>
              <a:rPr lang="ru-RU" sz="1200" dirty="0" smtClean="0">
                <a:latin typeface="e-Ukraine Light" pitchFamily="50" charset="-52"/>
              </a:rPr>
              <a:t> </a:t>
            </a:r>
          </a:p>
          <a:p>
            <a:pPr algn="just"/>
            <a:r>
              <a:rPr lang="ru-RU" sz="1200" dirty="0" smtClean="0">
                <a:latin typeface="e-Ukraine Light" pitchFamily="50" charset="-52"/>
              </a:rPr>
              <a:t>	в другому – код </a:t>
            </a:r>
            <a:r>
              <a:rPr lang="ru-RU" sz="1200" dirty="0" err="1" smtClean="0">
                <a:latin typeface="e-Ukraine Light" pitchFamily="50" charset="-52"/>
              </a:rPr>
              <a:t>відповідного</a:t>
            </a:r>
            <a:r>
              <a:rPr lang="ru-RU" sz="1200" dirty="0" smtClean="0">
                <a:latin typeface="e-Ukraine Light" pitchFamily="50" charset="-52"/>
              </a:rPr>
              <a:t> товару </a:t>
            </a:r>
            <a:r>
              <a:rPr lang="ru-RU" sz="1200" dirty="0" err="1" smtClean="0">
                <a:latin typeface="e-Ukraine Light" pitchFamily="50" charset="-52"/>
              </a:rPr>
              <a:t>згідно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УКТ ЗЕД </a:t>
            </a:r>
            <a:r>
              <a:rPr lang="ru-RU" sz="1200" b="1" dirty="0" smtClean="0">
                <a:latin typeface="e-Ukraine Light" pitchFamily="50" charset="-52"/>
              </a:rPr>
              <a:t>(</a:t>
            </a:r>
            <a:r>
              <a:rPr lang="ru-RU" sz="1200" b="1" dirty="0" err="1" smtClean="0">
                <a:latin typeface="e-Ukraine Light" pitchFamily="50" charset="-52"/>
              </a:rPr>
              <a:t>версії</a:t>
            </a:r>
            <a:r>
              <a:rPr lang="ru-RU" sz="1200" b="1" dirty="0" smtClean="0">
                <a:latin typeface="e-Ukraine Light" pitchFamily="50" charset="-52"/>
              </a:rPr>
              <a:t> 2022 року),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придбаного</a:t>
            </a:r>
            <a:r>
              <a:rPr lang="ru-RU" sz="1200" dirty="0" smtClean="0">
                <a:latin typeface="e-Ukraine Light" pitchFamily="50" charset="-52"/>
              </a:rPr>
              <a:t> на </a:t>
            </a:r>
            <a:r>
              <a:rPr lang="ru-RU" sz="1200" dirty="0" err="1" smtClean="0">
                <a:latin typeface="e-Ukraine Light" pitchFamily="50" charset="-52"/>
              </a:rPr>
              <a:t>митній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території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України</a:t>
            </a:r>
            <a:r>
              <a:rPr lang="ru-RU" sz="1200" dirty="0" smtClean="0">
                <a:latin typeface="e-Ukraine Light" pitchFamily="50" charset="-52"/>
              </a:rPr>
              <a:t> / </a:t>
            </a:r>
            <a:r>
              <a:rPr lang="ru-RU" sz="1200" dirty="0" err="1" smtClean="0">
                <a:latin typeface="e-Ukraine Light" pitchFamily="50" charset="-52"/>
              </a:rPr>
              <a:t>ввезеного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митну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територію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України</a:t>
            </a:r>
            <a:r>
              <a:rPr lang="ru-RU" sz="1200" b="1" dirty="0" smtClean="0">
                <a:latin typeface="e-Ukraine Light" pitchFamily="50" charset="-52"/>
              </a:rPr>
              <a:t>,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починаючи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b="1" dirty="0" smtClean="0">
                <a:latin typeface="e-Ukraine Light" pitchFamily="50" charset="-52"/>
              </a:rPr>
              <a:t>01.01.2023.</a:t>
            </a:r>
            <a:br>
              <a:rPr lang="ru-RU" sz="1200" b="1" dirty="0" smtClean="0">
                <a:latin typeface="e-Ukraine Light" pitchFamily="50" charset="-52"/>
              </a:rPr>
            </a:br>
            <a:r>
              <a:rPr lang="ru-RU" sz="1200" b="1" dirty="0" err="1" smtClean="0">
                <a:latin typeface="e-Ukraine Light" pitchFamily="50" charset="-52"/>
              </a:rPr>
              <a:t>Складання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розрахунку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коригування</a:t>
            </a:r>
            <a:r>
              <a:rPr lang="ru-RU" sz="1200" b="1" dirty="0" smtClean="0">
                <a:latin typeface="e-Ukraine Light" pitchFamily="50" charset="-52"/>
              </a:rPr>
              <a:t> до </a:t>
            </a:r>
            <a:r>
              <a:rPr lang="ru-RU" sz="1200" b="1" dirty="0" err="1" smtClean="0">
                <a:latin typeface="e-Ukraine Light" pitchFamily="50" charset="-52"/>
              </a:rPr>
              <a:t>податкової</a:t>
            </a:r>
            <a:r>
              <a:rPr lang="ru-RU" sz="1200" b="1" dirty="0" smtClean="0">
                <a:latin typeface="e-Ukraine Light" pitchFamily="50" charset="-52"/>
              </a:rPr>
              <a:t> </a:t>
            </a:r>
            <a:r>
              <a:rPr lang="ru-RU" sz="1200" b="1" dirty="0" err="1" smtClean="0">
                <a:latin typeface="e-Ukraine Light" pitchFamily="50" charset="-52"/>
              </a:rPr>
              <a:t>накладної</a:t>
            </a:r>
            <a:r>
              <a:rPr lang="ru-RU" sz="1200" b="1" dirty="0" smtClean="0">
                <a:latin typeface="e-Ukraine Light" pitchFamily="50" charset="-52"/>
              </a:rPr>
              <a:t/>
            </a:r>
            <a:br>
              <a:rPr lang="ru-RU" sz="1200" b="1" dirty="0" smtClean="0">
                <a:latin typeface="e-Ukraine Light" pitchFamily="50" charset="-52"/>
              </a:rPr>
            </a:br>
            <a:r>
              <a:rPr lang="ru-RU" sz="1200" b="1" dirty="0" smtClean="0">
                <a:latin typeface="e-Ukraine Light" pitchFamily="50" charset="-52"/>
              </a:rPr>
              <a:t>	</a:t>
            </a:r>
            <a:r>
              <a:rPr lang="ru-RU" sz="1200" dirty="0" err="1" smtClean="0">
                <a:latin typeface="e-Ukraine Light" pitchFamily="50" charset="-52"/>
              </a:rPr>
              <a:t>Якщо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починаючи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b="1" dirty="0" smtClean="0">
                <a:latin typeface="e-Ukraine Light" pitchFamily="50" charset="-52"/>
              </a:rPr>
              <a:t>01.01.2023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відбувається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зміна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кількості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або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вартості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товарів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поставлених</a:t>
            </a:r>
            <a:r>
              <a:rPr lang="ru-RU" sz="1200" dirty="0" smtClean="0">
                <a:latin typeface="e-Ukraine Light" pitchFamily="50" charset="-52"/>
              </a:rPr>
              <a:t> до </a:t>
            </a:r>
            <a:r>
              <a:rPr lang="ru-RU" sz="1200" dirty="0" err="1" smtClean="0">
                <a:latin typeface="e-Ukraine Light" pitchFamily="50" charset="-52"/>
              </a:rPr>
              <a:t>вказаної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дати</a:t>
            </a:r>
            <a:r>
              <a:rPr lang="ru-RU" sz="1200" dirty="0" smtClean="0">
                <a:latin typeface="e-Ukraine Light" pitchFamily="50" charset="-52"/>
              </a:rPr>
              <a:t>, то у </a:t>
            </a:r>
            <a:r>
              <a:rPr lang="ru-RU" sz="1200" dirty="0" err="1" smtClean="0">
                <a:latin typeface="e-Ukraine Light" pitchFamily="50" charset="-52"/>
              </a:rPr>
              <a:t>графі</a:t>
            </a:r>
            <a:r>
              <a:rPr lang="ru-RU" sz="1200" dirty="0" smtClean="0">
                <a:latin typeface="e-Ukraine Light" pitchFamily="50" charset="-52"/>
              </a:rPr>
              <a:t> 4.1 (код товару </a:t>
            </a:r>
            <a:r>
              <a:rPr lang="ru-RU" sz="1200" dirty="0" err="1" smtClean="0">
                <a:latin typeface="e-Ukraine Light" pitchFamily="50" charset="-52"/>
              </a:rPr>
              <a:t>згідно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УКТ ЗЕД) </a:t>
            </a:r>
            <a:r>
              <a:rPr lang="ru-RU" sz="1200" dirty="0" err="1" smtClean="0">
                <a:latin typeface="e-Ukraine Light" pitchFamily="50" charset="-52"/>
              </a:rPr>
              <a:t>розділу</a:t>
            </a:r>
            <a:r>
              <a:rPr lang="ru-RU" sz="1200" dirty="0" smtClean="0">
                <a:latin typeface="e-Ukraine Light" pitchFamily="50" charset="-52"/>
              </a:rPr>
              <a:t> Б </a:t>
            </a:r>
            <a:r>
              <a:rPr lang="ru-RU" sz="1200" dirty="0" err="1" smtClean="0">
                <a:latin typeface="e-Ukraine Light" pitchFamily="50" charset="-52"/>
              </a:rPr>
              <a:t>розрахунку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коригування</a:t>
            </a:r>
            <a:r>
              <a:rPr lang="ru-RU" sz="1200" dirty="0" smtClean="0">
                <a:latin typeface="e-Ukraine Light" pitchFamily="50" charset="-52"/>
              </a:rPr>
              <a:t> до </a:t>
            </a:r>
            <a:r>
              <a:rPr lang="ru-RU" sz="1200" dirty="0" err="1" smtClean="0">
                <a:latin typeface="e-Ukraine Light" pitchFamily="50" charset="-52"/>
              </a:rPr>
              <a:t>податкової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накладної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що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була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попередньо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складена</a:t>
            </a:r>
            <a:r>
              <a:rPr lang="ru-RU" sz="1200" dirty="0" smtClean="0">
                <a:latin typeface="e-Ukraine Light" pitchFamily="50" charset="-52"/>
              </a:rPr>
              <a:t> за </a:t>
            </a:r>
            <a:r>
              <a:rPr lang="ru-RU" sz="1200" dirty="0" err="1" smtClean="0">
                <a:latin typeface="e-Ukraine Light" pitchFamily="50" charset="-52"/>
              </a:rPr>
              <a:t>операцією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постачання</a:t>
            </a:r>
            <a:r>
              <a:rPr lang="ru-RU" sz="1200" dirty="0" smtClean="0">
                <a:latin typeface="e-Ukraine Light" pitchFamily="50" charset="-52"/>
              </a:rPr>
              <a:t> таких </a:t>
            </a:r>
            <a:r>
              <a:rPr lang="ru-RU" sz="1200" dirty="0" err="1" smtClean="0">
                <a:latin typeface="e-Ukraine Light" pitchFamily="50" charset="-52"/>
              </a:rPr>
              <a:t>товарів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платнику</a:t>
            </a:r>
            <a:r>
              <a:rPr lang="ru-RU" sz="1200" dirty="0" smtClean="0">
                <a:latin typeface="e-Ukraine Light" pitchFamily="50" charset="-52"/>
              </a:rPr>
              <a:t> ПДВ (</a:t>
            </a:r>
            <a:r>
              <a:rPr lang="ru-RU" sz="1200" dirty="0" err="1" smtClean="0">
                <a:latin typeface="e-Ukraine Light" pitchFamily="50" charset="-52"/>
              </a:rPr>
              <a:t>постачальнику</a:t>
            </a:r>
            <a:r>
              <a:rPr lang="ru-RU" sz="1200" dirty="0" smtClean="0">
                <a:latin typeface="e-Ukraine Light" pitchFamily="50" charset="-52"/>
              </a:rPr>
              <a:t>) </a:t>
            </a:r>
            <a:r>
              <a:rPr lang="ru-RU" sz="1200" dirty="0" err="1" smtClean="0">
                <a:latin typeface="e-Ukraine Light" pitchFamily="50" charset="-52"/>
              </a:rPr>
              <a:t>слід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зазначити</a:t>
            </a:r>
            <a:r>
              <a:rPr lang="ru-RU" sz="1200" dirty="0" smtClean="0">
                <a:latin typeface="e-Ukraine Light" pitchFamily="50" charset="-52"/>
              </a:rPr>
              <a:t> код </a:t>
            </a:r>
            <a:r>
              <a:rPr lang="ru-RU" sz="1200" dirty="0" err="1" smtClean="0">
                <a:latin typeface="e-Ukraine Light" pitchFamily="50" charset="-52"/>
              </a:rPr>
              <a:t>відповідного</a:t>
            </a:r>
            <a:r>
              <a:rPr lang="ru-RU" sz="1200" dirty="0" smtClean="0">
                <a:latin typeface="e-Ukraine Light" pitchFamily="50" charset="-52"/>
              </a:rPr>
              <a:t> товару </a:t>
            </a:r>
            <a:r>
              <a:rPr lang="ru-RU" sz="1200" dirty="0" err="1" smtClean="0">
                <a:latin typeface="e-Ukraine Light" pitchFamily="50" charset="-52"/>
              </a:rPr>
              <a:t>згідно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УКТ ЗЕД </a:t>
            </a:r>
            <a:r>
              <a:rPr lang="ru-RU" sz="1200" b="1" dirty="0" smtClean="0">
                <a:latin typeface="e-Ukraine Light" pitchFamily="50" charset="-52"/>
              </a:rPr>
              <a:t>(</a:t>
            </a:r>
            <a:r>
              <a:rPr lang="ru-RU" sz="1200" b="1" dirty="0" err="1" smtClean="0">
                <a:latin typeface="e-Ukraine Light" pitchFamily="50" charset="-52"/>
              </a:rPr>
              <a:t>версії</a:t>
            </a:r>
            <a:r>
              <a:rPr lang="ru-RU" sz="1200" b="1" dirty="0" smtClean="0">
                <a:latin typeface="e-Ukraine Light" pitchFamily="50" charset="-52"/>
              </a:rPr>
              <a:t> 2017 року)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вказаний</a:t>
            </a:r>
            <a:r>
              <a:rPr lang="ru-RU" sz="1200" dirty="0" smtClean="0">
                <a:latin typeface="e-Ukraine Light" pitchFamily="50" charset="-52"/>
              </a:rPr>
              <a:t> у </a:t>
            </a:r>
            <a:r>
              <a:rPr lang="ru-RU" sz="1200" dirty="0" err="1" smtClean="0">
                <a:latin typeface="e-Ukraine Light" pitchFamily="50" charset="-52"/>
              </a:rPr>
              <a:t>податковій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накладній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що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коригується</a:t>
            </a:r>
            <a:r>
              <a:rPr lang="ru-RU" sz="1200" dirty="0" smtClean="0">
                <a:latin typeface="e-Ukraine Light" pitchFamily="50" charset="-52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1262</TotalTime>
  <Words>182</Words>
  <Application>Microsoft Office PowerPoint</Application>
  <PresentationFormat>Лист A4 (210x297 мм)</PresentationFormat>
  <Paragraphs>26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d</cp:lastModifiedBy>
  <cp:revision>179</cp:revision>
  <dcterms:created xsi:type="dcterms:W3CDTF">2021-05-27T05:23:05Z</dcterms:created>
  <dcterms:modified xsi:type="dcterms:W3CDTF">2023-01-31T07:56:00Z</dcterms:modified>
</cp:coreProperties>
</file>