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649662"/>
            <a:ext cx="3600000" cy="26319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необхідно</a:t>
            </a:r>
            <a:r>
              <a:rPr lang="ru-RU" sz="1400" b="1" dirty="0">
                <a:latin typeface="e-Ukraine Light" pitchFamily="50" charset="-52"/>
              </a:rPr>
              <a:t> ФОП – </a:t>
            </a:r>
            <a:r>
              <a:rPr lang="ru-RU" sz="1400" b="1" dirty="0" err="1">
                <a:latin typeface="e-Ukraine Light" pitchFamily="50" charset="-52"/>
              </a:rPr>
              <a:t>платникам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єдиного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застосовувати</a:t>
            </a:r>
            <a:r>
              <a:rPr lang="ru-RU" sz="1400" b="1" dirty="0">
                <a:latin typeface="e-Ukraine Light" pitchFamily="50" charset="-52"/>
              </a:rPr>
              <a:t> РРО на </a:t>
            </a:r>
            <a:r>
              <a:rPr lang="ru-RU" sz="1400" b="1" dirty="0" err="1">
                <a:latin typeface="e-Ukraine Light" pitchFamily="50" charset="-52"/>
              </a:rPr>
              <a:t>всіх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господарських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одиницях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якщо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деякі</a:t>
            </a:r>
            <a:r>
              <a:rPr lang="ru-RU" sz="1400" b="1" dirty="0">
                <a:latin typeface="e-Ukraine Light" pitchFamily="50" charset="-52"/>
              </a:rPr>
              <a:t> з них </a:t>
            </a:r>
            <a:r>
              <a:rPr lang="ru-RU" sz="1400" b="1" dirty="0" err="1">
                <a:latin typeface="e-Ukraine Light" pitchFamily="50" charset="-52"/>
              </a:rPr>
              <a:t>територіально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розташовані</a:t>
            </a:r>
            <a:r>
              <a:rPr lang="ru-RU" sz="1400" b="1" dirty="0">
                <a:latin typeface="e-Ukraine Light" pitchFamily="50" charset="-52"/>
              </a:rPr>
              <a:t> в </a:t>
            </a:r>
            <a:r>
              <a:rPr lang="ru-RU" sz="1400" b="1" dirty="0" err="1">
                <a:latin typeface="e-Ukraine Light" pitchFamily="50" charset="-52"/>
              </a:rPr>
              <a:t>місті</a:t>
            </a:r>
            <a:r>
              <a:rPr lang="ru-RU" sz="1400" b="1" dirty="0">
                <a:latin typeface="e-Ukraine Light" pitchFamily="50" charset="-52"/>
              </a:rPr>
              <a:t>, а </a:t>
            </a:r>
            <a:r>
              <a:rPr lang="ru-RU" sz="1400" b="1" dirty="0" err="1">
                <a:latin typeface="e-Ukraine Light" pitchFamily="50" charset="-52"/>
              </a:rPr>
              <a:t>деякі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території</a:t>
            </a:r>
            <a:r>
              <a:rPr lang="ru-RU" sz="1400" b="1" dirty="0">
                <a:latin typeface="e-Ukraine Light" pitchFamily="50" charset="-52"/>
              </a:rPr>
              <a:t> села</a:t>
            </a:r>
            <a:r>
              <a:rPr lang="ru-RU" sz="1400" b="1" dirty="0" smtClean="0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71450" y="76199"/>
            <a:ext cx="4657724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074" y="-30792"/>
            <a:ext cx="4572000" cy="6840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000" dirty="0" smtClean="0">
                <a:latin typeface="e-Ukraine Light" pitchFamily="50" charset="-52"/>
              </a:rPr>
              <a:t>	</a:t>
            </a:r>
            <a:endParaRPr lang="uk-UA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	</a:t>
            </a:r>
            <a:r>
              <a:rPr lang="ru-RU" sz="1350" dirty="0">
                <a:latin typeface="e-Ukraine Light" pitchFamily="50" charset="-52"/>
              </a:rPr>
              <a:t>Головне  </a:t>
            </a:r>
            <a:r>
              <a:rPr lang="ru-RU" sz="1350" dirty="0" err="1">
                <a:latin typeface="e-Ukraine Light" pitchFamily="50" charset="-52"/>
              </a:rPr>
              <a:t>управління</a:t>
            </a:r>
            <a:r>
              <a:rPr lang="ru-RU" sz="1350" dirty="0">
                <a:latin typeface="e-Ukraine Light" pitchFamily="50" charset="-52"/>
              </a:rPr>
              <a:t> ДПС у м. </a:t>
            </a:r>
            <a:r>
              <a:rPr lang="ru-RU" sz="1350" dirty="0" err="1">
                <a:latin typeface="e-Ukraine Light" pitchFamily="50" charset="-52"/>
              </a:rPr>
              <a:t>Києві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повідомляє</a:t>
            </a:r>
            <a:r>
              <a:rPr lang="ru-RU" sz="1350" dirty="0">
                <a:latin typeface="e-Ukraine Light" pitchFamily="50" charset="-52"/>
              </a:rPr>
              <a:t>, </a:t>
            </a:r>
            <a:r>
              <a:rPr lang="ru-RU" sz="1350" dirty="0" err="1">
                <a:latin typeface="e-Ukraine Light" pitchFamily="50" charset="-52"/>
              </a:rPr>
              <a:t>що</a:t>
            </a:r>
            <a:r>
              <a:rPr lang="ru-RU" sz="1350" dirty="0">
                <a:latin typeface="e-Ukraine Light" pitchFamily="50" charset="-52"/>
              </a:rPr>
              <a:t> у </a:t>
            </a:r>
            <a:r>
              <a:rPr lang="ru-RU" sz="1350" dirty="0" err="1">
                <a:latin typeface="e-Ukraine Light" pitchFamily="50" charset="-52"/>
              </a:rPr>
              <a:t>разі</a:t>
            </a:r>
            <a:r>
              <a:rPr lang="ru-RU" sz="1350" dirty="0">
                <a:latin typeface="e-Ukraine Light" pitchFamily="50" charset="-52"/>
              </a:rPr>
              <a:t>, </a:t>
            </a:r>
            <a:r>
              <a:rPr lang="ru-RU" sz="1350" dirty="0" err="1">
                <a:latin typeface="e-Ukraine Light" pitchFamily="50" charset="-52"/>
              </a:rPr>
              <a:t>якщо</a:t>
            </a:r>
            <a:r>
              <a:rPr lang="ru-RU" sz="1350" dirty="0">
                <a:latin typeface="e-Ukraine Light" pitchFamily="50" charset="-52"/>
              </a:rPr>
              <a:t> у </a:t>
            </a:r>
            <a:r>
              <a:rPr lang="ru-RU" sz="1350" dirty="0" err="1">
                <a:latin typeface="e-Ukraine Light" pitchFamily="50" charset="-52"/>
              </a:rPr>
              <a:t>фізичної</a:t>
            </a:r>
            <a:r>
              <a:rPr lang="ru-RU" sz="1350" dirty="0">
                <a:latin typeface="e-Ukraine Light" pitchFamily="50" charset="-52"/>
              </a:rPr>
              <a:t> особи </a:t>
            </a:r>
            <a:r>
              <a:rPr lang="ru-RU" sz="1350" dirty="0" err="1">
                <a:latin typeface="e-Ukraine Light" pitchFamily="50" charset="-52"/>
              </a:rPr>
              <a:t>підприємця</a:t>
            </a:r>
            <a:r>
              <a:rPr lang="ru-RU" sz="1350" dirty="0">
                <a:latin typeface="e-Ukraine Light" pitchFamily="50" charset="-52"/>
              </a:rPr>
              <a:t> – </a:t>
            </a:r>
            <a:r>
              <a:rPr lang="ru-RU" sz="1350" dirty="0" err="1">
                <a:latin typeface="e-Ukraine Light" pitchFamily="50" charset="-52"/>
              </a:rPr>
              <a:t>платника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єдиного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податку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другої</a:t>
            </a:r>
            <a:r>
              <a:rPr lang="ru-RU" sz="1350" dirty="0">
                <a:latin typeface="e-Ukraine Light" pitchFamily="50" charset="-52"/>
              </a:rPr>
              <a:t> – </a:t>
            </a:r>
            <a:r>
              <a:rPr lang="ru-RU" sz="1350" dirty="0" err="1">
                <a:latin typeface="e-Ukraine Light" pitchFamily="50" charset="-52"/>
              </a:rPr>
              <a:t>четвертої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групи</a:t>
            </a:r>
            <a:r>
              <a:rPr lang="ru-RU" sz="1350" dirty="0">
                <a:latin typeface="e-Ukraine Light" pitchFamily="50" charset="-52"/>
              </a:rPr>
              <a:t> є </a:t>
            </a:r>
            <a:r>
              <a:rPr lang="ru-RU" sz="1350" dirty="0" err="1">
                <a:latin typeface="e-Ukraine Light" pitchFamily="50" charset="-52"/>
              </a:rPr>
              <a:t>господарський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об’єкт</a:t>
            </a:r>
            <a:r>
              <a:rPr lang="ru-RU" sz="1350" dirty="0">
                <a:latin typeface="e-Ukraine Light" pitchFamily="50" charset="-52"/>
              </a:rPr>
              <a:t> у </a:t>
            </a:r>
            <a:r>
              <a:rPr lang="ru-RU" sz="1350" dirty="0" err="1">
                <a:latin typeface="e-Ukraine Light" pitchFamily="50" charset="-52"/>
              </a:rPr>
              <a:t>місті</a:t>
            </a:r>
            <a:r>
              <a:rPr lang="ru-RU" sz="1350" dirty="0">
                <a:latin typeface="e-Ukraine Light" pitchFamily="50" charset="-52"/>
              </a:rPr>
              <a:t>, то у такому </a:t>
            </a:r>
            <a:r>
              <a:rPr lang="ru-RU" sz="1350" dirty="0" err="1">
                <a:latin typeface="e-Ukraine Light" pitchFamily="50" charset="-52"/>
              </a:rPr>
              <a:t>об’єкті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реєстратор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розрахункових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операцій</a:t>
            </a:r>
            <a:r>
              <a:rPr lang="ru-RU" sz="1350" dirty="0">
                <a:latin typeface="e-Ukraine Light" pitchFamily="50" charset="-52"/>
              </a:rPr>
              <a:t> (</a:t>
            </a:r>
            <a:r>
              <a:rPr lang="ru-RU" sz="1350" dirty="0" err="1">
                <a:latin typeface="e-Ukraine Light" pitchFamily="50" charset="-52"/>
              </a:rPr>
              <a:t>далі</a:t>
            </a:r>
            <a:r>
              <a:rPr lang="ru-RU" sz="1350" dirty="0">
                <a:latin typeface="e-Ukraine Light" pitchFamily="50" charset="-52"/>
              </a:rPr>
              <a:t> – РРО) та/</a:t>
            </a:r>
            <a:r>
              <a:rPr lang="ru-RU" sz="1350" dirty="0" err="1">
                <a:latin typeface="e-Ukraine Light" pitchFamily="50" charset="-52"/>
              </a:rPr>
              <a:t>або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програмний</a:t>
            </a:r>
            <a:r>
              <a:rPr lang="ru-RU" sz="1350" dirty="0">
                <a:latin typeface="e-Ukraine Light" pitchFamily="50" charset="-52"/>
              </a:rPr>
              <a:t> РРО </a:t>
            </a:r>
            <a:r>
              <a:rPr lang="ru-RU" sz="1350" dirty="0" err="1">
                <a:latin typeface="e-Ukraine Light" pitchFamily="50" charset="-52"/>
              </a:rPr>
              <a:t>застосовується</a:t>
            </a:r>
            <a:r>
              <a:rPr lang="ru-RU" sz="1350" dirty="0">
                <a:latin typeface="e-Ukraine Light" pitchFamily="50" charset="-52"/>
              </a:rPr>
              <a:t> на </a:t>
            </a:r>
            <a:r>
              <a:rPr lang="ru-RU" sz="1350" dirty="0" err="1">
                <a:latin typeface="e-Ukraine Light" pitchFamily="50" charset="-52"/>
              </a:rPr>
              <a:t>загальних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підставах</a:t>
            </a:r>
            <a:r>
              <a:rPr lang="ru-RU" sz="1350" dirty="0">
                <a:latin typeface="e-Ukraine Light" pitchFamily="50" charset="-52"/>
              </a:rPr>
              <a:t>, а у </a:t>
            </a:r>
            <a:r>
              <a:rPr lang="ru-RU" sz="1350" dirty="0" err="1">
                <a:latin typeface="e-Ukraine Light" pitchFamily="50" charset="-52"/>
              </a:rPr>
              <a:t>господарському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об’єкті</a:t>
            </a:r>
            <a:r>
              <a:rPr lang="ru-RU" sz="1350" dirty="0">
                <a:latin typeface="e-Ukraine Light" pitchFamily="50" charset="-52"/>
              </a:rPr>
              <a:t> на </a:t>
            </a:r>
            <a:r>
              <a:rPr lang="ru-RU" sz="1350" dirty="0" err="1">
                <a:latin typeface="e-Ukraine Light" pitchFamily="50" charset="-52"/>
              </a:rPr>
              <a:t>території</a:t>
            </a:r>
            <a:r>
              <a:rPr lang="ru-RU" sz="1350" dirty="0">
                <a:latin typeface="e-Ukraine Light" pitchFamily="50" charset="-52"/>
              </a:rPr>
              <a:t> села (селища), за </a:t>
            </a:r>
            <a:r>
              <a:rPr lang="ru-RU" sz="1350" dirty="0" err="1">
                <a:latin typeface="e-Ukraine Light" pitchFamily="50" charset="-52"/>
              </a:rPr>
              <a:t>умови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дотримання</a:t>
            </a:r>
            <a:r>
              <a:rPr lang="ru-RU" sz="1350" dirty="0">
                <a:latin typeface="e-Ukraine Light" pitchFamily="50" charset="-52"/>
              </a:rPr>
              <a:t> граничного </a:t>
            </a:r>
            <a:r>
              <a:rPr lang="ru-RU" sz="1350" dirty="0" err="1">
                <a:latin typeface="e-Ukraine Light" pitchFamily="50" charset="-52"/>
              </a:rPr>
              <a:t>розміру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річного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обсягу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розрахункових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операцій</a:t>
            </a:r>
            <a:r>
              <a:rPr lang="ru-RU" sz="1350" dirty="0">
                <a:latin typeface="e-Ukraine Light" pitchFamily="50" charset="-52"/>
              </a:rPr>
              <a:t> з продажу </a:t>
            </a:r>
            <a:r>
              <a:rPr lang="ru-RU" sz="1350" dirty="0" err="1">
                <a:latin typeface="e-Ukraine Light" pitchFamily="50" charset="-52"/>
              </a:rPr>
              <a:t>товарів</a:t>
            </a:r>
            <a:r>
              <a:rPr lang="ru-RU" sz="1350" dirty="0">
                <a:latin typeface="e-Ukraine Light" pitchFamily="50" charset="-52"/>
              </a:rPr>
              <a:t> (</a:t>
            </a:r>
            <a:r>
              <a:rPr lang="ru-RU" sz="1350" dirty="0" err="1">
                <a:latin typeface="e-Ukraine Light" pitchFamily="50" charset="-52"/>
              </a:rPr>
              <a:t>надання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послуг</a:t>
            </a:r>
            <a:r>
              <a:rPr lang="ru-RU" sz="1350" dirty="0">
                <a:latin typeface="e-Ukraine Light" pitchFamily="50" charset="-52"/>
              </a:rPr>
              <a:t>), </a:t>
            </a:r>
            <a:r>
              <a:rPr lang="ru-RU" sz="1350" dirty="0" err="1">
                <a:latin typeface="e-Ukraine Light" pitchFamily="50" charset="-52"/>
              </a:rPr>
              <a:t>можна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проводити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розрахункові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операції</a:t>
            </a:r>
            <a:r>
              <a:rPr lang="ru-RU" sz="1350" dirty="0">
                <a:latin typeface="e-Ukraine Light" pitchFamily="50" charset="-52"/>
              </a:rPr>
              <a:t> без </a:t>
            </a:r>
            <a:r>
              <a:rPr lang="ru-RU" sz="1350" dirty="0" err="1">
                <a:latin typeface="e-Ukraine Light" pitchFamily="50" charset="-52"/>
              </a:rPr>
              <a:t>застосування</a:t>
            </a:r>
            <a:r>
              <a:rPr lang="ru-RU" sz="1350" dirty="0">
                <a:latin typeface="e-Ukraine Light" pitchFamily="50" charset="-52"/>
              </a:rPr>
              <a:t> РРО та/</a:t>
            </a:r>
            <a:r>
              <a:rPr lang="ru-RU" sz="1350" dirty="0" err="1">
                <a:latin typeface="e-Ukraine Light" pitchFamily="50" charset="-52"/>
              </a:rPr>
              <a:t>або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програмного</a:t>
            </a:r>
            <a:r>
              <a:rPr lang="ru-RU" sz="1350" dirty="0">
                <a:latin typeface="e-Ukraine Light" pitchFamily="50" charset="-52"/>
              </a:rPr>
              <a:t> РРО з </a:t>
            </a:r>
            <a:r>
              <a:rPr lang="ru-RU" sz="1350" dirty="0" err="1">
                <a:latin typeface="e-Ukraine Light" pitchFamily="50" charset="-52"/>
              </a:rPr>
              <a:t>використанням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розрахункових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книжок</a:t>
            </a:r>
            <a:r>
              <a:rPr lang="ru-RU" sz="1350" dirty="0">
                <a:latin typeface="e-Ukraine Light" pitchFamily="50" charset="-52"/>
              </a:rPr>
              <a:t> (</a:t>
            </a:r>
            <a:r>
              <a:rPr lang="ru-RU" sz="1350" dirty="0" err="1">
                <a:latin typeface="e-Ukraine Light" pitchFamily="50" charset="-52"/>
              </a:rPr>
              <a:t>далі</a:t>
            </a:r>
            <a:r>
              <a:rPr lang="ru-RU" sz="1350" dirty="0">
                <a:latin typeface="e-Ukraine Light" pitchFamily="50" charset="-52"/>
              </a:rPr>
              <a:t> – РК) та книги </a:t>
            </a:r>
            <a:r>
              <a:rPr lang="ru-RU" sz="1350" dirty="0" err="1">
                <a:latin typeface="e-Ukraine Light" pitchFamily="50" charset="-52"/>
              </a:rPr>
              <a:t>обліку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розрахункових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операцій</a:t>
            </a:r>
            <a:r>
              <a:rPr lang="ru-RU" sz="1350" dirty="0">
                <a:latin typeface="e-Ukraine Light" pitchFamily="50" charset="-52"/>
              </a:rPr>
              <a:t> (</a:t>
            </a:r>
            <a:r>
              <a:rPr lang="ru-RU" sz="1350" dirty="0" err="1">
                <a:latin typeface="e-Ukraine Light" pitchFamily="50" charset="-52"/>
              </a:rPr>
              <a:t>далі</a:t>
            </a:r>
            <a:r>
              <a:rPr lang="ru-RU" sz="1350" dirty="0">
                <a:latin typeface="e-Ukraine Light" pitchFamily="50" charset="-52"/>
              </a:rPr>
              <a:t> – КОРО). </a:t>
            </a:r>
          </a:p>
          <a:p>
            <a:pPr algn="just"/>
            <a:r>
              <a:rPr lang="en-US" sz="1350" dirty="0" smtClean="0">
                <a:latin typeface="e-Ukraine Light" pitchFamily="50" charset="-52"/>
              </a:rPr>
              <a:t>	</a:t>
            </a:r>
            <a:r>
              <a:rPr lang="ru-RU" sz="1350" dirty="0" smtClean="0">
                <a:latin typeface="e-Ukraine Light" pitchFamily="50" charset="-52"/>
              </a:rPr>
              <a:t>Правила </a:t>
            </a:r>
            <a:r>
              <a:rPr lang="ru-RU" sz="1350" dirty="0" err="1">
                <a:latin typeface="e-Ukraine Light" pitchFamily="50" charset="-52"/>
              </a:rPr>
              <a:t>застосування</a:t>
            </a:r>
            <a:r>
              <a:rPr lang="ru-RU" sz="1350" dirty="0">
                <a:latin typeface="e-Ukraine Light" pitchFamily="50" charset="-52"/>
              </a:rPr>
              <a:t> РРО та </a:t>
            </a:r>
            <a:r>
              <a:rPr lang="ru-RU" sz="1350" dirty="0" err="1">
                <a:latin typeface="e-Ukraine Light" pitchFamily="50" charset="-52"/>
              </a:rPr>
              <a:t>програмних</a:t>
            </a:r>
            <a:r>
              <a:rPr lang="ru-RU" sz="1350" dirty="0">
                <a:latin typeface="e-Ukraine Light" pitchFamily="50" charset="-52"/>
              </a:rPr>
              <a:t> РРО у </a:t>
            </a:r>
            <a:r>
              <a:rPr lang="ru-RU" sz="1350" dirty="0" err="1">
                <a:latin typeface="e-Ukraine Light" pitchFamily="50" charset="-52"/>
              </a:rPr>
              <a:t>сфері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торгівлі</a:t>
            </a:r>
            <a:r>
              <a:rPr lang="ru-RU" sz="1350" dirty="0">
                <a:latin typeface="e-Ukraine Light" pitchFamily="50" charset="-52"/>
              </a:rPr>
              <a:t>, </a:t>
            </a:r>
            <a:r>
              <a:rPr lang="ru-RU" sz="1350" dirty="0" err="1">
                <a:latin typeface="e-Ukraine Light" pitchFamily="50" charset="-52"/>
              </a:rPr>
              <a:t>громадського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харчування</a:t>
            </a:r>
            <a:r>
              <a:rPr lang="ru-RU" sz="1350" dirty="0">
                <a:latin typeface="e-Ukraine Light" pitchFamily="50" charset="-52"/>
              </a:rPr>
              <a:t> та </a:t>
            </a:r>
            <a:r>
              <a:rPr lang="ru-RU" sz="1350" dirty="0" err="1">
                <a:latin typeface="e-Ukraine Light" pitchFamily="50" charset="-52"/>
              </a:rPr>
              <a:t>послуг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визначено</a:t>
            </a:r>
            <a:r>
              <a:rPr lang="ru-RU" sz="1350" dirty="0">
                <a:latin typeface="e-Ukraine Light" pitchFamily="50" charset="-52"/>
              </a:rPr>
              <a:t> Законом </a:t>
            </a:r>
            <a:r>
              <a:rPr lang="ru-RU" sz="1350" dirty="0" err="1">
                <a:latin typeface="e-Ukraine Light" pitchFamily="50" charset="-52"/>
              </a:rPr>
              <a:t>України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від</a:t>
            </a:r>
            <a:r>
              <a:rPr lang="ru-RU" sz="1350" dirty="0">
                <a:latin typeface="e-Ukraine Light" pitchFamily="50" charset="-52"/>
              </a:rPr>
              <a:t> 06 </a:t>
            </a:r>
            <a:r>
              <a:rPr lang="ru-RU" sz="1350" dirty="0" err="1">
                <a:latin typeface="e-Ukraine Light" pitchFamily="50" charset="-52"/>
              </a:rPr>
              <a:t>липня</a:t>
            </a:r>
            <a:r>
              <a:rPr lang="ru-RU" sz="1350" dirty="0">
                <a:latin typeface="e-Ukraine Light" pitchFamily="50" charset="-52"/>
              </a:rPr>
              <a:t> 1995 року № 265/95-ВР «Про </a:t>
            </a:r>
            <a:r>
              <a:rPr lang="ru-RU" sz="1350" dirty="0" err="1">
                <a:latin typeface="e-Ukraine Light" pitchFamily="50" charset="-52"/>
              </a:rPr>
              <a:t>застосування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реєстраторів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розрахункових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операцій</a:t>
            </a:r>
            <a:r>
              <a:rPr lang="ru-RU" sz="1350" dirty="0">
                <a:latin typeface="e-Ukraine Light" pitchFamily="50" charset="-52"/>
              </a:rPr>
              <a:t> у </a:t>
            </a:r>
            <a:r>
              <a:rPr lang="ru-RU" sz="1350" dirty="0" err="1">
                <a:latin typeface="e-Ukraine Light" pitchFamily="50" charset="-52"/>
              </a:rPr>
              <a:t>сфері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торгівлі</a:t>
            </a:r>
            <a:r>
              <a:rPr lang="ru-RU" sz="1350" dirty="0">
                <a:latin typeface="e-Ukraine Light" pitchFamily="50" charset="-52"/>
              </a:rPr>
              <a:t>, </a:t>
            </a:r>
            <a:r>
              <a:rPr lang="ru-RU" sz="1350" dirty="0" err="1">
                <a:latin typeface="e-Ukraine Light" pitchFamily="50" charset="-52"/>
              </a:rPr>
              <a:t>громадського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харчування</a:t>
            </a:r>
            <a:r>
              <a:rPr lang="ru-RU" sz="1350" dirty="0">
                <a:latin typeface="e-Ukraine Light" pitchFamily="50" charset="-52"/>
              </a:rPr>
              <a:t> та послу» </a:t>
            </a:r>
            <a:r>
              <a:rPr lang="ru-RU" sz="1350" dirty="0" err="1">
                <a:latin typeface="e-Ukraine Light" pitchFamily="50" charset="-52"/>
              </a:rPr>
              <a:t>із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змінами</a:t>
            </a:r>
            <a:r>
              <a:rPr lang="ru-RU" sz="1350" dirty="0">
                <a:latin typeface="e-Ukraine Light" pitchFamily="50" charset="-52"/>
              </a:rPr>
              <a:t> та </a:t>
            </a:r>
            <a:r>
              <a:rPr lang="ru-RU" sz="1350" dirty="0" err="1">
                <a:latin typeface="e-Ukraine Light" pitchFamily="50" charset="-52"/>
              </a:rPr>
              <a:t>доповненнями</a:t>
            </a:r>
            <a:r>
              <a:rPr lang="ru-RU" sz="1350" dirty="0">
                <a:latin typeface="e-Ukraine Light" pitchFamily="50" charset="-52"/>
              </a:rPr>
              <a:t> (</a:t>
            </a:r>
            <a:r>
              <a:rPr lang="ru-RU" sz="1350" dirty="0" err="1">
                <a:latin typeface="e-Ukraine Light" pitchFamily="50" charset="-52"/>
              </a:rPr>
              <a:t>далі</a:t>
            </a:r>
            <a:r>
              <a:rPr lang="ru-RU" sz="1350" dirty="0">
                <a:latin typeface="e-Ukraine Light" pitchFamily="50" charset="-52"/>
              </a:rPr>
              <a:t> – Закон № 265). </a:t>
            </a:r>
            <a:r>
              <a:rPr lang="ru-RU" sz="1350" dirty="0" err="1">
                <a:latin typeface="e-Ukraine Light" pitchFamily="50" charset="-52"/>
              </a:rPr>
              <a:t>Дія</a:t>
            </a:r>
            <a:r>
              <a:rPr lang="ru-RU" sz="1350" dirty="0">
                <a:latin typeface="e-Ukraine Light" pitchFamily="50" charset="-52"/>
              </a:rPr>
              <a:t> Закону № 265 </a:t>
            </a:r>
            <a:r>
              <a:rPr lang="ru-RU" sz="1350" dirty="0" err="1">
                <a:latin typeface="e-Ukraine Light" pitchFamily="50" charset="-52"/>
              </a:rPr>
              <a:t>поширюється</a:t>
            </a:r>
            <a:r>
              <a:rPr lang="ru-RU" sz="1350" dirty="0">
                <a:latin typeface="e-Ukraine Light" pitchFamily="50" charset="-52"/>
              </a:rPr>
              <a:t> на </a:t>
            </a:r>
            <a:r>
              <a:rPr lang="ru-RU" sz="1350" dirty="0" err="1">
                <a:latin typeface="e-Ukraine Light" pitchFamily="50" charset="-52"/>
              </a:rPr>
              <a:t>усіх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суб’єктів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господарювання</a:t>
            </a:r>
            <a:r>
              <a:rPr lang="ru-RU" sz="1350" dirty="0">
                <a:latin typeface="e-Ukraine Light" pitchFamily="50" charset="-52"/>
              </a:rPr>
              <a:t>, </a:t>
            </a:r>
            <a:r>
              <a:rPr lang="ru-RU" sz="1350" dirty="0" err="1">
                <a:latin typeface="e-Ukraine Light" pitchFamily="50" charset="-52"/>
              </a:rPr>
              <a:t>їх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господарські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одиниці</a:t>
            </a:r>
            <a:r>
              <a:rPr lang="ru-RU" sz="1350" dirty="0">
                <a:latin typeface="e-Ukraine Light" pitchFamily="50" charset="-52"/>
              </a:rPr>
              <a:t> та </a:t>
            </a:r>
            <a:r>
              <a:rPr lang="ru-RU" sz="1350" dirty="0" err="1">
                <a:latin typeface="e-Ukraine Light" pitchFamily="50" charset="-52"/>
              </a:rPr>
              <a:t>представників</a:t>
            </a:r>
            <a:r>
              <a:rPr lang="ru-RU" sz="1350" dirty="0">
                <a:latin typeface="e-Ukraine Light" pitchFamily="50" charset="-52"/>
              </a:rPr>
              <a:t> (</a:t>
            </a:r>
            <a:r>
              <a:rPr lang="ru-RU" sz="1350" dirty="0" err="1">
                <a:latin typeface="e-Ukraine Light" pitchFamily="50" charset="-52"/>
              </a:rPr>
              <a:t>уповноважених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осіб</a:t>
            </a:r>
            <a:r>
              <a:rPr lang="ru-RU" sz="1350" dirty="0">
                <a:latin typeface="e-Ukraine Light" pitchFamily="50" charset="-52"/>
              </a:rPr>
              <a:t>) </a:t>
            </a:r>
            <a:r>
              <a:rPr lang="ru-RU" sz="1350" dirty="0" err="1">
                <a:latin typeface="e-Ukraine Light" pitchFamily="50" charset="-52"/>
              </a:rPr>
              <a:t>суб’єктів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господарювання</a:t>
            </a:r>
            <a:r>
              <a:rPr lang="ru-RU" sz="1350" dirty="0">
                <a:latin typeface="e-Ukraine Light" pitchFamily="50" charset="-52"/>
              </a:rPr>
              <a:t>, </a:t>
            </a:r>
            <a:r>
              <a:rPr lang="ru-RU" sz="1350" dirty="0" err="1">
                <a:latin typeface="e-Ukraine Light" pitchFamily="50" charset="-52"/>
              </a:rPr>
              <a:t>які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здійснюють</a:t>
            </a:r>
            <a:r>
              <a:rPr lang="ru-RU" sz="1350" dirty="0" smtClean="0">
                <a:latin typeface="e-Ukraine Light" pitchFamily="50" charset="-52"/>
              </a:rPr>
              <a:t/>
            </a:r>
            <a:br>
              <a:rPr lang="ru-RU" sz="1350" dirty="0" smtClean="0">
                <a:latin typeface="e-Ukraine Light" pitchFamily="50" charset="-52"/>
              </a:rPr>
            </a:br>
            <a:endParaRPr lang="uk-UA" sz="1000" dirty="0">
              <a:latin typeface="e-Ukraine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46062" y="138500"/>
            <a:ext cx="4572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350" dirty="0"/>
              <a:t> </a:t>
            </a:r>
            <a:r>
              <a:rPr lang="ru-RU" sz="1350" dirty="0" err="1" smtClean="0">
                <a:latin typeface="e-Ukraine Light" pitchFamily="50" charset="-52"/>
              </a:rPr>
              <a:t>розрахункові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операції</a:t>
            </a:r>
            <a:r>
              <a:rPr lang="ru-RU" sz="1350" dirty="0">
                <a:latin typeface="e-Ukraine Light" pitchFamily="50" charset="-52"/>
              </a:rPr>
              <a:t> у </a:t>
            </a:r>
            <a:r>
              <a:rPr lang="ru-RU" sz="1350" dirty="0" err="1">
                <a:latin typeface="e-Ukraine Light" pitchFamily="50" charset="-52"/>
              </a:rPr>
              <a:t>готівковій</a:t>
            </a:r>
            <a:r>
              <a:rPr lang="ru-RU" sz="1350" dirty="0">
                <a:latin typeface="e-Ukraine Light" pitchFamily="50" charset="-52"/>
              </a:rPr>
              <a:t> та/</a:t>
            </a:r>
            <a:r>
              <a:rPr lang="ru-RU" sz="1350" dirty="0" err="1">
                <a:latin typeface="e-Ukraine Light" pitchFamily="50" charset="-52"/>
              </a:rPr>
              <a:t>або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безготівковій</a:t>
            </a:r>
            <a:r>
              <a:rPr lang="ru-RU" sz="1350" dirty="0">
                <a:latin typeface="e-Ukraine Light" pitchFamily="50" charset="-52"/>
              </a:rPr>
              <a:t> </a:t>
            </a:r>
            <a:r>
              <a:rPr lang="ru-RU" sz="1350" dirty="0" err="1">
                <a:latin typeface="e-Ukraine Light" pitchFamily="50" charset="-52"/>
              </a:rPr>
              <a:t>формі</a:t>
            </a:r>
            <a:r>
              <a:rPr lang="ru-RU" sz="1350" dirty="0">
                <a:latin typeface="e-Ukraine Light" pitchFamily="50" charset="-52"/>
              </a:rPr>
              <a:t>. </a:t>
            </a:r>
          </a:p>
          <a:p>
            <a:pPr algn="just"/>
            <a:r>
              <a:rPr lang="uk-UA" sz="1350" dirty="0" smtClean="0">
                <a:latin typeface="e-Ukraine Light" pitchFamily="50" charset="-52"/>
              </a:rPr>
              <a:t>	Постановою </a:t>
            </a:r>
            <a:r>
              <a:rPr lang="uk-UA" sz="1350" dirty="0">
                <a:latin typeface="e-Ukraine Light" pitchFamily="50" charset="-52"/>
              </a:rPr>
              <a:t>Кабінету Міністрів України від 23 серпня 2000 року № 1336 «Про забезпечення реалізації статті 10 Закону України «Про застосування реєстраторів розрахункових операцій у сфері торгівлі, громадського харчування та послуг» із змінами та доповненнями затверджено Перелік окремих форм та умов проведення діяльності у сфері торгівлі, громадського харчування та послуг, яким дозволено проводити розрахункові операції без застосування реєстраторів розрахункових операцій та/або програмних реєстраторів розрахункових операцій з використанням розрахункових книжок та книг обліку розрахункових операцій</a:t>
            </a:r>
            <a:r>
              <a:rPr lang="uk-UA" sz="1350" dirty="0" smtClean="0">
                <a:latin typeface="e-Ukraine Light" pitchFamily="50" charset="-52"/>
              </a:rPr>
              <a:t>.</a:t>
            </a:r>
            <a:endParaRPr lang="uk-UA" sz="1350" dirty="0">
              <a:latin typeface="e-Ukraine Light" pitchFamily="50" charset="-52"/>
            </a:endParaRPr>
          </a:p>
          <a:p>
            <a:pPr algn="just"/>
            <a:r>
              <a:rPr lang="en-US" sz="1350" dirty="0" smtClean="0">
                <a:latin typeface="e-Ukraine Light" pitchFamily="50" charset="-52"/>
              </a:rPr>
              <a:t>	</a:t>
            </a:r>
            <a:r>
              <a:rPr lang="uk-UA" sz="1350" dirty="0" smtClean="0">
                <a:latin typeface="e-Ukraine Light" pitchFamily="50" charset="-52"/>
              </a:rPr>
              <a:t>Пунктом </a:t>
            </a:r>
            <a:r>
              <a:rPr lang="uk-UA" sz="1350" dirty="0">
                <a:latin typeface="e-Ukraine Light" pitchFamily="50" charset="-52"/>
              </a:rPr>
              <a:t>1 Переліку визначено, що фізичні особи - підприємці, які сплачують єдиний податок, мають право здійснювати розрахунки без застосування РРО та/або програмних РРО з використанням РК та КОРО при здійсненні роздрібної торгівлі на території села, селища товарами (крім підакцизних товарів). 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1140</TotalTime>
  <Words>141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151</cp:revision>
  <dcterms:created xsi:type="dcterms:W3CDTF">2021-05-27T05:23:05Z</dcterms:created>
  <dcterms:modified xsi:type="dcterms:W3CDTF">2023-01-31T06:52:38Z</dcterms:modified>
</cp:coreProperties>
</file>