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885125"/>
            <a:ext cx="3600000" cy="15696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err="1" smtClean="0">
                <a:latin typeface="e-Ukraine Light" pitchFamily="50" charset="-52"/>
              </a:rPr>
              <a:t>Які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дії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юридичних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осіб</a:t>
            </a:r>
            <a:r>
              <a:rPr lang="ru-RU" sz="1600" b="1" dirty="0" smtClean="0">
                <a:latin typeface="e-Ukraine Light" pitchFamily="50" charset="-52"/>
              </a:rPr>
              <a:t> – </a:t>
            </a:r>
            <a:r>
              <a:rPr lang="ru-RU" sz="1600" b="1" dirty="0" err="1" smtClean="0">
                <a:latin typeface="e-Ukraine Light" pitchFamily="50" charset="-52"/>
              </a:rPr>
              <a:t>платників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єдиного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податку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третьої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групи</a:t>
            </a:r>
            <a:r>
              <a:rPr lang="ru-RU" sz="1600" b="1" dirty="0" smtClean="0">
                <a:latin typeface="e-Ukraine Light" pitchFamily="50" charset="-52"/>
              </a:rPr>
              <a:t> у </a:t>
            </a:r>
            <a:r>
              <a:rPr lang="ru-RU" sz="1600" b="1" dirty="0" err="1" smtClean="0">
                <a:latin typeface="e-Ukraine Light" pitchFamily="50" charset="-52"/>
              </a:rPr>
              <a:t>разі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порушення</a:t>
            </a:r>
            <a:r>
              <a:rPr lang="ru-RU" sz="1600" b="1" dirty="0" smtClean="0">
                <a:latin typeface="e-Ukraine Light" pitchFamily="50" charset="-52"/>
              </a:rPr>
              <a:t> умов </a:t>
            </a:r>
            <a:r>
              <a:rPr lang="ru-RU" sz="1600" b="1" dirty="0" err="1" smtClean="0">
                <a:latin typeface="e-Ukraine Light" pitchFamily="50" charset="-52"/>
              </a:rPr>
              <a:t>перебування</a:t>
            </a:r>
            <a:r>
              <a:rPr lang="ru-RU" sz="1600" b="1" dirty="0" smtClean="0">
                <a:latin typeface="e-Ukraine Light" pitchFamily="50" charset="-52"/>
              </a:rPr>
              <a:t> на </a:t>
            </a:r>
            <a:r>
              <a:rPr lang="ru-RU" sz="1600" b="1" dirty="0" err="1" smtClean="0">
                <a:latin typeface="e-Ukraine Light" pitchFamily="50" charset="-52"/>
              </a:rPr>
              <a:t>спрощеній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системі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оподаткування</a:t>
            </a:r>
            <a:r>
              <a:rPr lang="ru-RU" sz="1600" b="1" dirty="0" smtClean="0">
                <a:latin typeface="e-Ukraine Light" pitchFamily="50" charset="-52"/>
              </a:rPr>
              <a:t>? </a:t>
            </a:r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Січень 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2023</a:t>
            </a:r>
            <a:endParaRPr lang="uk-UA" sz="800" dirty="0" smtClean="0">
              <a:solidFill>
                <a:srgbClr val="333333"/>
              </a:solidFill>
              <a:latin typeface="e-Ukraine Light" pitchFamily="50" charset="-52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80009" y="76199"/>
            <a:ext cx="4749165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10150" y="76200"/>
            <a:ext cx="4806790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mtClean="0"/>
                <a:t>тРАВ</a:t>
              </a:r>
              <a:endParaRPr lang="uk-UA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8126" y="86916"/>
            <a:ext cx="4543424" cy="31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1450" smtClean="0"/>
              <a:t>   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10150" y="402387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4300" y="-51584"/>
            <a:ext cx="4657724" cy="6909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000" dirty="0" smtClean="0">
                <a:latin typeface="e-Ukraine Light" pitchFamily="50" charset="-52"/>
              </a:rPr>
              <a:t>	</a:t>
            </a:r>
            <a:endParaRPr lang="uk-UA" sz="1300" dirty="0" smtClean="0">
              <a:latin typeface="e-Ukraine Light" pitchFamily="50" charset="-52"/>
            </a:endParaRPr>
          </a:p>
          <a:p>
            <a:pPr algn="just"/>
            <a:r>
              <a:rPr lang="uk-UA" sz="1300" dirty="0" smtClean="0">
                <a:latin typeface="e-Ukraine Light" pitchFamily="50" charset="-52"/>
              </a:rPr>
              <a:t>	</a:t>
            </a:r>
            <a:r>
              <a:rPr lang="ru-RU" sz="1170" dirty="0" smtClean="0">
                <a:latin typeface="e-Ukraine Light" pitchFamily="50" charset="-52"/>
              </a:rPr>
              <a:t>Головне </a:t>
            </a:r>
            <a:r>
              <a:rPr lang="ru-RU" sz="1170" dirty="0" err="1" smtClean="0">
                <a:latin typeface="e-Ukraine Light" pitchFamily="50" charset="-52"/>
              </a:rPr>
              <a:t>управління</a:t>
            </a:r>
            <a:r>
              <a:rPr lang="ru-RU" sz="1170" dirty="0" smtClean="0">
                <a:latin typeface="e-Ukraine Light" pitchFamily="50" charset="-52"/>
              </a:rPr>
              <a:t> ДПС у м. </a:t>
            </a:r>
            <a:r>
              <a:rPr lang="ru-RU" sz="1170" dirty="0" err="1" smtClean="0">
                <a:latin typeface="e-Ukraine Light" pitchFamily="50" charset="-52"/>
              </a:rPr>
              <a:t>Києві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звертає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увагу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що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платники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єдиного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податку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зокрема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юридичні</a:t>
            </a:r>
            <a:r>
              <a:rPr lang="ru-RU" sz="1170" dirty="0" smtClean="0">
                <a:latin typeface="e-Ukraine Light" pitchFamily="50" charset="-52"/>
              </a:rPr>
              <a:t> особи </a:t>
            </a:r>
            <a:r>
              <a:rPr lang="ru-RU" sz="1170" dirty="0" err="1" smtClean="0">
                <a:latin typeface="e-Ukraine Light" pitchFamily="50" charset="-52"/>
              </a:rPr>
              <a:t>зобов’язані</a:t>
            </a:r>
            <a:r>
              <a:rPr lang="ru-RU" sz="1170" dirty="0" smtClean="0">
                <a:latin typeface="e-Ukraine Light" pitchFamily="50" charset="-52"/>
              </a:rPr>
              <a:t> перейти на </a:t>
            </a:r>
            <a:r>
              <a:rPr lang="ru-RU" sz="1170" dirty="0" err="1" smtClean="0">
                <a:latin typeface="e-Ukraine Light" pitchFamily="50" charset="-52"/>
              </a:rPr>
              <a:t>сплату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інших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податків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зборів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визначених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Податковим</a:t>
            </a:r>
            <a:r>
              <a:rPr lang="ru-RU" sz="1170" dirty="0" smtClean="0">
                <a:latin typeface="e-Ukraine Light" pitchFamily="50" charset="-52"/>
              </a:rPr>
              <a:t> кодексом </a:t>
            </a:r>
            <a:r>
              <a:rPr lang="ru-RU" sz="1170" dirty="0" err="1" smtClean="0">
                <a:latin typeface="e-Ukraine Light" pitchFamily="50" charset="-52"/>
              </a:rPr>
              <a:t>України</a:t>
            </a:r>
            <a:r>
              <a:rPr lang="ru-RU" sz="1170" dirty="0" smtClean="0">
                <a:latin typeface="e-Ukraine Light" pitchFamily="50" charset="-52"/>
              </a:rPr>
              <a:t>, у таких </a:t>
            </a:r>
            <a:r>
              <a:rPr lang="ru-RU" sz="1170" dirty="0" err="1" smtClean="0">
                <a:latin typeface="e-Ukraine Light" pitchFamily="50" charset="-52"/>
              </a:rPr>
              <a:t>випадках</a:t>
            </a:r>
            <a:r>
              <a:rPr lang="ru-RU" sz="1170" dirty="0" smtClean="0">
                <a:latin typeface="e-Ukraine Light" pitchFamily="50" charset="-52"/>
              </a:rPr>
              <a:t> та в строки: </a:t>
            </a:r>
          </a:p>
          <a:p>
            <a:pPr algn="just"/>
            <a:r>
              <a:rPr lang="ru-RU" sz="1170" dirty="0" smtClean="0">
                <a:latin typeface="e-Ukraine Light" pitchFamily="50" charset="-52"/>
              </a:rPr>
              <a:t>у </a:t>
            </a:r>
            <a:r>
              <a:rPr lang="ru-RU" sz="1170" dirty="0" err="1" smtClean="0">
                <a:latin typeface="e-Ukraine Light" pitchFamily="50" charset="-52"/>
              </a:rPr>
              <a:t>разі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перевищення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протягом</a:t>
            </a:r>
            <a:r>
              <a:rPr lang="ru-RU" sz="1170" dirty="0" smtClean="0">
                <a:latin typeface="e-Ukraine Light" pitchFamily="50" charset="-52"/>
              </a:rPr>
              <a:t> календарного року </a:t>
            </a:r>
            <a:r>
              <a:rPr lang="ru-RU" sz="1170" dirty="0" err="1" smtClean="0">
                <a:latin typeface="e-Ukraine Light" pitchFamily="50" charset="-52"/>
              </a:rPr>
              <a:t>встановленого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обсягу</a:t>
            </a:r>
            <a:r>
              <a:rPr lang="ru-RU" sz="1170" dirty="0" smtClean="0">
                <a:latin typeface="e-Ukraine Light" pitchFamily="50" charset="-52"/>
              </a:rPr>
              <a:t> доходу </a:t>
            </a:r>
            <a:r>
              <a:rPr lang="ru-RU" sz="1170" dirty="0" err="1" smtClean="0">
                <a:latin typeface="e-Ukraine Light" pitchFamily="50" charset="-52"/>
              </a:rPr>
              <a:t>платниками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єдиного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податку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третьої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групи</a:t>
            </a:r>
            <a:r>
              <a:rPr lang="ru-RU" sz="1170" dirty="0" smtClean="0">
                <a:latin typeface="e-Ukraine Light" pitchFamily="50" charset="-52"/>
              </a:rPr>
              <a:t> – </a:t>
            </a:r>
            <a:r>
              <a:rPr lang="ru-RU" sz="1170" dirty="0" err="1" smtClean="0">
                <a:latin typeface="e-Ukraine Light" pitchFamily="50" charset="-52"/>
              </a:rPr>
              <a:t>з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першого</a:t>
            </a:r>
            <a:r>
              <a:rPr lang="ru-RU" sz="1170" dirty="0" smtClean="0">
                <a:latin typeface="e-Ukraine Light" pitchFamily="50" charset="-52"/>
              </a:rPr>
              <a:t> числа </a:t>
            </a:r>
            <a:r>
              <a:rPr lang="ru-RU" sz="1170" dirty="0" err="1" smtClean="0">
                <a:latin typeface="e-Ukraine Light" pitchFamily="50" charset="-52"/>
              </a:rPr>
              <a:t>місяця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наступного</a:t>
            </a:r>
            <a:r>
              <a:rPr lang="ru-RU" sz="1170" dirty="0" smtClean="0">
                <a:latin typeface="e-Ukraine Light" pitchFamily="50" charset="-52"/>
              </a:rPr>
              <a:t> за </a:t>
            </a:r>
            <a:r>
              <a:rPr lang="ru-RU" sz="1170" dirty="0" err="1" smtClean="0">
                <a:latin typeface="e-Ukraine Light" pitchFamily="50" charset="-52"/>
              </a:rPr>
              <a:t>податковим</a:t>
            </a:r>
            <a:r>
              <a:rPr lang="ru-RU" sz="1170" dirty="0" smtClean="0">
                <a:latin typeface="e-Ukraine Light" pitchFamily="50" charset="-52"/>
              </a:rPr>
              <a:t> (</a:t>
            </a:r>
            <a:r>
              <a:rPr lang="ru-RU" sz="1170" dirty="0" err="1" smtClean="0">
                <a:latin typeface="e-Ukraine Light" pitchFamily="50" charset="-52"/>
              </a:rPr>
              <a:t>звітним</a:t>
            </a:r>
            <a:r>
              <a:rPr lang="ru-RU" sz="1170" dirty="0" smtClean="0">
                <a:latin typeface="e-Ukraine Light" pitchFamily="50" charset="-52"/>
              </a:rPr>
              <a:t>) кварталом, у </a:t>
            </a:r>
            <a:r>
              <a:rPr lang="ru-RU" sz="1170" dirty="0" err="1" smtClean="0">
                <a:latin typeface="e-Ukraine Light" pitchFamily="50" charset="-52"/>
              </a:rPr>
              <a:t>якому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відбулося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таке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перевищення</a:t>
            </a:r>
            <a:r>
              <a:rPr lang="ru-RU" sz="1170" dirty="0" smtClean="0">
                <a:latin typeface="e-Ukraine Light" pitchFamily="50" charset="-52"/>
              </a:rPr>
              <a:t>;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70" dirty="0" smtClean="0">
                <a:latin typeface="e-Ukraine Light" pitchFamily="50" charset="-52"/>
              </a:rPr>
              <a:t>у </a:t>
            </a:r>
            <a:r>
              <a:rPr lang="ru-RU" sz="1170" dirty="0" err="1" smtClean="0">
                <a:latin typeface="e-Ukraine Light" pitchFamily="50" charset="-52"/>
              </a:rPr>
              <a:t>разі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застосування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платником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єдиного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податку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іншого</a:t>
            </a:r>
            <a:r>
              <a:rPr lang="ru-RU" sz="1170" dirty="0" smtClean="0">
                <a:latin typeface="e-Ukraine Light" pitchFamily="50" charset="-52"/>
              </a:rPr>
              <a:t> способу </a:t>
            </a:r>
            <a:r>
              <a:rPr lang="ru-RU" sz="1170" dirty="0" err="1" smtClean="0">
                <a:latin typeface="e-Ukraine Light" pitchFamily="50" charset="-52"/>
              </a:rPr>
              <a:t>розрахунків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ніж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зазначені</a:t>
            </a:r>
            <a:r>
              <a:rPr lang="ru-RU" sz="1170" dirty="0" smtClean="0">
                <a:latin typeface="e-Ukraine Light" pitchFamily="50" charset="-52"/>
              </a:rPr>
              <a:t> у </a:t>
            </a:r>
            <a:r>
              <a:rPr lang="ru-RU" sz="1170" dirty="0" smtClean="0">
                <a:latin typeface="e-Ukraine Light" pitchFamily="50" charset="-52"/>
              </a:rPr>
              <a:t/>
            </a:r>
            <a:br>
              <a:rPr lang="ru-RU" sz="1170" dirty="0" smtClean="0">
                <a:latin typeface="e-Ukraine Light" pitchFamily="50" charset="-52"/>
              </a:rPr>
            </a:br>
            <a:r>
              <a:rPr lang="ru-RU" sz="1170" dirty="0" smtClean="0">
                <a:latin typeface="e-Ukraine Light" pitchFamily="50" charset="-52"/>
              </a:rPr>
              <a:t>п</a:t>
            </a:r>
            <a:r>
              <a:rPr lang="ru-RU" sz="1170" dirty="0" smtClean="0">
                <a:latin typeface="e-Ukraine Light" pitchFamily="50" charset="-52"/>
              </a:rPr>
              <a:t>. 291.6 ст. 291 ПКУ, – </a:t>
            </a:r>
            <a:r>
              <a:rPr lang="ru-RU" sz="1170" dirty="0" err="1" smtClean="0">
                <a:latin typeface="e-Ukraine Light" pitchFamily="50" charset="-52"/>
              </a:rPr>
              <a:t>з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першого</a:t>
            </a:r>
            <a:r>
              <a:rPr lang="ru-RU" sz="1170" dirty="0" smtClean="0">
                <a:latin typeface="e-Ukraine Light" pitchFamily="50" charset="-52"/>
              </a:rPr>
              <a:t> числа </a:t>
            </a:r>
            <a:r>
              <a:rPr lang="ru-RU" sz="1170" dirty="0" err="1" smtClean="0">
                <a:latin typeface="e-Ukraine Light" pitchFamily="50" charset="-52"/>
              </a:rPr>
              <a:t>місяця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наступного</a:t>
            </a:r>
            <a:r>
              <a:rPr lang="ru-RU" sz="1170" dirty="0" smtClean="0">
                <a:latin typeface="e-Ukraine Light" pitchFamily="50" charset="-52"/>
              </a:rPr>
              <a:t> за </a:t>
            </a:r>
            <a:r>
              <a:rPr lang="ru-RU" sz="1170" dirty="0" err="1" smtClean="0">
                <a:latin typeface="e-Ukraine Light" pitchFamily="50" charset="-52"/>
              </a:rPr>
              <a:t>податковим</a:t>
            </a:r>
            <a:r>
              <a:rPr lang="ru-RU" sz="1170" dirty="0" smtClean="0">
                <a:latin typeface="e-Ukraine Light" pitchFamily="50" charset="-52"/>
              </a:rPr>
              <a:t> (</a:t>
            </a:r>
            <a:r>
              <a:rPr lang="ru-RU" sz="1170" dirty="0" err="1" smtClean="0">
                <a:latin typeface="e-Ukraine Light" pitchFamily="50" charset="-52"/>
              </a:rPr>
              <a:t>звітним</a:t>
            </a:r>
            <a:r>
              <a:rPr lang="ru-RU" sz="1170" dirty="0" smtClean="0">
                <a:latin typeface="e-Ukraine Light" pitchFamily="50" charset="-52"/>
              </a:rPr>
              <a:t>) </a:t>
            </a:r>
            <a:r>
              <a:rPr lang="ru-RU" sz="1170" dirty="0" err="1" smtClean="0">
                <a:latin typeface="e-Ukraine Light" pitchFamily="50" charset="-52"/>
              </a:rPr>
              <a:t>періодом</a:t>
            </a:r>
            <a:r>
              <a:rPr lang="ru-RU" sz="1170" dirty="0" smtClean="0">
                <a:latin typeface="e-Ukraine Light" pitchFamily="50" charset="-52"/>
              </a:rPr>
              <a:t>, у </a:t>
            </a:r>
            <a:r>
              <a:rPr lang="ru-RU" sz="1170" dirty="0" err="1" smtClean="0">
                <a:latin typeface="e-Ukraine Light" pitchFamily="50" charset="-52"/>
              </a:rPr>
              <a:t>якому</a:t>
            </a:r>
            <a:r>
              <a:rPr lang="ru-RU" sz="1170" dirty="0" smtClean="0">
                <a:latin typeface="e-Ukraine Light" pitchFamily="50" charset="-52"/>
              </a:rPr>
              <a:t> допущено </a:t>
            </a:r>
            <a:r>
              <a:rPr lang="ru-RU" sz="1170" dirty="0" err="1" smtClean="0">
                <a:latin typeface="e-Ukraine Light" pitchFamily="50" charset="-52"/>
              </a:rPr>
              <a:t>такий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спосіб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розрахунків</a:t>
            </a:r>
            <a:r>
              <a:rPr lang="ru-RU" sz="1170" dirty="0" smtClean="0">
                <a:latin typeface="e-Ukraine Light" pitchFamily="50" charset="-52"/>
              </a:rPr>
              <a:t>;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70" dirty="0" smtClean="0">
                <a:latin typeface="e-Ukraine Light" pitchFamily="50" charset="-52"/>
              </a:rPr>
              <a:t>у </a:t>
            </a:r>
            <a:r>
              <a:rPr lang="ru-RU" sz="1170" dirty="0" err="1" smtClean="0">
                <a:latin typeface="e-Ukraine Light" pitchFamily="50" charset="-52"/>
              </a:rPr>
              <a:t>разі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здійснення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видів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діяльності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які</a:t>
            </a:r>
            <a:r>
              <a:rPr lang="ru-RU" sz="1170" dirty="0" smtClean="0">
                <a:latin typeface="e-Ukraine Light" pitchFamily="50" charset="-52"/>
              </a:rPr>
              <a:t> не </a:t>
            </a:r>
            <a:r>
              <a:rPr lang="ru-RU" sz="1170" dirty="0" err="1" smtClean="0">
                <a:latin typeface="e-Ukraine Light" pitchFamily="50" charset="-52"/>
              </a:rPr>
              <a:t>дають</a:t>
            </a:r>
            <a:r>
              <a:rPr lang="ru-RU" sz="1170" dirty="0" smtClean="0">
                <a:latin typeface="e-Ukraine Light" pitchFamily="50" charset="-52"/>
              </a:rPr>
              <a:t> права </a:t>
            </a:r>
            <a:r>
              <a:rPr lang="ru-RU" sz="1170" dirty="0" err="1" smtClean="0">
                <a:latin typeface="e-Ukraine Light" pitchFamily="50" charset="-52"/>
              </a:rPr>
              <a:t>застосовувати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спрощену</a:t>
            </a:r>
            <a:r>
              <a:rPr lang="ru-RU" sz="1170" dirty="0" smtClean="0">
                <a:latin typeface="e-Ukraine Light" pitchFamily="50" charset="-52"/>
              </a:rPr>
              <a:t> систему </a:t>
            </a:r>
            <a:r>
              <a:rPr lang="ru-RU" sz="1170" dirty="0" err="1" smtClean="0">
                <a:latin typeface="e-Ukraine Light" pitchFamily="50" charset="-52"/>
              </a:rPr>
              <a:t>оподаткування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або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невідповідності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вимогам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організаційно-правових</a:t>
            </a:r>
            <a:r>
              <a:rPr lang="ru-RU" sz="1170" dirty="0" smtClean="0">
                <a:latin typeface="e-Ukraine Light" pitchFamily="50" charset="-52"/>
              </a:rPr>
              <a:t> форм </a:t>
            </a:r>
            <a:r>
              <a:rPr lang="ru-RU" sz="1170" dirty="0" err="1" smtClean="0">
                <a:latin typeface="e-Ukraine Light" pitchFamily="50" charset="-52"/>
              </a:rPr>
              <a:t>господарювання</a:t>
            </a:r>
            <a:r>
              <a:rPr lang="ru-RU" sz="1170" dirty="0" smtClean="0">
                <a:latin typeface="e-Ukraine Light" pitchFamily="50" charset="-52"/>
              </a:rPr>
              <a:t> – з </a:t>
            </a:r>
            <a:r>
              <a:rPr lang="ru-RU" sz="1170" dirty="0" err="1" smtClean="0">
                <a:latin typeface="e-Ukraine Light" pitchFamily="50" charset="-52"/>
              </a:rPr>
              <a:t>першого</a:t>
            </a:r>
            <a:r>
              <a:rPr lang="ru-RU" sz="1170" dirty="0" smtClean="0">
                <a:latin typeface="e-Ukraine Light" pitchFamily="50" charset="-52"/>
              </a:rPr>
              <a:t> числа </a:t>
            </a:r>
            <a:r>
              <a:rPr lang="ru-RU" sz="1170" dirty="0" err="1" smtClean="0">
                <a:latin typeface="e-Ukraine Light" pitchFamily="50" charset="-52"/>
              </a:rPr>
              <a:t>місяця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наступного</a:t>
            </a:r>
            <a:r>
              <a:rPr lang="ru-RU" sz="1170" dirty="0" smtClean="0">
                <a:latin typeface="e-Ukraine Light" pitchFamily="50" charset="-52"/>
              </a:rPr>
              <a:t> за </a:t>
            </a:r>
            <a:r>
              <a:rPr lang="ru-RU" sz="1170" dirty="0" err="1" smtClean="0">
                <a:latin typeface="e-Ukraine Light" pitchFamily="50" charset="-52"/>
              </a:rPr>
              <a:t>податковим</a:t>
            </a:r>
            <a:r>
              <a:rPr lang="ru-RU" sz="1170" dirty="0" smtClean="0">
                <a:latin typeface="e-Ukraine Light" pitchFamily="50" charset="-52"/>
              </a:rPr>
              <a:t> (</a:t>
            </a:r>
            <a:r>
              <a:rPr lang="ru-RU" sz="1170" dirty="0" err="1" smtClean="0">
                <a:latin typeface="e-Ukraine Light" pitchFamily="50" charset="-52"/>
              </a:rPr>
              <a:t>звітним</a:t>
            </a:r>
            <a:r>
              <a:rPr lang="ru-RU" sz="1170" dirty="0" smtClean="0">
                <a:latin typeface="e-Ukraine Light" pitchFamily="50" charset="-52"/>
              </a:rPr>
              <a:t>) </a:t>
            </a:r>
            <a:r>
              <a:rPr lang="ru-RU" sz="1170" dirty="0" err="1" smtClean="0">
                <a:latin typeface="e-Ukraine Light" pitchFamily="50" charset="-52"/>
              </a:rPr>
              <a:t>періодом</a:t>
            </a:r>
            <a:r>
              <a:rPr lang="ru-RU" sz="1170" dirty="0" smtClean="0">
                <a:latin typeface="e-Ukraine Light" pitchFamily="50" charset="-52"/>
              </a:rPr>
              <a:t>, у </a:t>
            </a:r>
            <a:r>
              <a:rPr lang="ru-RU" sz="1170" dirty="0" err="1" smtClean="0">
                <a:latin typeface="e-Ukraine Light" pitchFamily="50" charset="-52"/>
              </a:rPr>
              <a:t>якому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здійснювалися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такі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види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діяльності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або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відбулася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зміна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організаційно-правової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форми</a:t>
            </a:r>
            <a:r>
              <a:rPr lang="ru-RU" sz="1170" dirty="0" smtClean="0">
                <a:latin typeface="e-Ukraine Light" pitchFamily="50" charset="-52"/>
              </a:rPr>
              <a:t>;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70" dirty="0" smtClean="0">
                <a:latin typeface="e-Ukraine Light" pitchFamily="50" charset="-52"/>
              </a:rPr>
              <a:t>у </a:t>
            </a:r>
            <a:r>
              <a:rPr lang="ru-RU" sz="1170" dirty="0" err="1" smtClean="0">
                <a:latin typeface="e-Ukraine Light" pitchFamily="50" charset="-52"/>
              </a:rPr>
              <a:t>разі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здійснення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видів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діяльності</a:t>
            </a:r>
            <a:r>
              <a:rPr lang="ru-RU" sz="1170" dirty="0" smtClean="0">
                <a:latin typeface="e-Ukraine Light" pitchFamily="50" charset="-52"/>
              </a:rPr>
              <a:t>, не </a:t>
            </a:r>
            <a:r>
              <a:rPr lang="ru-RU" sz="1170" dirty="0" err="1" smtClean="0">
                <a:latin typeface="e-Ukraine Light" pitchFamily="50" charset="-52"/>
              </a:rPr>
              <a:t>зазначених</a:t>
            </a:r>
            <a:r>
              <a:rPr lang="ru-RU" sz="1170" dirty="0" smtClean="0">
                <a:latin typeface="e-Ukraine Light" pitchFamily="50" charset="-52"/>
              </a:rPr>
              <a:t> у </a:t>
            </a:r>
            <a:r>
              <a:rPr lang="ru-RU" sz="1170" dirty="0" err="1" smtClean="0">
                <a:latin typeface="e-Ukraine Light" pitchFamily="50" charset="-52"/>
              </a:rPr>
              <a:t>реєстрі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платників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єдиного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податку</a:t>
            </a:r>
            <a:r>
              <a:rPr lang="ru-RU" sz="1170" dirty="0" smtClean="0">
                <a:latin typeface="e-Ukraine Light" pitchFamily="50" charset="-52"/>
              </a:rPr>
              <a:t>, – </a:t>
            </a:r>
            <a:r>
              <a:rPr lang="ru-RU" sz="1170" dirty="0" err="1" smtClean="0">
                <a:latin typeface="e-Ukraine Light" pitchFamily="50" charset="-52"/>
              </a:rPr>
              <a:t>з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першого</a:t>
            </a:r>
            <a:r>
              <a:rPr lang="ru-RU" sz="1170" dirty="0" smtClean="0">
                <a:latin typeface="e-Ukraine Light" pitchFamily="50" charset="-52"/>
              </a:rPr>
              <a:t> числа </a:t>
            </a:r>
            <a:r>
              <a:rPr lang="ru-RU" sz="1170" dirty="0" err="1" smtClean="0">
                <a:latin typeface="e-Ukraine Light" pitchFamily="50" charset="-52"/>
              </a:rPr>
              <a:t>місяця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наступного</a:t>
            </a:r>
            <a:r>
              <a:rPr lang="ru-RU" sz="1170" dirty="0" smtClean="0">
                <a:latin typeface="e-Ukraine Light" pitchFamily="50" charset="-52"/>
              </a:rPr>
              <a:t> за </a:t>
            </a:r>
            <a:r>
              <a:rPr lang="ru-RU" sz="1170" dirty="0" err="1" smtClean="0">
                <a:latin typeface="e-Ukraine Light" pitchFamily="50" charset="-52"/>
              </a:rPr>
              <a:t>податковим</a:t>
            </a:r>
            <a:r>
              <a:rPr lang="ru-RU" sz="1170" dirty="0" smtClean="0">
                <a:latin typeface="e-Ukraine Light" pitchFamily="50" charset="-52"/>
              </a:rPr>
              <a:t> (</a:t>
            </a:r>
            <a:r>
              <a:rPr lang="ru-RU" sz="1170" dirty="0" err="1" smtClean="0">
                <a:latin typeface="e-Ukraine Light" pitchFamily="50" charset="-52"/>
              </a:rPr>
              <a:t>звітним</a:t>
            </a:r>
            <a:r>
              <a:rPr lang="ru-RU" sz="1170" dirty="0" smtClean="0">
                <a:latin typeface="e-Ukraine Light" pitchFamily="50" charset="-52"/>
              </a:rPr>
              <a:t>) </a:t>
            </a:r>
            <a:r>
              <a:rPr lang="ru-RU" sz="1170" dirty="0" err="1" smtClean="0">
                <a:latin typeface="e-Ukraine Light" pitchFamily="50" charset="-52"/>
              </a:rPr>
              <a:t>періодом</a:t>
            </a:r>
            <a:r>
              <a:rPr lang="ru-RU" sz="1170" dirty="0" smtClean="0">
                <a:latin typeface="e-Ukraine Light" pitchFamily="50" charset="-52"/>
              </a:rPr>
              <a:t>, у </a:t>
            </a:r>
            <a:r>
              <a:rPr lang="ru-RU" sz="1170" dirty="0" err="1" smtClean="0">
                <a:latin typeface="e-Ukraine Light" pitchFamily="50" charset="-52"/>
              </a:rPr>
              <a:t>якому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здійснювалися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такі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види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діяльності</a:t>
            </a:r>
            <a:r>
              <a:rPr lang="ru-RU" sz="1170" dirty="0" smtClean="0">
                <a:latin typeface="e-Ukraine Light" pitchFamily="50" charset="-52"/>
              </a:rPr>
              <a:t>;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70" dirty="0" smtClean="0">
                <a:latin typeface="e-Ukraine Light" pitchFamily="50" charset="-52"/>
              </a:rPr>
              <a:t>у </a:t>
            </a:r>
            <a:r>
              <a:rPr lang="ru-RU" sz="1170" dirty="0" err="1" smtClean="0">
                <a:latin typeface="e-Ukraine Light" pitchFamily="50" charset="-52"/>
              </a:rPr>
              <a:t>разі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наявності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податкового</a:t>
            </a:r>
            <a:r>
              <a:rPr lang="ru-RU" sz="1170" dirty="0" smtClean="0">
                <a:latin typeface="e-Ukraine Light" pitchFamily="50" charset="-52"/>
              </a:rPr>
              <a:t> боргу у </a:t>
            </a:r>
            <a:r>
              <a:rPr lang="ru-RU" sz="1170" dirty="0" err="1" smtClean="0">
                <a:latin typeface="e-Ukraine Light" pitchFamily="50" charset="-52"/>
              </a:rPr>
              <a:t>розмірі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що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перевищує</a:t>
            </a:r>
            <a:r>
              <a:rPr lang="ru-RU" sz="1170" dirty="0" smtClean="0">
                <a:latin typeface="e-Ukraine Light" pitchFamily="50" charset="-52"/>
              </a:rPr>
              <a:t> суму, </a:t>
            </a:r>
            <a:r>
              <a:rPr lang="ru-RU" sz="1170" dirty="0" err="1" smtClean="0">
                <a:latin typeface="e-Ukraine Light" pitchFamily="50" charset="-52"/>
              </a:rPr>
              <a:t>визначену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абзацом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третім</a:t>
            </a:r>
            <a:r>
              <a:rPr lang="ru-RU" sz="1170" dirty="0" smtClean="0">
                <a:latin typeface="e-Ukraine Light" pitchFamily="50" charset="-52"/>
              </a:rPr>
              <a:t> п. 59.1 ст. 59 ПКУ, на </a:t>
            </a:r>
            <a:r>
              <a:rPr lang="ru-RU" sz="1170" dirty="0" err="1" smtClean="0">
                <a:latin typeface="e-Ukraine Light" pitchFamily="50" charset="-52"/>
              </a:rPr>
              <a:t>кожне</a:t>
            </a:r>
            <a:r>
              <a:rPr lang="ru-RU" sz="1170" dirty="0" smtClean="0">
                <a:latin typeface="e-Ukraine Light" pitchFamily="50" charset="-52"/>
              </a:rPr>
              <a:t> перше число </a:t>
            </a:r>
            <a:r>
              <a:rPr lang="ru-RU" sz="1170" dirty="0" err="1" smtClean="0">
                <a:latin typeface="e-Ukraine Light" pitchFamily="50" charset="-52"/>
              </a:rPr>
              <a:t>місяця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протягом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двох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послідовних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кварталів</a:t>
            </a:r>
            <a:r>
              <a:rPr lang="ru-RU" sz="1170" dirty="0" smtClean="0">
                <a:latin typeface="e-Ukraine Light" pitchFamily="50" charset="-52"/>
              </a:rPr>
              <a:t> – в </a:t>
            </a:r>
            <a:r>
              <a:rPr lang="ru-RU" sz="1170" dirty="0" err="1" smtClean="0">
                <a:latin typeface="e-Ukraine Light" pitchFamily="50" charset="-52"/>
              </a:rPr>
              <a:t>останній</a:t>
            </a:r>
            <a:r>
              <a:rPr lang="ru-RU" sz="1170" dirty="0" smtClean="0">
                <a:latin typeface="e-Ukraine Light" pitchFamily="50" charset="-52"/>
              </a:rPr>
              <a:t> день другого </a:t>
            </a:r>
            <a:r>
              <a:rPr lang="ru-RU" sz="1170" dirty="0" err="1" smtClean="0">
                <a:latin typeface="e-Ukraine Light" pitchFamily="50" charset="-52"/>
              </a:rPr>
              <a:t>із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двох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послідовних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кварталів</a:t>
            </a:r>
            <a:r>
              <a:rPr lang="ru-RU" sz="1170" dirty="0" smtClean="0">
                <a:latin typeface="e-Ukraine Light" pitchFamily="50" charset="-52"/>
              </a:rPr>
              <a:t>;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70" dirty="0" smtClean="0">
                <a:latin typeface="e-Ukraine Light" pitchFamily="50" charset="-52"/>
              </a:rPr>
              <a:t>у </a:t>
            </a:r>
            <a:r>
              <a:rPr lang="ru-RU" sz="1170" dirty="0" err="1" smtClean="0">
                <a:latin typeface="e-Ukraine Light" pitchFamily="50" charset="-52"/>
              </a:rPr>
              <a:t>разі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набуття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платником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податку</a:t>
            </a:r>
            <a:r>
              <a:rPr lang="ru-RU" sz="1170" dirty="0" smtClean="0">
                <a:latin typeface="e-Ukraine Light" pitchFamily="50" charset="-52"/>
              </a:rPr>
              <a:t> статусу резидента </a:t>
            </a:r>
            <a:r>
              <a:rPr lang="ru-RU" sz="1170" dirty="0" err="1" smtClean="0">
                <a:latin typeface="e-Ukraine Light" pitchFamily="50" charset="-52"/>
              </a:rPr>
              <a:t>Дія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Сіті</a:t>
            </a:r>
            <a:r>
              <a:rPr lang="ru-RU" sz="1170" dirty="0" smtClean="0">
                <a:latin typeface="e-Ukraine Light" pitchFamily="50" charset="-52"/>
              </a:rPr>
              <a:t> – з </a:t>
            </a:r>
            <a:r>
              <a:rPr lang="ru-RU" sz="1170" dirty="0" err="1" smtClean="0">
                <a:latin typeface="e-Ukraine Light" pitchFamily="50" charset="-52"/>
              </a:rPr>
              <a:t>першого</a:t>
            </a:r>
            <a:r>
              <a:rPr lang="ru-RU" sz="1170" dirty="0" smtClean="0">
                <a:latin typeface="e-Ukraine Light" pitchFamily="50" charset="-52"/>
              </a:rPr>
              <a:t> числа </a:t>
            </a:r>
            <a:r>
              <a:rPr lang="ru-RU" sz="1170" dirty="0" err="1" smtClean="0">
                <a:latin typeface="e-Ukraine Light" pitchFamily="50" charset="-52"/>
              </a:rPr>
              <a:t>місяця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наступного</a:t>
            </a:r>
            <a:r>
              <a:rPr lang="ru-RU" sz="1170" dirty="0" smtClean="0">
                <a:latin typeface="e-Ukraine Light" pitchFamily="50" charset="-52"/>
              </a:rPr>
              <a:t> за </a:t>
            </a:r>
            <a:r>
              <a:rPr lang="ru-RU" sz="1170" dirty="0" err="1" smtClean="0">
                <a:latin typeface="e-Ukraine Light" pitchFamily="50" charset="-52"/>
              </a:rPr>
              <a:t>податковим</a:t>
            </a:r>
            <a:r>
              <a:rPr lang="ru-RU" sz="1170" dirty="0" smtClean="0">
                <a:latin typeface="e-Ukraine Light" pitchFamily="50" charset="-52"/>
              </a:rPr>
              <a:t> (</a:t>
            </a:r>
            <a:r>
              <a:rPr lang="ru-RU" sz="1170" dirty="0" err="1" smtClean="0">
                <a:latin typeface="e-Ukraine Light" pitchFamily="50" charset="-52"/>
              </a:rPr>
              <a:t>звітним</a:t>
            </a:r>
            <a:r>
              <a:rPr lang="ru-RU" sz="1170" dirty="0" smtClean="0">
                <a:latin typeface="e-Ukraine Light" pitchFamily="50" charset="-52"/>
              </a:rPr>
              <a:t>) кварталом, у </a:t>
            </a:r>
            <a:r>
              <a:rPr lang="ru-RU" sz="1170" dirty="0" smtClean="0">
                <a:latin typeface="e-Ukraine Light" pitchFamily="50" charset="-52"/>
              </a:rPr>
              <a:t/>
            </a:r>
            <a:br>
              <a:rPr lang="ru-RU" sz="1170" dirty="0" smtClean="0">
                <a:latin typeface="e-Ukraine Light" pitchFamily="50" charset="-52"/>
              </a:rPr>
            </a:br>
            <a:endParaRPr lang="ru-RU" sz="1170" dirty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79387" y="51456"/>
            <a:ext cx="4686298" cy="657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70" dirty="0" err="1" smtClean="0">
                <a:latin typeface="e-Ukraine Light" pitchFamily="50" charset="-52"/>
              </a:rPr>
              <a:t>якому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платник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податку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набув</a:t>
            </a:r>
            <a:r>
              <a:rPr lang="ru-RU" sz="1170" dirty="0" smtClean="0">
                <a:latin typeface="e-Ukraine Light" pitchFamily="50" charset="-52"/>
              </a:rPr>
              <a:t> статус резидента </a:t>
            </a:r>
            <a:r>
              <a:rPr lang="ru-RU" sz="1170" dirty="0" err="1" smtClean="0">
                <a:latin typeface="e-Ukraine Light" pitchFamily="50" charset="-52"/>
              </a:rPr>
              <a:t>Дія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Сіті</a:t>
            </a:r>
            <a:r>
              <a:rPr lang="ru-RU" sz="117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70" dirty="0" smtClean="0">
                <a:latin typeface="e-Ukraine Light" pitchFamily="50" charset="-52"/>
              </a:rPr>
              <a:t>	</a:t>
            </a:r>
            <a:r>
              <a:rPr lang="ru-RU" sz="1170" dirty="0" err="1" smtClean="0">
                <a:latin typeface="e-Ukraine Light" pitchFamily="50" charset="-52"/>
              </a:rPr>
              <a:t>Така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smtClean="0">
                <a:latin typeface="e-Ukraine Light" pitchFamily="50" charset="-52"/>
              </a:rPr>
              <a:t>норма </a:t>
            </a:r>
            <a:r>
              <a:rPr lang="ru-RU" sz="1170" dirty="0" err="1" smtClean="0">
                <a:latin typeface="e-Ukraine Light" pitchFamily="50" charset="-52"/>
              </a:rPr>
              <a:t>передбачена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пп</a:t>
            </a:r>
            <a:r>
              <a:rPr lang="ru-RU" sz="1170" dirty="0" smtClean="0">
                <a:latin typeface="e-Ukraine Light" pitchFamily="50" charset="-52"/>
              </a:rPr>
              <a:t>. 298.2.3 п. 298.2 ст. 298 ПКУ. </a:t>
            </a:r>
          </a:p>
          <a:p>
            <a:pPr algn="just"/>
            <a:r>
              <a:rPr lang="ru-RU" sz="1170" dirty="0" smtClean="0">
                <a:latin typeface="e-Ukraine Light" pitchFamily="50" charset="-52"/>
              </a:rPr>
              <a:t>	</a:t>
            </a:r>
            <a:r>
              <a:rPr lang="ru-RU" sz="1170" dirty="0" err="1" smtClean="0">
                <a:latin typeface="e-Ukraine Light" pitchFamily="50" charset="-52"/>
              </a:rPr>
              <a:t>Згідно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smtClean="0">
                <a:latin typeface="e-Ukraine Light" pitchFamily="50" charset="-52"/>
              </a:rPr>
              <a:t>з </a:t>
            </a:r>
            <a:r>
              <a:rPr lang="ru-RU" sz="1170" dirty="0" err="1" smtClean="0">
                <a:latin typeface="e-Ukraine Light" pitchFamily="50" charset="-52"/>
              </a:rPr>
              <a:t>пп</a:t>
            </a:r>
            <a:r>
              <a:rPr lang="ru-RU" sz="1170" dirty="0" smtClean="0">
                <a:latin typeface="e-Ukraine Light" pitchFamily="50" charset="-52"/>
              </a:rPr>
              <a:t>. 296.5.4 п. 296.5 ст. 296 ПКУ </a:t>
            </a:r>
            <a:r>
              <a:rPr lang="ru-RU" sz="1170" dirty="0" err="1" smtClean="0">
                <a:latin typeface="e-Ukraine Light" pitchFamily="50" charset="-52"/>
              </a:rPr>
              <a:t>платники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єдиного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податку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третьої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групи</a:t>
            </a:r>
            <a:r>
              <a:rPr lang="ru-RU" sz="1170" dirty="0" smtClean="0">
                <a:latin typeface="e-Ukraine Light" pitchFamily="50" charset="-52"/>
              </a:rPr>
              <a:t> (</a:t>
            </a:r>
            <a:r>
              <a:rPr lang="ru-RU" sz="1170" dirty="0" err="1" smtClean="0">
                <a:latin typeface="e-Ukraine Light" pitchFamily="50" charset="-52"/>
              </a:rPr>
              <a:t>юридичні</a:t>
            </a:r>
            <a:r>
              <a:rPr lang="ru-RU" sz="1170" dirty="0" smtClean="0">
                <a:latin typeface="e-Ukraine Light" pitchFamily="50" charset="-52"/>
              </a:rPr>
              <a:t> особи) у </a:t>
            </a:r>
            <a:r>
              <a:rPr lang="ru-RU" sz="1170" dirty="0" err="1" smtClean="0">
                <a:latin typeface="e-Ukraine Light" pitchFamily="50" charset="-52"/>
              </a:rPr>
              <a:t>податковій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декларації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окремо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відображають</a:t>
            </a:r>
            <a:r>
              <a:rPr lang="ru-RU" sz="1170" dirty="0" smtClean="0">
                <a:latin typeface="e-Ukraine Light" pitchFamily="50" charset="-52"/>
              </a:rPr>
              <a:t>: </a:t>
            </a:r>
          </a:p>
          <a:p>
            <a:pPr algn="just"/>
            <a:r>
              <a:rPr lang="ru-RU" sz="1170" dirty="0" smtClean="0">
                <a:latin typeface="e-Ukraine Light" pitchFamily="50" charset="-52"/>
              </a:rPr>
              <a:t>1) </a:t>
            </a:r>
            <a:r>
              <a:rPr lang="ru-RU" sz="1170" dirty="0" err="1" smtClean="0">
                <a:latin typeface="e-Ukraine Light" pitchFamily="50" charset="-52"/>
              </a:rPr>
              <a:t>обсяг</a:t>
            </a:r>
            <a:r>
              <a:rPr lang="ru-RU" sz="1170" dirty="0" smtClean="0">
                <a:latin typeface="e-Ukraine Light" pitchFamily="50" charset="-52"/>
              </a:rPr>
              <a:t> доходу, </a:t>
            </a:r>
            <a:r>
              <a:rPr lang="ru-RU" sz="1170" dirty="0" err="1" smtClean="0">
                <a:latin typeface="e-Ukraine Light" pitchFamily="50" charset="-52"/>
              </a:rPr>
              <a:t>що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оподаткований</a:t>
            </a:r>
            <a:r>
              <a:rPr lang="ru-RU" sz="1170" dirty="0" smtClean="0">
                <a:latin typeface="e-Ukraine Light" pitchFamily="50" charset="-52"/>
              </a:rPr>
              <a:t> за </a:t>
            </a:r>
            <a:r>
              <a:rPr lang="ru-RU" sz="1170" dirty="0" err="1" smtClean="0">
                <a:latin typeface="e-Ukraine Light" pitchFamily="50" charset="-52"/>
              </a:rPr>
              <a:t>відповідною</a:t>
            </a:r>
            <a:r>
              <a:rPr lang="ru-RU" sz="1170" dirty="0" smtClean="0">
                <a:latin typeface="e-Ukraine Light" pitchFamily="50" charset="-52"/>
              </a:rPr>
              <a:t> ставкою </a:t>
            </a:r>
            <a:r>
              <a:rPr lang="ru-RU" sz="1170" dirty="0" err="1" smtClean="0">
                <a:latin typeface="e-Ukraine Light" pitchFamily="50" charset="-52"/>
              </a:rPr>
              <a:t>єдиного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податку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встановленою</a:t>
            </a:r>
            <a:r>
              <a:rPr lang="ru-RU" sz="1170" dirty="0" smtClean="0">
                <a:latin typeface="e-Ukraine Light" pitchFamily="50" charset="-52"/>
              </a:rPr>
              <a:t> для таких </a:t>
            </a:r>
            <a:r>
              <a:rPr lang="ru-RU" sz="1170" dirty="0" err="1" smtClean="0">
                <a:latin typeface="e-Ukraine Light" pitchFamily="50" charset="-52"/>
              </a:rPr>
              <a:t>платників</a:t>
            </a:r>
            <a:r>
              <a:rPr lang="ru-RU" sz="1170" dirty="0" smtClean="0">
                <a:latin typeface="e-Ukraine Light" pitchFamily="50" charset="-52"/>
              </a:rPr>
              <a:t> п. 293.3 ст. 293 ПКУ; </a:t>
            </a:r>
          </a:p>
          <a:p>
            <a:pPr algn="just"/>
            <a:r>
              <a:rPr lang="ru-RU" sz="1170" dirty="0" smtClean="0">
                <a:latin typeface="e-Ukraine Light" pitchFamily="50" charset="-52"/>
              </a:rPr>
              <a:t>2) </a:t>
            </a:r>
            <a:r>
              <a:rPr lang="ru-RU" sz="1170" dirty="0" err="1" smtClean="0">
                <a:latin typeface="e-Ukraine Light" pitchFamily="50" charset="-52"/>
              </a:rPr>
              <a:t>обсяг</a:t>
            </a:r>
            <a:r>
              <a:rPr lang="ru-RU" sz="1170" dirty="0" smtClean="0">
                <a:latin typeface="e-Ukraine Light" pitchFamily="50" charset="-52"/>
              </a:rPr>
              <a:t> доходу, </a:t>
            </a:r>
            <a:r>
              <a:rPr lang="ru-RU" sz="1170" dirty="0" err="1" smtClean="0">
                <a:latin typeface="e-Ukraine Light" pitchFamily="50" charset="-52"/>
              </a:rPr>
              <a:t>що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оподаткований</a:t>
            </a:r>
            <a:r>
              <a:rPr lang="ru-RU" sz="1170" dirty="0" smtClean="0">
                <a:latin typeface="e-Ukraine Light" pitchFamily="50" charset="-52"/>
              </a:rPr>
              <a:t> за </a:t>
            </a:r>
            <a:r>
              <a:rPr lang="ru-RU" sz="1170" dirty="0" err="1" smtClean="0">
                <a:latin typeface="e-Ukraine Light" pitchFamily="50" charset="-52"/>
              </a:rPr>
              <a:t>подвійною</a:t>
            </a:r>
            <a:r>
              <a:rPr lang="ru-RU" sz="1170" dirty="0" smtClean="0">
                <a:latin typeface="e-Ukraine Light" pitchFamily="50" charset="-52"/>
              </a:rPr>
              <a:t> ставкою </a:t>
            </a:r>
            <a:r>
              <a:rPr lang="ru-RU" sz="1170" dirty="0" err="1" smtClean="0">
                <a:latin typeface="e-Ukraine Light" pitchFamily="50" charset="-52"/>
              </a:rPr>
              <a:t>єдиного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податку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встановленою</a:t>
            </a:r>
            <a:r>
              <a:rPr lang="ru-RU" sz="1170" dirty="0" smtClean="0">
                <a:latin typeface="e-Ukraine Light" pitchFamily="50" charset="-52"/>
              </a:rPr>
              <a:t> для таких </a:t>
            </a:r>
            <a:r>
              <a:rPr lang="ru-RU" sz="1170" dirty="0" err="1" smtClean="0">
                <a:latin typeface="e-Ukraine Light" pitchFamily="50" charset="-52"/>
              </a:rPr>
              <a:t>платників</a:t>
            </a:r>
            <a:r>
              <a:rPr lang="ru-RU" sz="1170" dirty="0" smtClean="0">
                <a:latin typeface="e-Ukraine Light" pitchFamily="50" charset="-52"/>
              </a:rPr>
              <a:t> п. 293.3 ст. 293 ПКУ (у </a:t>
            </a:r>
            <a:r>
              <a:rPr lang="ru-RU" sz="1170" dirty="0" err="1" smtClean="0">
                <a:latin typeface="e-Ukraine Light" pitchFamily="50" charset="-52"/>
              </a:rPr>
              <a:t>разі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перевищення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обсягу</a:t>
            </a:r>
            <a:r>
              <a:rPr lang="ru-RU" sz="1170" dirty="0" smtClean="0">
                <a:latin typeface="e-Ukraine Light" pitchFamily="50" charset="-52"/>
              </a:rPr>
              <a:t> доходу). </a:t>
            </a:r>
          </a:p>
          <a:p>
            <a:pPr algn="just"/>
            <a:r>
              <a:rPr lang="ru-RU" sz="1170" dirty="0" smtClean="0">
                <a:latin typeface="e-Ukraine Light" pitchFamily="50" charset="-52"/>
              </a:rPr>
              <a:t>	У </a:t>
            </a:r>
            <a:r>
              <a:rPr lang="ru-RU" sz="1170" dirty="0" err="1" smtClean="0">
                <a:latin typeface="e-Ukraine Light" pitchFamily="50" charset="-52"/>
              </a:rPr>
              <a:t>разі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застосування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іншого</a:t>
            </a:r>
            <a:r>
              <a:rPr lang="ru-RU" sz="1170" dirty="0" smtClean="0">
                <a:latin typeface="e-Ukraine Light" pitchFamily="50" charset="-52"/>
              </a:rPr>
              <a:t> способу </a:t>
            </a:r>
            <a:r>
              <a:rPr lang="ru-RU" sz="1170" dirty="0" err="1" smtClean="0">
                <a:latin typeface="e-Ukraine Light" pitchFamily="50" charset="-52"/>
              </a:rPr>
              <a:t>розрахунків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ніж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зазначений</a:t>
            </a:r>
            <a:r>
              <a:rPr lang="ru-RU" sz="1170" dirty="0" smtClean="0">
                <a:latin typeface="e-Ukraine Light" pitchFamily="50" charset="-52"/>
              </a:rPr>
              <a:t> у </a:t>
            </a:r>
            <a:r>
              <a:rPr lang="ru-RU" sz="1170" dirty="0" err="1" smtClean="0">
                <a:latin typeface="e-Ukraine Light" pitchFamily="50" charset="-52"/>
              </a:rPr>
              <a:t>главі</a:t>
            </a:r>
            <a:r>
              <a:rPr lang="ru-RU" sz="1170" dirty="0" smtClean="0">
                <a:latin typeface="e-Ukraine Light" pitchFamily="50" charset="-52"/>
              </a:rPr>
              <a:t> 1 «</a:t>
            </a:r>
            <a:r>
              <a:rPr lang="ru-RU" sz="1170" dirty="0" err="1" smtClean="0">
                <a:latin typeface="e-Ukraine Light" pitchFamily="50" charset="-52"/>
              </a:rPr>
              <a:t>Спрощена</a:t>
            </a:r>
            <a:r>
              <a:rPr lang="ru-RU" sz="1170" dirty="0" smtClean="0">
                <a:latin typeface="e-Ukraine Light" pitchFamily="50" charset="-52"/>
              </a:rPr>
              <a:t> система </a:t>
            </a:r>
            <a:r>
              <a:rPr lang="ru-RU" sz="1170" dirty="0" err="1" smtClean="0">
                <a:latin typeface="e-Ukraine Light" pitchFamily="50" charset="-52"/>
              </a:rPr>
              <a:t>оподаткування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обліку</a:t>
            </a:r>
            <a:r>
              <a:rPr lang="ru-RU" sz="1170" dirty="0" smtClean="0">
                <a:latin typeface="e-Ukraine Light" pitchFamily="50" charset="-52"/>
              </a:rPr>
              <a:t> та </a:t>
            </a:r>
            <a:r>
              <a:rPr lang="ru-RU" sz="1170" dirty="0" err="1" smtClean="0">
                <a:latin typeface="e-Ukraine Light" pitchFamily="50" charset="-52"/>
              </a:rPr>
              <a:t>звітності</a:t>
            </a:r>
            <a:r>
              <a:rPr lang="ru-RU" sz="1170" dirty="0" smtClean="0">
                <a:latin typeface="e-Ukraine Light" pitchFamily="50" charset="-52"/>
              </a:rPr>
              <a:t>» </a:t>
            </a:r>
            <a:r>
              <a:rPr lang="ru-RU" sz="1170" dirty="0" err="1" smtClean="0">
                <a:latin typeface="e-Ukraine Light" pitchFamily="50" charset="-52"/>
              </a:rPr>
              <a:t>розд</a:t>
            </a:r>
            <a:r>
              <a:rPr lang="ru-RU" sz="1170" dirty="0" smtClean="0">
                <a:latin typeface="e-Ukraine Light" pitchFamily="50" charset="-52"/>
              </a:rPr>
              <a:t>. ХIV ПКУ, </a:t>
            </a:r>
            <a:r>
              <a:rPr lang="ru-RU" sz="1170" dirty="0" err="1" smtClean="0">
                <a:latin typeface="e-Ukraine Light" pitchFamily="50" charset="-52"/>
              </a:rPr>
              <a:t>здійснення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видів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діяльності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які</a:t>
            </a:r>
            <a:r>
              <a:rPr lang="ru-RU" sz="1170" dirty="0" smtClean="0">
                <a:latin typeface="e-Ukraine Light" pitchFamily="50" charset="-52"/>
              </a:rPr>
              <a:t> не </a:t>
            </a:r>
            <a:r>
              <a:rPr lang="ru-RU" sz="1170" dirty="0" err="1" smtClean="0">
                <a:latin typeface="e-Ukraine Light" pitchFamily="50" charset="-52"/>
              </a:rPr>
              <a:t>дають</a:t>
            </a:r>
            <a:r>
              <a:rPr lang="ru-RU" sz="1170" dirty="0" smtClean="0">
                <a:latin typeface="e-Ukraine Light" pitchFamily="50" charset="-52"/>
              </a:rPr>
              <a:t> права </a:t>
            </a:r>
            <a:r>
              <a:rPr lang="ru-RU" sz="1170" dirty="0" err="1" smtClean="0">
                <a:latin typeface="e-Ukraine Light" pitchFamily="50" charset="-52"/>
              </a:rPr>
              <a:t>застосовувати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спрощену</a:t>
            </a:r>
            <a:r>
              <a:rPr lang="ru-RU" sz="1170" dirty="0" smtClean="0">
                <a:latin typeface="e-Ukraine Light" pitchFamily="50" charset="-52"/>
              </a:rPr>
              <a:t> систему </a:t>
            </a:r>
            <a:r>
              <a:rPr lang="ru-RU" sz="1170" dirty="0" err="1" smtClean="0">
                <a:latin typeface="e-Ukraine Light" pitchFamily="50" charset="-52"/>
              </a:rPr>
              <a:t>оподаткування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платники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єдиного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податку</a:t>
            </a:r>
            <a:r>
              <a:rPr lang="ru-RU" sz="1170" dirty="0" smtClean="0">
                <a:latin typeface="e-Ukraine Light" pitchFamily="50" charset="-52"/>
              </a:rPr>
              <a:t> в </a:t>
            </a:r>
            <a:r>
              <a:rPr lang="ru-RU" sz="1170" dirty="0" err="1" smtClean="0">
                <a:latin typeface="e-Ukraine Light" pitchFamily="50" charset="-52"/>
              </a:rPr>
              <a:t>податковій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декларації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додатково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відображають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окремо</a:t>
            </a:r>
            <a:r>
              <a:rPr lang="ru-RU" sz="1170" dirty="0" smtClean="0">
                <a:latin typeface="e-Ukraine Light" pitchFamily="50" charset="-52"/>
              </a:rPr>
              <a:t> доходи, </a:t>
            </a:r>
            <a:r>
              <a:rPr lang="ru-RU" sz="1170" dirty="0" err="1" smtClean="0">
                <a:latin typeface="e-Ukraine Light" pitchFamily="50" charset="-52"/>
              </a:rPr>
              <a:t>отримані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від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здійснення</a:t>
            </a:r>
            <a:r>
              <a:rPr lang="ru-RU" sz="1170" dirty="0" smtClean="0">
                <a:latin typeface="e-Ukraine Light" pitchFamily="50" charset="-52"/>
              </a:rPr>
              <a:t> таких </a:t>
            </a:r>
            <a:r>
              <a:rPr lang="ru-RU" sz="1170" dirty="0" err="1" smtClean="0">
                <a:latin typeface="e-Ukraine Light" pitchFamily="50" charset="-52"/>
              </a:rPr>
              <a:t>операцій</a:t>
            </a:r>
            <a:r>
              <a:rPr lang="ru-RU" sz="1170" dirty="0" smtClean="0">
                <a:latin typeface="e-Ukraine Light" pitchFamily="50" charset="-52"/>
              </a:rPr>
              <a:t> (</a:t>
            </a:r>
            <a:r>
              <a:rPr lang="ru-RU" sz="1170" dirty="0" err="1" smtClean="0">
                <a:latin typeface="e-Ukraine Light" pitchFamily="50" charset="-52"/>
              </a:rPr>
              <a:t>пп</a:t>
            </a:r>
            <a:r>
              <a:rPr lang="ru-RU" sz="1170" dirty="0" smtClean="0">
                <a:latin typeface="e-Ukraine Light" pitchFamily="50" charset="-52"/>
              </a:rPr>
              <a:t>. 296.5.5 п. 296.5 ст. 296 ПКУ). </a:t>
            </a:r>
          </a:p>
          <a:p>
            <a:pPr algn="just"/>
            <a:r>
              <a:rPr lang="ru-RU" sz="1170" dirty="0" smtClean="0">
                <a:latin typeface="e-Ukraine Light" pitchFamily="50" charset="-52"/>
              </a:rPr>
              <a:t>	Пунктом </a:t>
            </a:r>
            <a:r>
              <a:rPr lang="ru-RU" sz="1170" dirty="0" smtClean="0">
                <a:latin typeface="e-Ukraine Light" pitchFamily="50" charset="-52"/>
              </a:rPr>
              <a:t>293.5 ст. 293 ПКУ </a:t>
            </a:r>
            <a:r>
              <a:rPr lang="ru-RU" sz="1170" dirty="0" err="1" smtClean="0">
                <a:latin typeface="e-Ukraine Light" pitchFamily="50" charset="-52"/>
              </a:rPr>
              <a:t>визначено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що</a:t>
            </a:r>
            <a:r>
              <a:rPr lang="ru-RU" sz="1170" dirty="0" smtClean="0">
                <a:latin typeface="e-Ukraine Light" pitchFamily="50" charset="-52"/>
              </a:rPr>
              <a:t> ставки </a:t>
            </a:r>
            <a:r>
              <a:rPr lang="ru-RU" sz="1170" dirty="0" err="1" smtClean="0">
                <a:latin typeface="e-Ukraine Light" pitchFamily="50" charset="-52"/>
              </a:rPr>
              <a:t>єдиного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податку</a:t>
            </a:r>
            <a:r>
              <a:rPr lang="ru-RU" sz="1170" dirty="0" smtClean="0">
                <a:latin typeface="e-Ukraine Light" pitchFamily="50" charset="-52"/>
              </a:rPr>
              <a:t> для </a:t>
            </a:r>
            <a:r>
              <a:rPr lang="ru-RU" sz="1170" dirty="0" err="1" smtClean="0">
                <a:latin typeface="e-Ukraine Light" pitchFamily="50" charset="-52"/>
              </a:rPr>
              <a:t>платників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третьої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групи</a:t>
            </a:r>
            <a:r>
              <a:rPr lang="ru-RU" sz="1170" dirty="0" smtClean="0">
                <a:latin typeface="e-Ukraine Light" pitchFamily="50" charset="-52"/>
              </a:rPr>
              <a:t> (</a:t>
            </a:r>
            <a:r>
              <a:rPr lang="ru-RU" sz="1170" dirty="0" err="1" smtClean="0">
                <a:latin typeface="e-Ukraine Light" pitchFamily="50" charset="-52"/>
              </a:rPr>
              <a:t>юридичні</a:t>
            </a:r>
            <a:r>
              <a:rPr lang="ru-RU" sz="1170" dirty="0" smtClean="0">
                <a:latin typeface="e-Ukraine Light" pitchFamily="50" charset="-52"/>
              </a:rPr>
              <a:t> особи) </a:t>
            </a:r>
            <a:r>
              <a:rPr lang="ru-RU" sz="1170" dirty="0" err="1" smtClean="0">
                <a:latin typeface="e-Ukraine Light" pitchFamily="50" charset="-52"/>
              </a:rPr>
              <a:t>встановлюються</a:t>
            </a:r>
            <a:r>
              <a:rPr lang="ru-RU" sz="1170" dirty="0" smtClean="0">
                <a:latin typeface="e-Ukraine Light" pitchFamily="50" charset="-52"/>
              </a:rPr>
              <a:t> у </a:t>
            </a:r>
            <a:r>
              <a:rPr lang="ru-RU" sz="1170" dirty="0" err="1" smtClean="0">
                <a:latin typeface="e-Ukraine Light" pitchFamily="50" charset="-52"/>
              </a:rPr>
              <a:t>подвійному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розмірі</a:t>
            </a:r>
            <a:r>
              <a:rPr lang="ru-RU" sz="1170" dirty="0" smtClean="0">
                <a:latin typeface="e-Ukraine Light" pitchFamily="50" charset="-52"/>
              </a:rPr>
              <a:t> ставок, </a:t>
            </a:r>
            <a:r>
              <a:rPr lang="ru-RU" sz="1170" dirty="0" err="1" smtClean="0">
                <a:latin typeface="e-Ukraine Light" pitchFamily="50" charset="-52"/>
              </a:rPr>
              <a:t>визначених</a:t>
            </a:r>
            <a:r>
              <a:rPr lang="ru-RU" sz="1170" dirty="0" smtClean="0">
                <a:latin typeface="e-Ukraine Light" pitchFamily="50" charset="-52"/>
              </a:rPr>
              <a:t> п. 293.3 ст. 293 ПКУ: </a:t>
            </a:r>
          </a:p>
          <a:p>
            <a:pPr algn="just"/>
            <a:r>
              <a:rPr lang="ru-RU" sz="1170" dirty="0" smtClean="0">
                <a:latin typeface="e-Ukraine Light" pitchFamily="50" charset="-52"/>
              </a:rPr>
              <a:t>	до </a:t>
            </a:r>
            <a:r>
              <a:rPr lang="ru-RU" sz="1170" dirty="0" err="1" smtClean="0">
                <a:latin typeface="e-Ukraine Light" pitchFamily="50" charset="-52"/>
              </a:rPr>
              <a:t>суми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перевищення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обсягу</a:t>
            </a:r>
            <a:r>
              <a:rPr lang="ru-RU" sz="1170" dirty="0" smtClean="0">
                <a:latin typeface="e-Ukraine Light" pitchFamily="50" charset="-52"/>
              </a:rPr>
              <a:t> доходу, </a:t>
            </a:r>
            <a:r>
              <a:rPr lang="ru-RU" sz="1170" dirty="0" err="1" smtClean="0">
                <a:latin typeface="e-Ukraine Light" pitchFamily="50" charset="-52"/>
              </a:rPr>
              <a:t>визначеного</a:t>
            </a:r>
            <a:r>
              <a:rPr lang="ru-RU" sz="1170" dirty="0" smtClean="0">
                <a:latin typeface="e-Ukraine Light" pitchFamily="50" charset="-52"/>
              </a:rPr>
              <a:t> у </a:t>
            </a:r>
            <a:r>
              <a:rPr lang="ru-RU" sz="1170" dirty="0" err="1" smtClean="0">
                <a:latin typeface="e-Ukraine Light" pitchFamily="50" charset="-52"/>
              </a:rPr>
              <a:t>пп</a:t>
            </a:r>
            <a:r>
              <a:rPr lang="ru-RU" sz="1170" dirty="0" smtClean="0">
                <a:latin typeface="e-Ukraine Light" pitchFamily="50" charset="-52"/>
              </a:rPr>
              <a:t>. 3 п. 291.4 ст. 291 ПКУ; </a:t>
            </a:r>
          </a:p>
          <a:p>
            <a:pPr algn="just"/>
            <a:r>
              <a:rPr lang="ru-RU" sz="1170" dirty="0" smtClean="0">
                <a:latin typeface="e-Ukraine Light" pitchFamily="50" charset="-52"/>
              </a:rPr>
              <a:t>	до </a:t>
            </a:r>
            <a:r>
              <a:rPr lang="ru-RU" sz="1170" dirty="0" smtClean="0">
                <a:latin typeface="e-Ukraine Light" pitchFamily="50" charset="-52"/>
              </a:rPr>
              <a:t>доходу, </a:t>
            </a:r>
            <a:r>
              <a:rPr lang="ru-RU" sz="1170" dirty="0" err="1" smtClean="0">
                <a:latin typeface="e-Ukraine Light" pitchFamily="50" charset="-52"/>
              </a:rPr>
              <a:t>отриманого</a:t>
            </a:r>
            <a:r>
              <a:rPr lang="ru-RU" sz="1170" dirty="0" smtClean="0">
                <a:latin typeface="e-Ukraine Light" pitchFamily="50" charset="-52"/>
              </a:rPr>
              <a:t> при </a:t>
            </a:r>
            <a:r>
              <a:rPr lang="ru-RU" sz="1170" dirty="0" err="1" smtClean="0">
                <a:latin typeface="e-Ukraine Light" pitchFamily="50" charset="-52"/>
              </a:rPr>
              <a:t>застосуванні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іншого</a:t>
            </a:r>
            <a:r>
              <a:rPr lang="ru-RU" sz="1170" dirty="0" smtClean="0">
                <a:latin typeface="e-Ukraine Light" pitchFamily="50" charset="-52"/>
              </a:rPr>
              <a:t> способу </a:t>
            </a:r>
            <a:r>
              <a:rPr lang="ru-RU" sz="1170" dirty="0" err="1" smtClean="0">
                <a:latin typeface="e-Ukraine Light" pitchFamily="50" charset="-52"/>
              </a:rPr>
              <a:t>розрахунків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ніж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зазначений</a:t>
            </a:r>
            <a:r>
              <a:rPr lang="ru-RU" sz="1170" dirty="0" smtClean="0">
                <a:latin typeface="e-Ukraine Light" pitchFamily="50" charset="-52"/>
              </a:rPr>
              <a:t> у </a:t>
            </a:r>
            <a:r>
              <a:rPr lang="ru-RU" sz="1170" dirty="0" err="1" smtClean="0">
                <a:latin typeface="e-Ukraine Light" pitchFamily="50" charset="-52"/>
              </a:rPr>
              <a:t>главі</a:t>
            </a:r>
            <a:r>
              <a:rPr lang="ru-RU" sz="1170" dirty="0" smtClean="0">
                <a:latin typeface="e-Ukraine Light" pitchFamily="50" charset="-52"/>
              </a:rPr>
              <a:t> 1 «</a:t>
            </a:r>
            <a:r>
              <a:rPr lang="ru-RU" sz="1170" dirty="0" err="1" smtClean="0">
                <a:latin typeface="e-Ukraine Light" pitchFamily="50" charset="-52"/>
              </a:rPr>
              <a:t>Спрощена</a:t>
            </a:r>
            <a:r>
              <a:rPr lang="ru-RU" sz="1170" dirty="0" smtClean="0">
                <a:latin typeface="e-Ukraine Light" pitchFamily="50" charset="-52"/>
              </a:rPr>
              <a:t> система </a:t>
            </a:r>
            <a:r>
              <a:rPr lang="ru-RU" sz="1170" dirty="0" err="1" smtClean="0">
                <a:latin typeface="e-Ukraine Light" pitchFamily="50" charset="-52"/>
              </a:rPr>
              <a:t>оподаткування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обліку</a:t>
            </a:r>
            <a:r>
              <a:rPr lang="ru-RU" sz="1170" dirty="0" smtClean="0">
                <a:latin typeface="e-Ukraine Light" pitchFamily="50" charset="-52"/>
              </a:rPr>
              <a:t> та </a:t>
            </a:r>
            <a:r>
              <a:rPr lang="ru-RU" sz="1170" dirty="0" err="1" smtClean="0">
                <a:latin typeface="e-Ukraine Light" pitchFamily="50" charset="-52"/>
              </a:rPr>
              <a:t>звітності</a:t>
            </a:r>
            <a:r>
              <a:rPr lang="ru-RU" sz="1170" dirty="0" smtClean="0">
                <a:latin typeface="e-Ukraine Light" pitchFamily="50" charset="-52"/>
              </a:rPr>
              <a:t>» </a:t>
            </a:r>
            <a:r>
              <a:rPr lang="ru-RU" sz="1170" dirty="0" err="1" smtClean="0">
                <a:latin typeface="e-Ukraine Light" pitchFamily="50" charset="-52"/>
              </a:rPr>
              <a:t>розд</a:t>
            </a:r>
            <a:r>
              <a:rPr lang="ru-RU" sz="1170" dirty="0" smtClean="0">
                <a:latin typeface="e-Ukraine Light" pitchFamily="50" charset="-52"/>
              </a:rPr>
              <a:t>. ХIV ПКУ; </a:t>
            </a:r>
          </a:p>
          <a:p>
            <a:pPr algn="just"/>
            <a:r>
              <a:rPr lang="ru-RU" sz="1170" dirty="0" smtClean="0">
                <a:latin typeface="e-Ukraine Light" pitchFamily="50" charset="-52"/>
              </a:rPr>
              <a:t>	до </a:t>
            </a:r>
            <a:r>
              <a:rPr lang="ru-RU" sz="1170" dirty="0" smtClean="0">
                <a:latin typeface="e-Ukraine Light" pitchFamily="50" charset="-52"/>
              </a:rPr>
              <a:t>доходу, </a:t>
            </a:r>
            <a:r>
              <a:rPr lang="ru-RU" sz="1170" dirty="0" err="1" smtClean="0">
                <a:latin typeface="e-Ukraine Light" pitchFamily="50" charset="-52"/>
              </a:rPr>
              <a:t>отриманого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від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здійснення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видів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діяльності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які</a:t>
            </a:r>
            <a:r>
              <a:rPr lang="ru-RU" sz="1170" dirty="0" smtClean="0">
                <a:latin typeface="e-Ukraine Light" pitchFamily="50" charset="-52"/>
              </a:rPr>
              <a:t> не </a:t>
            </a:r>
            <a:r>
              <a:rPr lang="ru-RU" sz="1170" dirty="0" err="1" smtClean="0">
                <a:latin typeface="e-Ukraine Light" pitchFamily="50" charset="-52"/>
              </a:rPr>
              <a:t>дають</a:t>
            </a:r>
            <a:r>
              <a:rPr lang="ru-RU" sz="1170" dirty="0" smtClean="0">
                <a:latin typeface="e-Ukraine Light" pitchFamily="50" charset="-52"/>
              </a:rPr>
              <a:t> права </a:t>
            </a:r>
            <a:r>
              <a:rPr lang="ru-RU" sz="1170" dirty="0" err="1" smtClean="0">
                <a:latin typeface="e-Ukraine Light" pitchFamily="50" charset="-52"/>
              </a:rPr>
              <a:t>застосовувати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спрощену</a:t>
            </a:r>
            <a:r>
              <a:rPr lang="ru-RU" sz="1170" dirty="0" smtClean="0">
                <a:latin typeface="e-Ukraine Light" pitchFamily="50" charset="-52"/>
              </a:rPr>
              <a:t> систему </a:t>
            </a:r>
            <a:r>
              <a:rPr lang="ru-RU" sz="1170" dirty="0" err="1" smtClean="0">
                <a:latin typeface="e-Ukraine Light" pitchFamily="50" charset="-52"/>
              </a:rPr>
              <a:t>оподаткування</a:t>
            </a:r>
            <a:r>
              <a:rPr lang="ru-RU" sz="1170" dirty="0" smtClean="0">
                <a:latin typeface="e-Ukraine Light" pitchFamily="50" charset="-52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1146</TotalTime>
  <Words>132</Words>
  <Application>Microsoft Office PowerPoint</Application>
  <PresentationFormat>Лист A4 (210x297 мм)</PresentationFormat>
  <Paragraphs>34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152</cp:revision>
  <dcterms:created xsi:type="dcterms:W3CDTF">2021-05-27T05:23:05Z</dcterms:created>
  <dcterms:modified xsi:type="dcterms:W3CDTF">2023-01-31T06:57:04Z</dcterms:modified>
</cp:coreProperties>
</file>