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838929"/>
            <a:ext cx="3600000" cy="2062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>
                <a:latin typeface="e-Ukraine Head" pitchFamily="50" charset="-52"/>
              </a:rPr>
              <a:t>Щодо</a:t>
            </a:r>
            <a:r>
              <a:rPr lang="ru-RU" sz="1600" b="1" dirty="0" smtClean="0">
                <a:latin typeface="e-Ukraine Head" pitchFamily="50" charset="-52"/>
              </a:rPr>
              <a:t> </a:t>
            </a:r>
            <a:r>
              <a:rPr lang="ru-RU" sz="1600" b="1" dirty="0" err="1" smtClean="0">
                <a:latin typeface="e-Ukraine Head" pitchFamily="50" charset="-52"/>
              </a:rPr>
              <a:t>особливостей</a:t>
            </a:r>
            <a:r>
              <a:rPr lang="ru-RU" sz="1600" b="1" dirty="0" smtClean="0">
                <a:latin typeface="e-Ukraine Head" pitchFamily="50" charset="-52"/>
              </a:rPr>
              <a:t> </a:t>
            </a:r>
            <a:r>
              <a:rPr lang="ru-RU" sz="1600" b="1" dirty="0" err="1" smtClean="0">
                <a:latin typeface="e-Ukraine Head" pitchFamily="50" charset="-52"/>
              </a:rPr>
              <a:t>тимчасового</a:t>
            </a:r>
            <a:r>
              <a:rPr lang="ru-RU" sz="1600" b="1" dirty="0" smtClean="0">
                <a:latin typeface="e-Ukraine Head" pitchFamily="50" charset="-52"/>
              </a:rPr>
              <a:t> </a:t>
            </a:r>
            <a:r>
              <a:rPr lang="ru-RU" sz="1600" b="1" dirty="0" err="1" smtClean="0">
                <a:latin typeface="e-Ukraine Head" pitchFamily="50" charset="-52"/>
              </a:rPr>
              <a:t>спрощеного</a:t>
            </a:r>
            <a:r>
              <a:rPr lang="ru-RU" sz="1600" b="1" dirty="0" smtClean="0">
                <a:latin typeface="e-Ukraine Head" pitchFamily="50" charset="-52"/>
              </a:rPr>
              <a:t> порядку </a:t>
            </a:r>
            <a:r>
              <a:rPr lang="ru-RU" sz="1600" b="1" dirty="0" err="1" smtClean="0">
                <a:latin typeface="e-Ukraine Head" pitchFamily="50" charset="-52"/>
              </a:rPr>
              <a:t>зберігання</a:t>
            </a:r>
            <a:r>
              <a:rPr lang="ru-RU" sz="1600" b="1" dirty="0" smtClean="0">
                <a:latin typeface="e-Ukraine Head" pitchFamily="50" charset="-52"/>
              </a:rPr>
              <a:t> </a:t>
            </a:r>
            <a:r>
              <a:rPr lang="ru-RU" sz="1600" b="1" dirty="0" err="1" smtClean="0">
                <a:latin typeface="e-Ukraine Head" pitchFamily="50" charset="-52"/>
              </a:rPr>
              <a:t>пального</a:t>
            </a:r>
            <a:r>
              <a:rPr lang="ru-RU" sz="1600" b="1" dirty="0" smtClean="0">
                <a:latin typeface="e-Ukraine Head" pitchFamily="50" charset="-52"/>
              </a:rPr>
              <a:t>, яке </a:t>
            </a:r>
            <a:r>
              <a:rPr lang="ru-RU" sz="1600" b="1" dirty="0" err="1" smtClean="0">
                <a:latin typeface="e-Ukraine Head" pitchFamily="50" charset="-52"/>
              </a:rPr>
              <a:t>використовується</a:t>
            </a:r>
            <a:r>
              <a:rPr lang="ru-RU" sz="1600" b="1" dirty="0" smtClean="0">
                <a:latin typeface="e-Ukraine Head" pitchFamily="50" charset="-52"/>
              </a:rPr>
              <a:t> для </a:t>
            </a:r>
            <a:r>
              <a:rPr lang="ru-RU" sz="1600" b="1" dirty="0" err="1" smtClean="0">
                <a:latin typeface="e-Ukraine Head" pitchFamily="50" charset="-52"/>
              </a:rPr>
              <a:t>заправлення</a:t>
            </a:r>
            <a:r>
              <a:rPr lang="ru-RU" sz="1600" b="1" dirty="0" smtClean="0">
                <a:latin typeface="e-Ukraine Head" pitchFamily="50" charset="-52"/>
              </a:rPr>
              <a:t> </a:t>
            </a:r>
            <a:r>
              <a:rPr lang="ru-RU" sz="1600" b="1" dirty="0" err="1" smtClean="0">
                <a:latin typeface="e-Ukraine Head" pitchFamily="50" charset="-52"/>
              </a:rPr>
              <a:t>електрогенераторної</a:t>
            </a:r>
            <a:r>
              <a:rPr lang="ru-RU" sz="1600" b="1" dirty="0" smtClean="0">
                <a:latin typeface="e-Ukraine Head" pitchFamily="50" charset="-52"/>
              </a:rPr>
              <a:t> установки </a:t>
            </a:r>
            <a:endParaRPr lang="ru-RU" sz="1600" b="1" dirty="0">
              <a:latin typeface="e-Ukraine Head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lang="uk-UA" sz="800" dirty="0" smtClean="0">
              <a:solidFill>
                <a:srgbClr val="333333"/>
              </a:solidFill>
              <a:latin typeface="e-Ukraine Light" pitchFamily="50" charset="-52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80009" y="76199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101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1450" y="-6058"/>
            <a:ext cx="4572000" cy="6686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050" dirty="0" smtClean="0">
                <a:latin typeface="e-Ukraine Head" pitchFamily="50" charset="-52"/>
              </a:rPr>
              <a:t>	</a:t>
            </a:r>
          </a:p>
          <a:p>
            <a:pPr algn="just"/>
            <a:r>
              <a:rPr lang="uk-UA" sz="1100" dirty="0" smtClean="0">
                <a:latin typeface="e-Ukraine Head" pitchFamily="50" charset="-52"/>
              </a:rPr>
              <a:t>	</a:t>
            </a:r>
            <a:r>
              <a:rPr lang="ru-RU" sz="1100" dirty="0" smtClean="0">
                <a:latin typeface="e-Ukraine Head" pitchFamily="50" charset="-52"/>
              </a:rPr>
              <a:t>Головне </a:t>
            </a:r>
            <a:r>
              <a:rPr lang="ru-RU" sz="1100" dirty="0" err="1" smtClean="0">
                <a:latin typeface="e-Ukraine Head" pitchFamily="50" charset="-52"/>
              </a:rPr>
              <a:t>управління</a:t>
            </a:r>
            <a:r>
              <a:rPr lang="ru-RU" sz="1100" dirty="0" smtClean="0">
                <a:latin typeface="e-Ukraine Head" pitchFamily="50" charset="-52"/>
              </a:rPr>
              <a:t> ДПС у м. </a:t>
            </a:r>
            <a:r>
              <a:rPr lang="ru-RU" sz="1100" dirty="0" err="1" smtClean="0">
                <a:latin typeface="e-Ukraine Head" pitchFamily="50" charset="-52"/>
              </a:rPr>
              <a:t>Києві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звертає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увагу</a:t>
            </a:r>
            <a:r>
              <a:rPr lang="ru-RU" sz="1100" dirty="0" smtClean="0">
                <a:latin typeface="e-Ukraine Head" pitchFamily="50" charset="-52"/>
              </a:rPr>
              <a:t>, </a:t>
            </a:r>
            <a:r>
              <a:rPr lang="ru-RU" sz="1100" dirty="0" err="1" smtClean="0">
                <a:latin typeface="e-Ukraine Head" pitchFamily="50" charset="-52"/>
              </a:rPr>
              <a:t>що</a:t>
            </a:r>
            <a:r>
              <a:rPr lang="ru-RU" sz="1100" dirty="0" smtClean="0">
                <a:latin typeface="e-Ukraine Head" pitchFamily="50" charset="-52"/>
              </a:rPr>
              <a:t> Законом </a:t>
            </a:r>
            <a:r>
              <a:rPr lang="ru-RU" sz="1100" dirty="0" err="1" smtClean="0">
                <a:latin typeface="e-Ukraine Head" pitchFamily="50" charset="-52"/>
              </a:rPr>
              <a:t>України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від</a:t>
            </a:r>
            <a:r>
              <a:rPr lang="ru-RU" sz="1100" dirty="0" smtClean="0">
                <a:latin typeface="e-Ukraine Head" pitchFamily="50" charset="-52"/>
              </a:rPr>
              <a:t> 13 </a:t>
            </a:r>
            <a:r>
              <a:rPr lang="ru-RU" sz="1100" dirty="0" err="1" smtClean="0">
                <a:latin typeface="e-Ukraine Head" pitchFamily="50" charset="-52"/>
              </a:rPr>
              <a:t>грудня</a:t>
            </a:r>
            <a:r>
              <a:rPr lang="ru-RU" sz="1100" dirty="0" smtClean="0">
                <a:latin typeface="e-Ukraine Head" pitchFamily="50" charset="-52"/>
              </a:rPr>
              <a:t> 2022 року № 2836-ІХ «Про </a:t>
            </a:r>
            <a:r>
              <a:rPr lang="ru-RU" sz="1100" dirty="0" err="1" smtClean="0">
                <a:latin typeface="e-Ukraine Head" pitchFamily="50" charset="-52"/>
              </a:rPr>
              <a:t>внесення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змін</a:t>
            </a:r>
            <a:r>
              <a:rPr lang="ru-RU" sz="1100" dirty="0" smtClean="0">
                <a:latin typeface="e-Ukraine Head" pitchFamily="50" charset="-52"/>
              </a:rPr>
              <a:t> до </a:t>
            </a:r>
            <a:r>
              <a:rPr lang="ru-RU" sz="1100" dirty="0" err="1" smtClean="0">
                <a:latin typeface="e-Ukraine Head" pitchFamily="50" charset="-52"/>
              </a:rPr>
              <a:t>Податкового</a:t>
            </a:r>
            <a:r>
              <a:rPr lang="ru-RU" sz="1100" dirty="0" smtClean="0">
                <a:latin typeface="e-Ukraine Head" pitchFamily="50" charset="-52"/>
              </a:rPr>
              <a:t> кодексу </a:t>
            </a:r>
            <a:r>
              <a:rPr lang="ru-RU" sz="1100" dirty="0" err="1" smtClean="0">
                <a:latin typeface="e-Ukraine Head" pitchFamily="50" charset="-52"/>
              </a:rPr>
              <a:t>України</a:t>
            </a:r>
            <a:r>
              <a:rPr lang="ru-RU" sz="1100" dirty="0" smtClean="0">
                <a:latin typeface="e-Ukraine Head" pitchFamily="50" charset="-52"/>
              </a:rPr>
              <a:t> та </a:t>
            </a:r>
            <a:r>
              <a:rPr lang="ru-RU" sz="1100" dirty="0" err="1" smtClean="0">
                <a:latin typeface="e-Ukraine Head" pitchFamily="50" charset="-52"/>
              </a:rPr>
              <a:t>інших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законів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України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щодо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сприяння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відновленню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енергетичної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інфраструктури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України</a:t>
            </a:r>
            <a:r>
              <a:rPr lang="ru-RU" sz="1100" dirty="0" smtClean="0">
                <a:latin typeface="e-Ukraine Head" pitchFamily="50" charset="-52"/>
              </a:rPr>
              <a:t>», </a:t>
            </a:r>
            <a:r>
              <a:rPr lang="ru-RU" sz="1100" dirty="0" err="1" smtClean="0">
                <a:latin typeface="e-Ukraine Head" pitchFamily="50" charset="-52"/>
              </a:rPr>
              <a:t>який</a:t>
            </a:r>
            <a:r>
              <a:rPr lang="ru-RU" sz="1100" dirty="0" smtClean="0">
                <a:latin typeface="e-Ukraine Head" pitchFamily="50" charset="-52"/>
              </a:rPr>
              <a:t> набрав </a:t>
            </a:r>
            <a:r>
              <a:rPr lang="ru-RU" sz="1100" dirty="0" err="1" smtClean="0">
                <a:latin typeface="e-Ukraine Head" pitchFamily="50" charset="-52"/>
              </a:rPr>
              <a:t>чинності</a:t>
            </a:r>
            <a:r>
              <a:rPr lang="ru-RU" sz="1100" dirty="0" smtClean="0">
                <a:latin typeface="e-Ukraine Head" pitchFamily="50" charset="-52"/>
              </a:rPr>
              <a:t> 03.01.2023, </a:t>
            </a:r>
            <a:r>
              <a:rPr lang="ru-RU" sz="1100" dirty="0" err="1" smtClean="0">
                <a:latin typeface="e-Ukraine Head" pitchFamily="50" charset="-52"/>
              </a:rPr>
              <a:t>встановлені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тимчасові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норми</a:t>
            </a:r>
            <a:r>
              <a:rPr lang="ru-RU" sz="1100" dirty="0" smtClean="0">
                <a:latin typeface="e-Ukraine Head" pitchFamily="50" charset="-52"/>
              </a:rPr>
              <a:t> на </a:t>
            </a:r>
            <a:r>
              <a:rPr lang="ru-RU" sz="1100" dirty="0" err="1" smtClean="0">
                <a:latin typeface="e-Ukraine Head" pitchFamily="50" charset="-52"/>
              </a:rPr>
              <a:t>період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дії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воєнного</a:t>
            </a:r>
            <a:r>
              <a:rPr lang="ru-RU" sz="1100" dirty="0" smtClean="0">
                <a:latin typeface="e-Ukraine Head" pitchFamily="50" charset="-52"/>
              </a:rPr>
              <a:t> стану на </a:t>
            </a:r>
            <a:r>
              <a:rPr lang="ru-RU" sz="1100" dirty="0" err="1" smtClean="0">
                <a:latin typeface="e-Ukraine Head" pitchFamily="50" charset="-52"/>
              </a:rPr>
              <a:t>території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України</a:t>
            </a:r>
            <a:r>
              <a:rPr lang="ru-RU" sz="1100" dirty="0" smtClean="0">
                <a:latin typeface="e-Ukraine Head" pitchFamily="50" charset="-52"/>
              </a:rPr>
              <a:t> та </a:t>
            </a:r>
            <a:r>
              <a:rPr lang="ru-RU" sz="1100" dirty="0" err="1" smtClean="0">
                <a:latin typeface="e-Ukraine Head" pitchFamily="50" charset="-52"/>
              </a:rPr>
              <a:t>протягом</a:t>
            </a:r>
            <a:r>
              <a:rPr lang="ru-RU" sz="1100" dirty="0" smtClean="0">
                <a:latin typeface="e-Ukraine Head" pitchFamily="50" charset="-52"/>
              </a:rPr>
              <a:t> 30 </a:t>
            </a:r>
            <a:r>
              <a:rPr lang="ru-RU" sz="1100" dirty="0" err="1" smtClean="0">
                <a:latin typeface="e-Ukraine Head" pitchFamily="50" charset="-52"/>
              </a:rPr>
              <a:t>днів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з</a:t>
            </a:r>
            <a:r>
              <a:rPr lang="ru-RU" sz="1100" dirty="0" smtClean="0">
                <a:latin typeface="e-Ukraine Head" pitchFamily="50" charset="-52"/>
              </a:rPr>
              <a:t> дня </a:t>
            </a:r>
            <a:r>
              <a:rPr lang="ru-RU" sz="1100" dirty="0" err="1" smtClean="0">
                <a:latin typeface="e-Ukraine Head" pitchFamily="50" charset="-52"/>
              </a:rPr>
              <a:t>його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припинення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або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скасування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щодо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особливостей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тимчасового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спрощеного</a:t>
            </a:r>
            <a:r>
              <a:rPr lang="ru-RU" sz="1100" dirty="0" smtClean="0">
                <a:latin typeface="e-Ukraine Head" pitchFamily="50" charset="-52"/>
              </a:rPr>
              <a:t> порядку </a:t>
            </a:r>
            <a:r>
              <a:rPr lang="ru-RU" sz="1100" dirty="0" err="1" smtClean="0">
                <a:latin typeface="e-Ukraine Head" pitchFamily="50" charset="-52"/>
              </a:rPr>
              <a:t>зберігання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пального</a:t>
            </a:r>
            <a:r>
              <a:rPr lang="ru-RU" sz="1100" dirty="0" smtClean="0">
                <a:latin typeface="e-Ukraine Head" pitchFamily="50" charset="-52"/>
              </a:rPr>
              <a:t>, яке </a:t>
            </a:r>
            <a:r>
              <a:rPr lang="ru-RU" sz="1100" dirty="0" err="1" smtClean="0">
                <a:latin typeface="e-Ukraine Head" pitchFamily="50" charset="-52"/>
              </a:rPr>
              <a:t>використовується</a:t>
            </a:r>
            <a:r>
              <a:rPr lang="ru-RU" sz="1100" dirty="0" smtClean="0">
                <a:latin typeface="e-Ukraine Head" pitchFamily="50" charset="-52"/>
              </a:rPr>
              <a:t> для </a:t>
            </a:r>
            <a:r>
              <a:rPr lang="ru-RU" sz="1100" dirty="0" err="1" smtClean="0">
                <a:latin typeface="e-Ukraine Head" pitchFamily="50" charset="-52"/>
              </a:rPr>
              <a:t>заправлення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електрогенераторної</a:t>
            </a:r>
            <a:r>
              <a:rPr lang="ru-RU" sz="1100" dirty="0" smtClean="0">
                <a:latin typeface="e-Ukraine Head" pitchFamily="50" charset="-52"/>
              </a:rPr>
              <a:t> установки, шляхом </a:t>
            </a:r>
            <a:r>
              <a:rPr lang="ru-RU" sz="1100" dirty="0" err="1" smtClean="0">
                <a:latin typeface="e-Ukraine Head" pitchFamily="50" charset="-52"/>
              </a:rPr>
              <a:t>внесення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змін</a:t>
            </a:r>
            <a:r>
              <a:rPr lang="ru-RU" sz="1100" dirty="0" smtClean="0">
                <a:latin typeface="e-Ukraine Head" pitchFamily="50" charset="-52"/>
              </a:rPr>
              <a:t> до: </a:t>
            </a:r>
          </a:p>
          <a:p>
            <a:pPr algn="just"/>
            <a:r>
              <a:rPr lang="ru-RU" sz="1100" b="1" dirty="0" smtClean="0">
                <a:latin typeface="e-Ukraine Head" pitchFamily="50" charset="-52"/>
              </a:rPr>
              <a:t>	1. </a:t>
            </a:r>
            <a:r>
              <a:rPr lang="ru-RU" sz="1100" b="1" dirty="0" err="1" smtClean="0">
                <a:latin typeface="e-Ukraine Head" pitchFamily="50" charset="-52"/>
              </a:rPr>
              <a:t>Податкового</a:t>
            </a:r>
            <a:r>
              <a:rPr lang="ru-RU" sz="1100" b="1" dirty="0" smtClean="0">
                <a:latin typeface="e-Ukraine Head" pitchFamily="50" charset="-52"/>
              </a:rPr>
              <a:t> кодексу </a:t>
            </a:r>
            <a:r>
              <a:rPr lang="ru-RU" sz="1100" b="1" dirty="0" err="1" smtClean="0">
                <a:latin typeface="e-Ukraine Head" pitchFamily="50" charset="-52"/>
              </a:rPr>
              <a:t>України</a:t>
            </a:r>
            <a:r>
              <a:rPr lang="ru-RU" sz="1100" dirty="0" smtClean="0">
                <a:latin typeface="e-Ukraine Head" pitchFamily="50" charset="-52"/>
              </a:rPr>
              <a:t>, </a:t>
            </a:r>
            <a:r>
              <a:rPr lang="ru-RU" sz="1100" dirty="0" err="1" smtClean="0">
                <a:latin typeface="e-Ukraine Head" pitchFamily="50" charset="-52"/>
              </a:rPr>
              <a:t>якими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передбачено</a:t>
            </a:r>
            <a:r>
              <a:rPr lang="ru-RU" sz="1100" dirty="0" smtClean="0">
                <a:latin typeface="e-Ukraine Head" pitchFamily="50" charset="-52"/>
              </a:rPr>
              <a:t>, </a:t>
            </a:r>
            <a:r>
              <a:rPr lang="ru-RU" sz="1100" dirty="0" err="1" smtClean="0">
                <a:latin typeface="e-Ukraine Head" pitchFamily="50" charset="-52"/>
              </a:rPr>
              <a:t>зокрема</a:t>
            </a:r>
            <a:r>
              <a:rPr lang="ru-RU" sz="1100" dirty="0" smtClean="0">
                <a:latin typeface="e-Ukraine Head" pitchFamily="50" charset="-52"/>
              </a:rPr>
              <a:t>, </a:t>
            </a:r>
            <a:r>
              <a:rPr lang="ru-RU" sz="1100" dirty="0" err="1" smtClean="0">
                <a:latin typeface="e-Ukraine Head" pitchFamily="50" charset="-52"/>
              </a:rPr>
              <a:t>доповнення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критеріїв</a:t>
            </a:r>
            <a:r>
              <a:rPr lang="ru-RU" sz="1100" dirty="0" smtClean="0">
                <a:latin typeface="e-Ukraine Head" pitchFamily="50" charset="-52"/>
              </a:rPr>
              <a:t>, </a:t>
            </a:r>
            <a:r>
              <a:rPr lang="ru-RU" sz="1100" dirty="0" err="1" smtClean="0">
                <a:latin typeface="e-Ukraine Head" pitchFamily="50" charset="-52"/>
              </a:rPr>
              <a:t>відповідно</a:t>
            </a:r>
            <a:r>
              <a:rPr lang="ru-RU" sz="1100" dirty="0" smtClean="0">
                <a:latin typeface="e-Ukraine Head" pitchFamily="50" charset="-52"/>
              </a:rPr>
              <a:t> до </a:t>
            </a:r>
            <a:r>
              <a:rPr lang="ru-RU" sz="1100" dirty="0" err="1" smtClean="0">
                <a:latin typeface="e-Ukraine Head" pitchFamily="50" charset="-52"/>
              </a:rPr>
              <a:t>яких</a:t>
            </a:r>
            <a:r>
              <a:rPr lang="ru-RU" sz="1100" dirty="0" smtClean="0">
                <a:latin typeface="e-Ukraine Head" pitchFamily="50" charset="-52"/>
              </a:rPr>
              <a:t> для </a:t>
            </a:r>
            <a:r>
              <a:rPr lang="ru-RU" sz="1100" dirty="0" err="1" smtClean="0">
                <a:latin typeface="e-Ukraine Head" pitchFamily="50" charset="-52"/>
              </a:rPr>
              <a:t>суб’єктів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господарювання</a:t>
            </a:r>
            <a:r>
              <a:rPr lang="ru-RU" sz="1100" dirty="0" smtClean="0">
                <a:latin typeface="e-Ukraine Head" pitchFamily="50" charset="-52"/>
              </a:rPr>
              <a:t>, в тому </a:t>
            </a:r>
            <a:r>
              <a:rPr lang="ru-RU" sz="1100" dirty="0" err="1" smtClean="0">
                <a:latin typeface="e-Ukraine Head" pitchFamily="50" charset="-52"/>
              </a:rPr>
              <a:t>числі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платників</a:t>
            </a:r>
            <a:r>
              <a:rPr lang="ru-RU" sz="1100" dirty="0" smtClean="0">
                <a:latin typeface="e-Ukraine Head" pitchFamily="50" charset="-52"/>
              </a:rPr>
              <a:t> акцизного </a:t>
            </a:r>
            <a:r>
              <a:rPr lang="ru-RU" sz="1100" dirty="0" err="1" smtClean="0">
                <a:latin typeface="e-Ukraine Head" pitchFamily="50" charset="-52"/>
              </a:rPr>
              <a:t>податку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з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реалізації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пального</a:t>
            </a:r>
            <a:r>
              <a:rPr lang="ru-RU" sz="1100" dirty="0" smtClean="0">
                <a:latin typeface="e-Ukraine Head" pitchFamily="50" charset="-52"/>
              </a:rPr>
              <a:t>, не </a:t>
            </a:r>
            <a:r>
              <a:rPr lang="ru-RU" sz="1100" dirty="0" err="1" smtClean="0">
                <a:latin typeface="e-Ukraine Head" pitchFamily="50" charset="-52"/>
              </a:rPr>
              <a:t>вважаються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акцизним</a:t>
            </a:r>
            <a:r>
              <a:rPr lang="ru-RU" sz="1100" dirty="0" smtClean="0">
                <a:latin typeface="e-Ukraine Head" pitchFamily="50" charset="-52"/>
              </a:rPr>
              <a:t> складом </a:t>
            </a:r>
            <a:r>
              <a:rPr lang="ru-RU" sz="1100" dirty="0" err="1" smtClean="0">
                <a:latin typeface="e-Ukraine Head" pitchFamily="50" charset="-52"/>
              </a:rPr>
              <a:t>приміщення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або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територія</a:t>
            </a:r>
            <a:r>
              <a:rPr lang="ru-RU" sz="1100" dirty="0" smtClean="0">
                <a:latin typeface="e-Ukraine Head" pitchFamily="50" charset="-52"/>
              </a:rPr>
              <a:t>, у кожному (на </a:t>
            </a:r>
            <a:r>
              <a:rPr lang="ru-RU" sz="1100" dirty="0" err="1" smtClean="0">
                <a:latin typeface="e-Ukraine Head" pitchFamily="50" charset="-52"/>
              </a:rPr>
              <a:t>кожній</a:t>
            </a:r>
            <a:r>
              <a:rPr lang="ru-RU" sz="1100" dirty="0" smtClean="0">
                <a:latin typeface="e-Ukraine Head" pitchFamily="50" charset="-52"/>
              </a:rPr>
              <a:t>) </a:t>
            </a:r>
            <a:r>
              <a:rPr lang="ru-RU" sz="1100" dirty="0" err="1" smtClean="0">
                <a:latin typeface="e-Ukraine Head" pitchFamily="50" charset="-52"/>
              </a:rPr>
              <a:t>з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яких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загальна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місткість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розташованих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ємностей</a:t>
            </a:r>
            <a:r>
              <a:rPr lang="ru-RU" sz="1100" dirty="0" smtClean="0">
                <a:latin typeface="e-Ukraine Head" pitchFamily="50" charset="-52"/>
              </a:rPr>
              <a:t> для </a:t>
            </a:r>
            <a:r>
              <a:rPr lang="ru-RU" sz="1100" dirty="0" err="1" smtClean="0">
                <a:latin typeface="e-Ukraine Head" pitchFamily="50" charset="-52"/>
              </a:rPr>
              <a:t>зберігання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пального</a:t>
            </a:r>
            <a:r>
              <a:rPr lang="ru-RU" sz="1100" dirty="0" smtClean="0">
                <a:latin typeface="e-Ukraine Head" pitchFamily="50" charset="-52"/>
              </a:rPr>
              <a:t>, яке </a:t>
            </a:r>
            <a:r>
              <a:rPr lang="ru-RU" sz="1100" dirty="0" err="1" smtClean="0">
                <a:latin typeface="e-Ukraine Head" pitchFamily="50" charset="-52"/>
              </a:rPr>
              <a:t>використовується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виключно</a:t>
            </a:r>
            <a:r>
              <a:rPr lang="ru-RU" sz="1100" dirty="0" smtClean="0">
                <a:latin typeface="e-Ukraine Head" pitchFamily="50" charset="-52"/>
              </a:rPr>
              <a:t> для </a:t>
            </a:r>
            <a:r>
              <a:rPr lang="ru-RU" sz="1100" dirty="0" err="1" smtClean="0">
                <a:latin typeface="e-Ukraine Head" pitchFamily="50" charset="-52"/>
              </a:rPr>
              <a:t>заправлення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електрогенераторних</a:t>
            </a:r>
            <a:r>
              <a:rPr lang="ru-RU" sz="1100" dirty="0" smtClean="0">
                <a:latin typeface="e-Ukraine Head" pitchFamily="50" charset="-52"/>
              </a:rPr>
              <a:t> установок, не </a:t>
            </a:r>
            <a:r>
              <a:rPr lang="ru-RU" sz="1100" dirty="0" err="1" smtClean="0">
                <a:latin typeface="e-Ukraine Head" pitchFamily="50" charset="-52"/>
              </a:rPr>
              <a:t>перевищує</a:t>
            </a:r>
            <a:r>
              <a:rPr lang="ru-RU" sz="1100" dirty="0" smtClean="0">
                <a:latin typeface="e-Ukraine Head" pitchFamily="50" charset="-52"/>
              </a:rPr>
              <a:t> 2000 </a:t>
            </a:r>
            <a:r>
              <a:rPr lang="ru-RU" sz="1100" dirty="0" err="1" smtClean="0">
                <a:latin typeface="e-Ukraine Head" pitchFamily="50" charset="-52"/>
              </a:rPr>
              <a:t>літрів</a:t>
            </a:r>
            <a:r>
              <a:rPr lang="ru-RU" sz="1100" dirty="0" smtClean="0">
                <a:latin typeface="e-Ukraine Head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Head" pitchFamily="50" charset="-52"/>
              </a:rPr>
              <a:t>	</a:t>
            </a:r>
            <a:r>
              <a:rPr lang="ru-RU" sz="1100" dirty="0" err="1" smtClean="0">
                <a:latin typeface="e-Ukraine Head" pitchFamily="50" charset="-52"/>
              </a:rPr>
              <a:t>Такий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критерій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також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розповсюджується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і</a:t>
            </a:r>
            <a:r>
              <a:rPr lang="ru-RU" sz="1100" dirty="0" smtClean="0">
                <a:latin typeface="e-Ukraine Head" pitchFamily="50" charset="-52"/>
              </a:rPr>
              <a:t> на </a:t>
            </a:r>
            <a:r>
              <a:rPr lang="ru-RU" sz="1100" dirty="0" err="1" smtClean="0">
                <a:latin typeface="e-Ukraine Head" pitchFamily="50" charset="-52"/>
              </a:rPr>
              <a:t>випадки</a:t>
            </a:r>
            <a:r>
              <a:rPr lang="ru-RU" sz="1100" dirty="0" smtClean="0">
                <a:latin typeface="e-Ukraine Head" pitchFamily="50" charset="-52"/>
              </a:rPr>
              <a:t>, </a:t>
            </a:r>
            <a:r>
              <a:rPr lang="ru-RU" sz="1100" dirty="0" err="1" smtClean="0">
                <a:latin typeface="e-Ukraine Head" pitchFamily="50" charset="-52"/>
              </a:rPr>
              <a:t>якщо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окрім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зберігання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пального</a:t>
            </a:r>
            <a:r>
              <a:rPr lang="ru-RU" sz="1100" dirty="0" smtClean="0">
                <a:latin typeface="e-Ukraine Head" pitchFamily="50" charset="-52"/>
              </a:rPr>
              <a:t> для </a:t>
            </a:r>
            <a:r>
              <a:rPr lang="ru-RU" sz="1100" dirty="0" err="1" smtClean="0">
                <a:latin typeface="e-Ukraine Head" pitchFamily="50" charset="-52"/>
              </a:rPr>
              <a:t>заправлення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електрогенераторних</a:t>
            </a:r>
            <a:r>
              <a:rPr lang="ru-RU" sz="1100" dirty="0" smtClean="0">
                <a:latin typeface="e-Ukraine Head" pitchFamily="50" charset="-52"/>
              </a:rPr>
              <a:t> установок </a:t>
            </a:r>
            <a:r>
              <a:rPr lang="ru-RU" sz="1100" dirty="0" err="1" smtClean="0">
                <a:latin typeface="e-Ukraine Head" pitchFamily="50" charset="-52"/>
              </a:rPr>
              <a:t>одночасно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зберігається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або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реалізується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пальне</a:t>
            </a:r>
            <a:r>
              <a:rPr lang="ru-RU" sz="1100" dirty="0" smtClean="0">
                <a:latin typeface="e-Ukraine Head" pitchFamily="50" charset="-52"/>
              </a:rPr>
              <a:t> у </a:t>
            </a:r>
            <a:r>
              <a:rPr lang="ru-RU" sz="1100" dirty="0" err="1" smtClean="0">
                <a:latin typeface="e-Ukraine Head" pitchFamily="50" charset="-52"/>
              </a:rPr>
              <a:t>споживчій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тарі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ємністю</a:t>
            </a:r>
            <a:r>
              <a:rPr lang="ru-RU" sz="1100" dirty="0" smtClean="0">
                <a:latin typeface="e-Ukraine Head" pitchFamily="50" charset="-52"/>
              </a:rPr>
              <a:t> до 5 </a:t>
            </a:r>
            <a:r>
              <a:rPr lang="ru-RU" sz="1100" dirty="0" err="1" smtClean="0">
                <a:latin typeface="e-Ukraine Head" pitchFamily="50" charset="-52"/>
              </a:rPr>
              <a:t>літрів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включно</a:t>
            </a:r>
            <a:r>
              <a:rPr lang="ru-RU" sz="1100" dirty="0" smtClean="0">
                <a:latin typeface="e-Ukraine Head" pitchFamily="50" charset="-52"/>
              </a:rPr>
              <a:t>, </a:t>
            </a:r>
            <a:r>
              <a:rPr lang="ru-RU" sz="1100" dirty="0" err="1" smtClean="0">
                <a:latin typeface="e-Ukraine Head" pitchFamily="50" charset="-52"/>
              </a:rPr>
              <a:t>отримане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від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виробника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або</a:t>
            </a:r>
            <a:r>
              <a:rPr lang="ru-RU" sz="1100" dirty="0" smtClean="0">
                <a:latin typeface="e-Ukraine Head" pitchFamily="50" charset="-52"/>
              </a:rPr>
              <a:t> особи, яка </a:t>
            </a:r>
            <a:r>
              <a:rPr lang="ru-RU" sz="1100" dirty="0" err="1" smtClean="0">
                <a:latin typeface="e-Ukraine Head" pitchFamily="50" charset="-52"/>
              </a:rPr>
              <a:t>здійснила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його</a:t>
            </a:r>
            <a:r>
              <a:rPr lang="ru-RU" sz="1100" dirty="0" smtClean="0">
                <a:latin typeface="e-Ukraine Head" pitchFamily="50" charset="-52"/>
              </a:rPr>
              <a:t> розлив у </a:t>
            </a:r>
            <a:r>
              <a:rPr lang="ru-RU" sz="1100" dirty="0" err="1" smtClean="0">
                <a:latin typeface="e-Ukraine Head" pitchFamily="50" charset="-52"/>
              </a:rPr>
              <a:t>таку</a:t>
            </a:r>
            <a:r>
              <a:rPr lang="ru-RU" sz="1100" dirty="0" smtClean="0">
                <a:latin typeface="e-Ukraine Head" pitchFamily="50" charset="-52"/>
              </a:rPr>
              <a:t> тару. </a:t>
            </a:r>
          </a:p>
          <a:p>
            <a:pPr algn="just"/>
            <a:r>
              <a:rPr lang="ru-RU" sz="1100" dirty="0" smtClean="0">
                <a:latin typeface="e-Ukraine Head" pitchFamily="50" charset="-52"/>
              </a:rPr>
              <a:t>	</a:t>
            </a:r>
            <a:r>
              <a:rPr lang="ru-RU" sz="1100" dirty="0" err="1" smtClean="0">
                <a:latin typeface="e-Ukraine Head" pitchFamily="50" charset="-52"/>
              </a:rPr>
              <a:t>Крім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цього</a:t>
            </a:r>
            <a:r>
              <a:rPr lang="ru-RU" sz="1100" dirty="0" smtClean="0">
                <a:latin typeface="e-Ukraine Head" pitchFamily="50" charset="-52"/>
              </a:rPr>
              <a:t>, </a:t>
            </a:r>
            <a:r>
              <a:rPr lang="ru-RU" sz="1100" dirty="0" err="1" smtClean="0">
                <a:latin typeface="e-Ukraine Head" pitchFamily="50" charset="-52"/>
              </a:rPr>
              <a:t>звертаємо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увагу</a:t>
            </a:r>
            <a:r>
              <a:rPr lang="ru-RU" sz="1100" dirty="0" smtClean="0">
                <a:latin typeface="e-Ukraine Head" pitchFamily="50" charset="-52"/>
              </a:rPr>
              <a:t>, </a:t>
            </a:r>
            <a:r>
              <a:rPr lang="ru-RU" sz="1100" dirty="0" err="1" smtClean="0">
                <a:latin typeface="e-Ukraine Head" pitchFamily="50" charset="-52"/>
              </a:rPr>
              <a:t>що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паливний</a:t>
            </a:r>
            <a:r>
              <a:rPr lang="ru-RU" sz="1100" dirty="0" smtClean="0">
                <a:latin typeface="e-Ukraine Head" pitchFamily="50" charset="-52"/>
              </a:rPr>
              <a:t> бак як </a:t>
            </a:r>
            <a:r>
              <a:rPr lang="ru-RU" sz="1100" dirty="0" err="1" smtClean="0">
                <a:latin typeface="e-Ukraine Head" pitchFamily="50" charset="-52"/>
              </a:rPr>
              <a:t>ємність</a:t>
            </a:r>
            <a:r>
              <a:rPr lang="ru-RU" sz="1100" dirty="0" smtClean="0">
                <a:latin typeface="e-Ukraine Head" pitchFamily="50" charset="-52"/>
              </a:rPr>
              <a:t> для </a:t>
            </a:r>
            <a:r>
              <a:rPr lang="ru-RU" sz="1100" dirty="0" err="1" smtClean="0">
                <a:latin typeface="e-Ukraine Head" pitchFamily="50" charset="-52"/>
              </a:rPr>
              <a:t>зберігання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пального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безпосередньо</a:t>
            </a:r>
            <a:r>
              <a:rPr lang="ru-RU" sz="1100" dirty="0" smtClean="0">
                <a:latin typeface="e-Ukraine Head" pitchFamily="50" charset="-52"/>
              </a:rPr>
              <a:t> в </a:t>
            </a:r>
            <a:r>
              <a:rPr lang="ru-RU" sz="1100" dirty="0" err="1" smtClean="0">
                <a:latin typeface="e-Ukraine Head" pitchFamily="50" charset="-52"/>
              </a:rPr>
              <a:t>обладнанні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чи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пристрої</a:t>
            </a:r>
            <a:r>
              <a:rPr lang="ru-RU" sz="1100" dirty="0" smtClean="0">
                <a:latin typeface="e-Ukraine Head" pitchFamily="50" charset="-52"/>
              </a:rPr>
              <a:t>, </a:t>
            </a:r>
            <a:r>
              <a:rPr lang="ru-RU" sz="1100" dirty="0" err="1" smtClean="0">
                <a:latin typeface="e-Ukraine Head" pitchFamily="50" charset="-52"/>
              </a:rPr>
              <a:t>в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цьому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випадку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в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електрогенераторній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установці</a:t>
            </a:r>
            <a:r>
              <a:rPr lang="ru-RU" sz="1100" dirty="0" smtClean="0">
                <a:latin typeface="e-Ukraine Head" pitchFamily="50" charset="-52"/>
              </a:rPr>
              <a:t>, не </a:t>
            </a:r>
            <a:r>
              <a:rPr lang="ru-RU" sz="1100" dirty="0" err="1" smtClean="0">
                <a:latin typeface="e-Ukraine Head" pitchFamily="50" charset="-52"/>
              </a:rPr>
              <a:t>є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акцизним</a:t>
            </a:r>
            <a:r>
              <a:rPr lang="ru-RU" sz="1100" dirty="0" smtClean="0">
                <a:latin typeface="e-Ukraine Head" pitchFamily="50" charset="-52"/>
              </a:rPr>
              <a:t> складом </a:t>
            </a:r>
            <a:r>
              <a:rPr lang="ru-RU" sz="1100" dirty="0" err="1" smtClean="0">
                <a:latin typeface="e-Ukraine Head" pitchFamily="50" charset="-52"/>
              </a:rPr>
              <a:t>і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відповідно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його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ємність</a:t>
            </a:r>
            <a:r>
              <a:rPr lang="ru-RU" sz="1100" dirty="0" smtClean="0">
                <a:latin typeface="e-Ukraine Head" pitchFamily="50" charset="-52"/>
              </a:rPr>
              <a:t> не </a:t>
            </a:r>
            <a:r>
              <a:rPr lang="ru-RU" sz="1100" dirty="0" err="1" smtClean="0">
                <a:latin typeface="e-Ukraine Head" pitchFamily="50" charset="-52"/>
              </a:rPr>
              <a:t>враховується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під</a:t>
            </a:r>
            <a:r>
              <a:rPr lang="ru-RU" sz="1100" dirty="0" smtClean="0">
                <a:latin typeface="e-Ukraine Head" pitchFamily="50" charset="-52"/>
              </a:rPr>
              <a:t> час </a:t>
            </a:r>
            <a:r>
              <a:rPr lang="ru-RU" sz="1100" dirty="0" err="1" smtClean="0">
                <a:latin typeface="e-Ukraine Head" pitchFamily="50" charset="-52"/>
              </a:rPr>
              <a:t>визначення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загальної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місткості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ємності</a:t>
            </a:r>
            <a:r>
              <a:rPr lang="ru-RU" sz="1100" dirty="0" smtClean="0">
                <a:latin typeface="e-Ukraine Head" pitchFamily="50" charset="-52"/>
              </a:rPr>
              <a:t> для </a:t>
            </a:r>
            <a:r>
              <a:rPr lang="ru-RU" sz="1100" dirty="0" err="1" smtClean="0">
                <a:latin typeface="e-Ukraine Head" pitchFamily="50" charset="-52"/>
              </a:rPr>
              <a:t>зберігання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пального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для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заправлення</a:t>
            </a:r>
            <a:r>
              <a:rPr lang="ru-RU" sz="1100" dirty="0" smtClean="0">
                <a:latin typeface="e-Ukraine Head" pitchFamily="50" charset="-52"/>
              </a:rPr>
              <a:t> </a:t>
            </a:r>
            <a:r>
              <a:rPr lang="ru-RU" sz="1100" dirty="0" err="1" smtClean="0">
                <a:latin typeface="e-Ukraine Head" pitchFamily="50" charset="-52"/>
              </a:rPr>
              <a:t>електрогенераторних</a:t>
            </a:r>
            <a:r>
              <a:rPr lang="ru-RU" sz="1100" dirty="0" smtClean="0">
                <a:latin typeface="e-Ukraine Head" pitchFamily="50" charset="-52"/>
              </a:rPr>
              <a:t> установок. </a:t>
            </a:r>
            <a:endParaRPr lang="ru-RU" sz="1100" dirty="0">
              <a:latin typeface="e-Ukraine Head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67299" y="138500"/>
            <a:ext cx="45720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050" dirty="0">
                <a:latin typeface="e-Ukraine Head" pitchFamily="50" charset="-52"/>
              </a:rPr>
              <a:t> </a:t>
            </a:r>
            <a:r>
              <a:rPr lang="uk-UA" sz="1050" dirty="0" smtClean="0">
                <a:latin typeface="e-Ukraine Head" pitchFamily="50" charset="-52"/>
              </a:rPr>
              <a:t>	</a:t>
            </a:r>
            <a:r>
              <a:rPr lang="ru-RU" sz="1050" b="1" dirty="0" smtClean="0">
                <a:latin typeface="e-Ukraine Head" pitchFamily="50" charset="-52"/>
              </a:rPr>
              <a:t>2. </a:t>
            </a:r>
            <a:r>
              <a:rPr lang="ru-RU" sz="1050" b="1" dirty="0" err="1" smtClean="0">
                <a:latin typeface="e-Ukraine Head" pitchFamily="50" charset="-52"/>
              </a:rPr>
              <a:t>Статті</a:t>
            </a:r>
            <a:r>
              <a:rPr lang="ru-RU" sz="1050" b="1" dirty="0" smtClean="0">
                <a:latin typeface="e-Ukraine Head" pitchFamily="50" charset="-52"/>
              </a:rPr>
              <a:t> 18 Закону </a:t>
            </a:r>
            <a:r>
              <a:rPr lang="ru-RU" sz="1050" b="1" dirty="0" err="1" smtClean="0">
                <a:latin typeface="e-Ukraine Head" pitchFamily="50" charset="-52"/>
              </a:rPr>
              <a:t>України</a:t>
            </a:r>
            <a:r>
              <a:rPr lang="ru-RU" sz="1050" b="1" dirty="0" smtClean="0">
                <a:latin typeface="e-Ukraine Head" pitchFamily="50" charset="-52"/>
              </a:rPr>
              <a:t> «Про </a:t>
            </a:r>
            <a:r>
              <a:rPr lang="ru-RU" sz="1050" b="1" dirty="0" err="1" smtClean="0">
                <a:latin typeface="e-Ukraine Head" pitchFamily="50" charset="-52"/>
              </a:rPr>
              <a:t>державне</a:t>
            </a:r>
            <a:r>
              <a:rPr lang="ru-RU" sz="1050" b="1" dirty="0" smtClean="0">
                <a:latin typeface="e-Ukraine Head" pitchFamily="50" charset="-52"/>
              </a:rPr>
              <a:t> </a:t>
            </a:r>
            <a:r>
              <a:rPr lang="ru-RU" sz="1050" b="1" dirty="0" err="1" smtClean="0">
                <a:latin typeface="e-Ukraine Head" pitchFamily="50" charset="-52"/>
              </a:rPr>
              <a:t>регулювання</a:t>
            </a:r>
            <a:r>
              <a:rPr lang="ru-RU" sz="1050" b="1" dirty="0" smtClean="0">
                <a:latin typeface="e-Ukraine Head" pitchFamily="50" charset="-52"/>
              </a:rPr>
              <a:t> </a:t>
            </a:r>
            <a:r>
              <a:rPr lang="ru-RU" sz="1050" b="1" dirty="0" err="1" smtClean="0">
                <a:latin typeface="e-Ukraine Head" pitchFamily="50" charset="-52"/>
              </a:rPr>
              <a:t>виробництва</a:t>
            </a:r>
            <a:r>
              <a:rPr lang="ru-RU" sz="1050" b="1" dirty="0" smtClean="0">
                <a:latin typeface="e-Ukraine Head" pitchFamily="50" charset="-52"/>
              </a:rPr>
              <a:t> </a:t>
            </a:r>
            <a:r>
              <a:rPr lang="ru-RU" sz="1050" b="1" dirty="0" err="1" smtClean="0">
                <a:latin typeface="e-Ukraine Head" pitchFamily="50" charset="-52"/>
              </a:rPr>
              <a:t>і</a:t>
            </a:r>
            <a:r>
              <a:rPr lang="ru-RU" sz="1050" b="1" dirty="0" smtClean="0">
                <a:latin typeface="e-Ukraine Head" pitchFamily="50" charset="-52"/>
              </a:rPr>
              <a:t> </a:t>
            </a:r>
            <a:r>
              <a:rPr lang="ru-RU" sz="1050" b="1" dirty="0" err="1" smtClean="0">
                <a:latin typeface="e-Ukraine Head" pitchFamily="50" charset="-52"/>
              </a:rPr>
              <a:t>обігу</a:t>
            </a:r>
            <a:r>
              <a:rPr lang="ru-RU" sz="1050" b="1" dirty="0" smtClean="0">
                <a:latin typeface="e-Ukraine Head" pitchFamily="50" charset="-52"/>
              </a:rPr>
              <a:t> спирту </a:t>
            </a:r>
            <a:r>
              <a:rPr lang="ru-RU" sz="1050" b="1" dirty="0" err="1" smtClean="0">
                <a:latin typeface="e-Ukraine Head" pitchFamily="50" charset="-52"/>
              </a:rPr>
              <a:t>етилового</a:t>
            </a:r>
            <a:r>
              <a:rPr lang="ru-RU" sz="1050" b="1" dirty="0" smtClean="0">
                <a:latin typeface="e-Ukraine Head" pitchFamily="50" charset="-52"/>
              </a:rPr>
              <a:t>, коньячного </a:t>
            </a:r>
            <a:r>
              <a:rPr lang="ru-RU" sz="1050" b="1" dirty="0" err="1" smtClean="0">
                <a:latin typeface="e-Ukraine Head" pitchFamily="50" charset="-52"/>
              </a:rPr>
              <a:t>і</a:t>
            </a:r>
            <a:r>
              <a:rPr lang="ru-RU" sz="1050" b="1" dirty="0" smtClean="0">
                <a:latin typeface="e-Ukraine Head" pitchFamily="50" charset="-52"/>
              </a:rPr>
              <a:t> плодового, </a:t>
            </a:r>
            <a:r>
              <a:rPr lang="ru-RU" sz="1050" b="1" dirty="0" err="1" smtClean="0">
                <a:latin typeface="e-Ukraine Head" pitchFamily="50" charset="-52"/>
              </a:rPr>
              <a:t>алкогольних</a:t>
            </a:r>
            <a:r>
              <a:rPr lang="ru-RU" sz="1050" b="1" dirty="0" smtClean="0">
                <a:latin typeface="e-Ukraine Head" pitchFamily="50" charset="-52"/>
              </a:rPr>
              <a:t> </a:t>
            </a:r>
            <a:r>
              <a:rPr lang="ru-RU" sz="1050" b="1" dirty="0" err="1" smtClean="0">
                <a:latin typeface="e-Ukraine Head" pitchFamily="50" charset="-52"/>
              </a:rPr>
              <a:t>напоїв</a:t>
            </a:r>
            <a:r>
              <a:rPr lang="ru-RU" sz="1050" b="1" dirty="0" smtClean="0">
                <a:latin typeface="e-Ukraine Head" pitchFamily="50" charset="-52"/>
              </a:rPr>
              <a:t>, </a:t>
            </a:r>
            <a:r>
              <a:rPr lang="ru-RU" sz="1050" b="1" dirty="0" err="1" smtClean="0">
                <a:latin typeface="e-Ukraine Head" pitchFamily="50" charset="-52"/>
              </a:rPr>
              <a:t>тютюнових</a:t>
            </a:r>
            <a:r>
              <a:rPr lang="ru-RU" sz="1050" b="1" dirty="0" smtClean="0">
                <a:latin typeface="e-Ukraine Head" pitchFamily="50" charset="-52"/>
              </a:rPr>
              <a:t> </a:t>
            </a:r>
            <a:r>
              <a:rPr lang="ru-RU" sz="1050" b="1" dirty="0" err="1" smtClean="0">
                <a:latin typeface="e-Ukraine Head" pitchFamily="50" charset="-52"/>
              </a:rPr>
              <a:t>виробів</a:t>
            </a:r>
            <a:r>
              <a:rPr lang="ru-RU" sz="1050" b="1" dirty="0" smtClean="0">
                <a:latin typeface="e-Ukraine Head" pitchFamily="50" charset="-52"/>
              </a:rPr>
              <a:t>, </a:t>
            </a:r>
            <a:r>
              <a:rPr lang="ru-RU" sz="1050" b="1" dirty="0" err="1" smtClean="0">
                <a:latin typeface="e-Ukraine Head" pitchFamily="50" charset="-52"/>
              </a:rPr>
              <a:t>рідин</a:t>
            </a:r>
            <a:r>
              <a:rPr lang="ru-RU" sz="1050" b="1" dirty="0" smtClean="0">
                <a:latin typeface="e-Ukraine Head" pitchFamily="50" charset="-52"/>
              </a:rPr>
              <a:t>, </a:t>
            </a:r>
            <a:r>
              <a:rPr lang="ru-RU" sz="1050" b="1" dirty="0" err="1" smtClean="0">
                <a:latin typeface="e-Ukraine Head" pitchFamily="50" charset="-52"/>
              </a:rPr>
              <a:t>що</a:t>
            </a:r>
            <a:r>
              <a:rPr lang="ru-RU" sz="1050" b="1" dirty="0" smtClean="0">
                <a:latin typeface="e-Ukraine Head" pitchFamily="50" charset="-52"/>
              </a:rPr>
              <a:t> </a:t>
            </a:r>
            <a:r>
              <a:rPr lang="ru-RU" sz="1050" b="1" dirty="0" err="1" smtClean="0">
                <a:latin typeface="e-Ukraine Head" pitchFamily="50" charset="-52"/>
              </a:rPr>
              <a:t>використовуються</a:t>
            </a:r>
            <a:r>
              <a:rPr lang="ru-RU" sz="1050" b="1" dirty="0" smtClean="0">
                <a:latin typeface="e-Ukraine Head" pitchFamily="50" charset="-52"/>
              </a:rPr>
              <a:t> в </a:t>
            </a:r>
            <a:r>
              <a:rPr lang="ru-RU" sz="1050" b="1" dirty="0" err="1" smtClean="0">
                <a:latin typeface="e-Ukraine Head" pitchFamily="50" charset="-52"/>
              </a:rPr>
              <a:t>електронних</a:t>
            </a:r>
            <a:r>
              <a:rPr lang="ru-RU" sz="1050" b="1" dirty="0" smtClean="0">
                <a:latin typeface="e-Ukraine Head" pitchFamily="50" charset="-52"/>
              </a:rPr>
              <a:t> сигаретах, та </a:t>
            </a:r>
            <a:r>
              <a:rPr lang="ru-RU" sz="1050" b="1" dirty="0" err="1" smtClean="0">
                <a:latin typeface="e-Ukraine Head" pitchFamily="50" charset="-52"/>
              </a:rPr>
              <a:t>пального</a:t>
            </a:r>
            <a:r>
              <a:rPr lang="ru-RU" sz="1050" b="1" dirty="0" smtClean="0">
                <a:latin typeface="e-Ukraine Head" pitchFamily="50" charset="-52"/>
              </a:rPr>
              <a:t>»</a:t>
            </a:r>
            <a:r>
              <a:rPr lang="ru-RU" sz="1050" dirty="0" smtClean="0">
                <a:latin typeface="e-Ukraine Head" pitchFamily="50" charset="-52"/>
              </a:rPr>
              <a:t>, </a:t>
            </a:r>
            <a:r>
              <a:rPr lang="ru-RU" sz="1050" dirty="0" err="1" smtClean="0">
                <a:latin typeface="e-Ukraine Head" pitchFamily="50" charset="-52"/>
              </a:rPr>
              <a:t>якими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встановлено</a:t>
            </a:r>
            <a:r>
              <a:rPr lang="ru-RU" sz="1050" dirty="0" smtClean="0">
                <a:latin typeface="e-Ukraine Head" pitchFamily="50" charset="-52"/>
              </a:rPr>
              <a:t>, </a:t>
            </a:r>
            <a:r>
              <a:rPr lang="ru-RU" sz="1050" dirty="0" err="1" smtClean="0">
                <a:latin typeface="e-Ukraine Head" pitchFamily="50" charset="-52"/>
              </a:rPr>
              <a:t>що</a:t>
            </a:r>
            <a:r>
              <a:rPr lang="ru-RU" sz="1050" dirty="0" smtClean="0">
                <a:latin typeface="e-Ukraine Head" pitchFamily="50" charset="-52"/>
              </a:rPr>
              <a:t>: </a:t>
            </a:r>
          </a:p>
          <a:p>
            <a:pPr algn="just"/>
            <a:r>
              <a:rPr lang="ru-RU" sz="1050" dirty="0" smtClean="0">
                <a:latin typeface="e-Ukraine Head" pitchFamily="50" charset="-52"/>
              </a:rPr>
              <a:t>	</a:t>
            </a:r>
            <a:r>
              <a:rPr lang="ru-RU" sz="1050" dirty="0" err="1" smtClean="0">
                <a:latin typeface="e-Ukraine Head" pitchFamily="50" charset="-52"/>
              </a:rPr>
              <a:t>суб’єкт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господарювання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має</a:t>
            </a:r>
            <a:r>
              <a:rPr lang="ru-RU" sz="1050" dirty="0" smtClean="0">
                <a:latin typeface="e-Ukraine Head" pitchFamily="50" charset="-52"/>
              </a:rPr>
              <a:t> право </a:t>
            </a:r>
            <a:r>
              <a:rPr lang="ru-RU" sz="1050" dirty="0" err="1" smtClean="0">
                <a:latin typeface="e-Ukraine Head" pitchFamily="50" charset="-52"/>
              </a:rPr>
              <a:t>зберігати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пальне</a:t>
            </a:r>
            <a:r>
              <a:rPr lang="ru-RU" sz="1050" dirty="0" smtClean="0">
                <a:latin typeface="e-Ukraine Head" pitchFamily="50" charset="-52"/>
              </a:rPr>
              <a:t>, яке </a:t>
            </a:r>
            <a:r>
              <a:rPr lang="ru-RU" sz="1050" dirty="0" err="1" smtClean="0">
                <a:latin typeface="e-Ukraine Head" pitchFamily="50" charset="-52"/>
              </a:rPr>
              <a:t>використовується</a:t>
            </a:r>
            <a:r>
              <a:rPr lang="ru-RU" sz="1050" dirty="0" smtClean="0">
                <a:latin typeface="e-Ukraine Head" pitchFamily="50" charset="-52"/>
              </a:rPr>
              <a:t> для </a:t>
            </a:r>
            <a:r>
              <a:rPr lang="ru-RU" sz="1050" dirty="0" err="1" smtClean="0">
                <a:latin typeface="e-Ukraine Head" pitchFamily="50" charset="-52"/>
              </a:rPr>
              <a:t>заправлення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електрогенераторної</a:t>
            </a:r>
            <a:r>
              <a:rPr lang="ru-RU" sz="1050" dirty="0" smtClean="0">
                <a:latin typeface="e-Ukraine Head" pitchFamily="50" charset="-52"/>
              </a:rPr>
              <a:t> установки в </a:t>
            </a:r>
            <a:r>
              <a:rPr lang="ru-RU" sz="1050" dirty="0" err="1" smtClean="0">
                <a:latin typeface="e-Ukraine Head" pitchFamily="50" charset="-52"/>
              </a:rPr>
              <a:t>обсязі</a:t>
            </a:r>
            <a:r>
              <a:rPr lang="ru-RU" sz="1050" dirty="0" smtClean="0">
                <a:latin typeface="e-Ukraine Head" pitchFamily="50" charset="-52"/>
              </a:rPr>
              <a:t> до 2000 </a:t>
            </a:r>
            <a:r>
              <a:rPr lang="ru-RU" sz="1050" dirty="0" err="1" smtClean="0">
                <a:latin typeface="e-Ukraine Head" pitchFamily="50" charset="-52"/>
              </a:rPr>
              <a:t>літрів</a:t>
            </a:r>
            <a:r>
              <a:rPr lang="ru-RU" sz="1050" dirty="0" smtClean="0">
                <a:latin typeface="e-Ukraine Head" pitchFamily="50" charset="-52"/>
              </a:rPr>
              <a:t> на кожному </a:t>
            </a:r>
            <a:r>
              <a:rPr lang="ru-RU" sz="1050" dirty="0" err="1" smtClean="0">
                <a:latin typeface="e-Ukraine Head" pitchFamily="50" charset="-52"/>
              </a:rPr>
              <a:t>об’єкті</a:t>
            </a:r>
            <a:r>
              <a:rPr lang="ru-RU" sz="1050" dirty="0" smtClean="0">
                <a:latin typeface="e-Ukraine Head" pitchFamily="50" charset="-52"/>
              </a:rPr>
              <a:t>, </a:t>
            </a:r>
            <a:r>
              <a:rPr lang="ru-RU" sz="1050" dirty="0" err="1" smtClean="0">
                <a:latin typeface="e-Ukraine Head" pitchFamily="50" charset="-52"/>
              </a:rPr>
              <a:t>що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забезпечений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електрогенераторною</a:t>
            </a:r>
            <a:r>
              <a:rPr lang="ru-RU" sz="1050" dirty="0" smtClean="0">
                <a:latin typeface="e-Ukraine Head" pitchFamily="50" charset="-52"/>
              </a:rPr>
              <a:t> установкою, без </a:t>
            </a:r>
            <a:r>
              <a:rPr lang="ru-RU" sz="1050" dirty="0" err="1" smtClean="0">
                <a:latin typeface="e-Ukraine Head" pitchFamily="50" charset="-52"/>
              </a:rPr>
              <a:t>отримання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дозвільних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документів</a:t>
            </a:r>
            <a:r>
              <a:rPr lang="ru-RU" sz="1050" dirty="0" smtClean="0">
                <a:latin typeface="e-Ukraine Head" pitchFamily="50" charset="-52"/>
              </a:rPr>
              <a:t> (</a:t>
            </a:r>
            <a:r>
              <a:rPr lang="ru-RU" sz="1050" dirty="0" err="1" smtClean="0">
                <a:latin typeface="e-Ukraine Head" pitchFamily="50" charset="-52"/>
              </a:rPr>
              <a:t>документів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дозвільного</a:t>
            </a:r>
            <a:r>
              <a:rPr lang="ru-RU" sz="1050" dirty="0" smtClean="0">
                <a:latin typeface="e-Ukraine Head" pitchFamily="50" charset="-52"/>
              </a:rPr>
              <a:t> характеру, </a:t>
            </a:r>
            <a:r>
              <a:rPr lang="ru-RU" sz="1050" dirty="0" err="1" smtClean="0">
                <a:latin typeface="e-Ukraine Head" pitchFamily="50" charset="-52"/>
              </a:rPr>
              <a:t>ліцензії</a:t>
            </a:r>
            <a:r>
              <a:rPr lang="ru-RU" sz="1050" dirty="0" smtClean="0">
                <a:latin typeface="e-Ukraine Head" pitchFamily="50" charset="-52"/>
              </a:rPr>
              <a:t> на право </a:t>
            </a:r>
            <a:r>
              <a:rPr lang="ru-RU" sz="1050" dirty="0" err="1" smtClean="0">
                <a:latin typeface="e-Ukraine Head" pitchFamily="50" charset="-52"/>
              </a:rPr>
              <a:t>зберігання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пального</a:t>
            </a:r>
            <a:r>
              <a:rPr lang="ru-RU" sz="1050" dirty="0" smtClean="0">
                <a:latin typeface="e-Ukraine Head" pitchFamily="50" charset="-52"/>
              </a:rPr>
              <a:t>, </a:t>
            </a:r>
            <a:r>
              <a:rPr lang="ru-RU" sz="1050" dirty="0" err="1" smtClean="0">
                <a:latin typeface="e-Ukraine Head" pitchFamily="50" charset="-52"/>
              </a:rPr>
              <a:t>результатів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надання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інших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адміністративних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послуг</a:t>
            </a:r>
            <a:r>
              <a:rPr lang="ru-RU" sz="1050" dirty="0" smtClean="0">
                <a:latin typeface="e-Ukraine Head" pitchFamily="50" charset="-52"/>
              </a:rPr>
              <a:t>); </a:t>
            </a:r>
          </a:p>
          <a:p>
            <a:pPr algn="just"/>
            <a:r>
              <a:rPr lang="ru-RU" sz="1050" dirty="0" smtClean="0">
                <a:latin typeface="e-Ukraine Head" pitchFamily="50" charset="-52"/>
              </a:rPr>
              <a:t>	</a:t>
            </a:r>
            <a:r>
              <a:rPr lang="ru-RU" sz="1050" dirty="0" err="1" smtClean="0">
                <a:latin typeface="e-Ukraine Head" pitchFamily="50" charset="-52"/>
              </a:rPr>
              <a:t>зберігання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пального</a:t>
            </a:r>
            <a:r>
              <a:rPr lang="ru-RU" sz="1050" dirty="0" smtClean="0">
                <a:latin typeface="e-Ukraine Head" pitchFamily="50" charset="-52"/>
              </a:rPr>
              <a:t>, яке </a:t>
            </a:r>
            <a:r>
              <a:rPr lang="ru-RU" sz="1050" dirty="0" err="1" smtClean="0">
                <a:latin typeface="e-Ukraine Head" pitchFamily="50" charset="-52"/>
              </a:rPr>
              <a:t>використовується</a:t>
            </a:r>
            <a:r>
              <a:rPr lang="ru-RU" sz="1050" dirty="0" smtClean="0">
                <a:latin typeface="e-Ukraine Head" pitchFamily="50" charset="-52"/>
              </a:rPr>
              <a:t> для </a:t>
            </a:r>
            <a:r>
              <a:rPr lang="ru-RU" sz="1050" dirty="0" err="1" smtClean="0">
                <a:latin typeface="e-Ukraine Head" pitchFamily="50" charset="-52"/>
              </a:rPr>
              <a:t>заправлення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електрогенераторної</a:t>
            </a:r>
            <a:r>
              <a:rPr lang="ru-RU" sz="1050" dirty="0" smtClean="0">
                <a:latin typeface="e-Ukraine Head" pitchFamily="50" charset="-52"/>
              </a:rPr>
              <a:t> установки в </a:t>
            </a:r>
            <a:r>
              <a:rPr lang="ru-RU" sz="1050" dirty="0" err="1" smtClean="0">
                <a:latin typeface="e-Ukraine Head" pitchFamily="50" charset="-52"/>
              </a:rPr>
              <a:t>обсязі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понад</a:t>
            </a:r>
            <a:r>
              <a:rPr lang="ru-RU" sz="1050" dirty="0" smtClean="0">
                <a:latin typeface="e-Ukraine Head" pitchFamily="50" charset="-52"/>
              </a:rPr>
              <a:t> 2000 </a:t>
            </a:r>
            <a:r>
              <a:rPr lang="ru-RU" sz="1050" dirty="0" err="1" smtClean="0">
                <a:latin typeface="e-Ukraine Head" pitchFamily="50" charset="-52"/>
              </a:rPr>
              <a:t>літрів</a:t>
            </a:r>
            <a:r>
              <a:rPr lang="ru-RU" sz="1050" dirty="0" smtClean="0">
                <a:latin typeface="e-Ukraine Head" pitchFamily="50" charset="-52"/>
              </a:rPr>
              <a:t> на кожному </a:t>
            </a:r>
            <a:r>
              <a:rPr lang="ru-RU" sz="1050" dirty="0" err="1" smtClean="0">
                <a:latin typeface="e-Ukraine Head" pitchFamily="50" charset="-52"/>
              </a:rPr>
              <a:t>об’єкті</a:t>
            </a:r>
            <a:r>
              <a:rPr lang="ru-RU" sz="1050" dirty="0" smtClean="0">
                <a:latin typeface="e-Ukraine Head" pitchFamily="50" charset="-52"/>
              </a:rPr>
              <a:t>, </a:t>
            </a:r>
            <a:r>
              <a:rPr lang="ru-RU" sz="1050" dirty="0" err="1" smtClean="0">
                <a:latin typeface="e-Ukraine Head" pitchFamily="50" charset="-52"/>
              </a:rPr>
              <a:t>що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забезпечений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електрогенераторною</a:t>
            </a:r>
            <a:r>
              <a:rPr lang="ru-RU" sz="1050" dirty="0" smtClean="0">
                <a:latin typeface="e-Ukraine Head" pitchFamily="50" charset="-52"/>
              </a:rPr>
              <a:t> установкою, </a:t>
            </a:r>
            <a:r>
              <a:rPr lang="ru-RU" sz="1050" dirty="0" err="1" smtClean="0">
                <a:latin typeface="e-Ukraine Head" pitchFamily="50" charset="-52"/>
              </a:rPr>
              <a:t>здійснюється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суб’єктом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господарювання</a:t>
            </a:r>
            <a:r>
              <a:rPr lang="ru-RU" sz="1050" dirty="0" smtClean="0">
                <a:latin typeface="e-Ukraine Head" pitchFamily="50" charset="-52"/>
              </a:rPr>
              <a:t> на </a:t>
            </a:r>
            <a:r>
              <a:rPr lang="ru-RU" sz="1050" dirty="0" err="1" smtClean="0">
                <a:latin typeface="e-Ukraine Head" pitchFamily="50" charset="-52"/>
              </a:rPr>
              <a:t>підставі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безоплатного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подання</a:t>
            </a:r>
            <a:r>
              <a:rPr lang="ru-RU" sz="1050" dirty="0" smtClean="0">
                <a:latin typeface="e-Ukraine Head" pitchFamily="50" charset="-52"/>
              </a:rPr>
              <a:t> до </a:t>
            </a:r>
            <a:r>
              <a:rPr lang="ru-RU" sz="1050" dirty="0" err="1" smtClean="0">
                <a:latin typeface="e-Ukraine Head" pitchFamily="50" charset="-52"/>
              </a:rPr>
              <a:t>територіальних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органів</a:t>
            </a:r>
            <a:r>
              <a:rPr lang="ru-RU" sz="1050" dirty="0" smtClean="0">
                <a:latin typeface="e-Ukraine Head" pitchFamily="50" charset="-52"/>
              </a:rPr>
              <a:t> центрального органу </a:t>
            </a:r>
            <a:r>
              <a:rPr lang="ru-RU" sz="1050" dirty="0" err="1" smtClean="0">
                <a:latin typeface="e-Ukraine Head" pitchFamily="50" charset="-52"/>
              </a:rPr>
              <a:t>виконавчої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влади</a:t>
            </a:r>
            <a:r>
              <a:rPr lang="ru-RU" sz="1050" dirty="0" smtClean="0">
                <a:latin typeface="e-Ukraine Head" pitchFamily="50" charset="-52"/>
              </a:rPr>
              <a:t>, </a:t>
            </a:r>
            <a:r>
              <a:rPr lang="ru-RU" sz="1050" dirty="0" err="1" smtClean="0">
                <a:latin typeface="e-Ukraine Head" pitchFamily="50" charset="-52"/>
              </a:rPr>
              <a:t>що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реалізує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державну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податкову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політику</a:t>
            </a:r>
            <a:r>
              <a:rPr lang="ru-RU" sz="1050" dirty="0" smtClean="0">
                <a:latin typeface="e-Ukraine Head" pitchFamily="50" charset="-52"/>
              </a:rPr>
              <a:t>, </a:t>
            </a:r>
            <a:r>
              <a:rPr lang="ru-RU" sz="1050" dirty="0" err="1" smtClean="0">
                <a:latin typeface="e-Ukraine Head" pitchFamily="50" charset="-52"/>
              </a:rPr>
              <a:t>декларації</a:t>
            </a:r>
            <a:r>
              <a:rPr lang="ru-RU" sz="1050" dirty="0" smtClean="0">
                <a:latin typeface="e-Ukraine Head" pitchFamily="50" charset="-52"/>
              </a:rPr>
              <a:t> про </a:t>
            </a:r>
            <a:r>
              <a:rPr lang="ru-RU" sz="1050" dirty="0" err="1" smtClean="0">
                <a:latin typeface="e-Ukraine Head" pitchFamily="50" charset="-52"/>
              </a:rPr>
              <a:t>провадження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господарської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діяльності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із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зберігання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пального</a:t>
            </a:r>
            <a:r>
              <a:rPr lang="ru-RU" sz="1050" dirty="0" smtClean="0">
                <a:latin typeface="e-Ukraine Head" pitchFamily="50" charset="-52"/>
              </a:rPr>
              <a:t>. </a:t>
            </a:r>
          </a:p>
          <a:p>
            <a:pPr algn="just"/>
            <a:r>
              <a:rPr lang="ru-RU" sz="1050" dirty="0" smtClean="0">
                <a:latin typeface="e-Ukraine Head" pitchFamily="50" charset="-52"/>
              </a:rPr>
              <a:t>	Право на </a:t>
            </a:r>
            <a:r>
              <a:rPr lang="ru-RU" sz="1050" dirty="0" err="1" smtClean="0">
                <a:latin typeface="e-Ukraine Head" pitchFamily="50" charset="-52"/>
              </a:rPr>
              <a:t>зберігання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пального</a:t>
            </a:r>
            <a:r>
              <a:rPr lang="ru-RU" sz="1050" dirty="0" smtClean="0">
                <a:latin typeface="e-Ukraine Head" pitchFamily="50" charset="-52"/>
              </a:rPr>
              <a:t>, яке </a:t>
            </a:r>
            <a:r>
              <a:rPr lang="ru-RU" sz="1050" dirty="0" err="1" smtClean="0">
                <a:latin typeface="e-Ukraine Head" pitchFamily="50" charset="-52"/>
              </a:rPr>
              <a:t>використовується</a:t>
            </a:r>
            <a:r>
              <a:rPr lang="ru-RU" sz="1050" dirty="0" smtClean="0">
                <a:latin typeface="e-Ukraine Head" pitchFamily="50" charset="-52"/>
              </a:rPr>
              <a:t> для </a:t>
            </a:r>
            <a:r>
              <a:rPr lang="ru-RU" sz="1050" dirty="0" err="1" smtClean="0">
                <a:latin typeface="e-Ukraine Head" pitchFamily="50" charset="-52"/>
              </a:rPr>
              <a:t>заправлення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електрогенераторної</a:t>
            </a:r>
            <a:r>
              <a:rPr lang="ru-RU" sz="1050" dirty="0" smtClean="0">
                <a:latin typeface="e-Ukraine Head" pitchFamily="50" charset="-52"/>
              </a:rPr>
              <a:t> установки в </a:t>
            </a:r>
            <a:r>
              <a:rPr lang="ru-RU" sz="1050" dirty="0" err="1" smtClean="0">
                <a:latin typeface="e-Ukraine Head" pitchFamily="50" charset="-52"/>
              </a:rPr>
              <a:t>обсязі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понад</a:t>
            </a:r>
            <a:r>
              <a:rPr lang="ru-RU" sz="1050" dirty="0" smtClean="0">
                <a:latin typeface="e-Ukraine Head" pitchFamily="50" charset="-52"/>
              </a:rPr>
              <a:t> 2000 </a:t>
            </a:r>
            <a:r>
              <a:rPr lang="ru-RU" sz="1050" dirty="0" err="1" smtClean="0">
                <a:latin typeface="e-Ukraine Head" pitchFamily="50" charset="-52"/>
              </a:rPr>
              <a:t>літрів</a:t>
            </a:r>
            <a:r>
              <a:rPr lang="ru-RU" sz="1050" dirty="0" smtClean="0">
                <a:latin typeface="e-Ukraine Head" pitchFamily="50" charset="-52"/>
              </a:rPr>
              <a:t> на кожному </a:t>
            </a:r>
            <a:r>
              <a:rPr lang="ru-RU" sz="1050" dirty="0" err="1" smtClean="0">
                <a:latin typeface="e-Ukraine Head" pitchFamily="50" charset="-52"/>
              </a:rPr>
              <a:t>об’єкті</a:t>
            </a:r>
            <a:r>
              <a:rPr lang="ru-RU" sz="1050" dirty="0" smtClean="0">
                <a:latin typeface="e-Ukraine Head" pitchFamily="50" charset="-52"/>
              </a:rPr>
              <a:t>, </a:t>
            </a:r>
            <a:r>
              <a:rPr lang="ru-RU" sz="1050" dirty="0" err="1" smtClean="0">
                <a:latin typeface="e-Ukraine Head" pitchFamily="50" charset="-52"/>
              </a:rPr>
              <a:t>що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забезпечений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електрогенераторною</a:t>
            </a:r>
            <a:r>
              <a:rPr lang="ru-RU" sz="1050" dirty="0" smtClean="0">
                <a:latin typeface="e-Ukraine Head" pitchFamily="50" charset="-52"/>
              </a:rPr>
              <a:t> установкою, </a:t>
            </a:r>
            <a:r>
              <a:rPr lang="ru-RU" sz="1050" dirty="0" err="1" smtClean="0">
                <a:latin typeface="e-Ukraine Head" pitchFamily="50" charset="-52"/>
              </a:rPr>
              <a:t>набувається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з</a:t>
            </a:r>
            <a:r>
              <a:rPr lang="ru-RU" sz="1050" dirty="0" smtClean="0">
                <a:latin typeface="e-Ukraine Head" pitchFamily="50" charset="-52"/>
              </a:rPr>
              <a:t> моменту </a:t>
            </a:r>
            <a:r>
              <a:rPr lang="ru-RU" sz="1050" dirty="0" err="1" smtClean="0">
                <a:latin typeface="e-Ukraine Head" pitchFamily="50" charset="-52"/>
              </a:rPr>
              <a:t>подання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декларації</a:t>
            </a:r>
            <a:r>
              <a:rPr lang="ru-RU" sz="1050" dirty="0" smtClean="0">
                <a:latin typeface="e-Ukraine Head" pitchFamily="50" charset="-52"/>
              </a:rPr>
              <a:t> до </a:t>
            </a:r>
            <a:r>
              <a:rPr lang="ru-RU" sz="1050" dirty="0" err="1" smtClean="0">
                <a:latin typeface="e-Ukraine Head" pitchFamily="50" charset="-52"/>
              </a:rPr>
              <a:t>територіальних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органів</a:t>
            </a:r>
            <a:r>
              <a:rPr lang="ru-RU" sz="1050" dirty="0" smtClean="0">
                <a:latin typeface="e-Ukraine Head" pitchFamily="50" charset="-52"/>
              </a:rPr>
              <a:t> центрального органу </a:t>
            </a:r>
            <a:r>
              <a:rPr lang="ru-RU" sz="1050" dirty="0" err="1" smtClean="0">
                <a:latin typeface="e-Ukraine Head" pitchFamily="50" charset="-52"/>
              </a:rPr>
              <a:t>виконавчої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влади</a:t>
            </a:r>
            <a:r>
              <a:rPr lang="ru-RU" sz="1050" dirty="0" smtClean="0">
                <a:latin typeface="e-Ukraine Head" pitchFamily="50" charset="-52"/>
              </a:rPr>
              <a:t>, </a:t>
            </a:r>
            <a:r>
              <a:rPr lang="ru-RU" sz="1050" dirty="0" err="1" smtClean="0">
                <a:latin typeface="e-Ukraine Head" pitchFamily="50" charset="-52"/>
              </a:rPr>
              <a:t>що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реалізує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державну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податкову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політику</a:t>
            </a:r>
            <a:r>
              <a:rPr lang="ru-RU" sz="1050" dirty="0" smtClean="0">
                <a:latin typeface="e-Ukraine Head" pitchFamily="50" charset="-52"/>
              </a:rPr>
              <a:t>. </a:t>
            </a:r>
          </a:p>
          <a:p>
            <a:pPr algn="just"/>
            <a:r>
              <a:rPr lang="ru-RU" sz="1050" dirty="0" smtClean="0">
                <a:latin typeface="e-Ukraine Head" pitchFamily="50" charset="-52"/>
              </a:rPr>
              <a:t>	При </a:t>
            </a:r>
            <a:r>
              <a:rPr lang="ru-RU" sz="1050" dirty="0" err="1" smtClean="0">
                <a:latin typeface="e-Ukraine Head" pitchFamily="50" charset="-52"/>
              </a:rPr>
              <a:t>цьому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суб’єкти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господарювання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мають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можливість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подавати</a:t>
            </a:r>
            <a:r>
              <a:rPr lang="ru-RU" sz="1050" dirty="0" smtClean="0">
                <a:latin typeface="e-Ukraine Head" pitchFamily="50" charset="-52"/>
              </a:rPr>
              <a:t> до </a:t>
            </a:r>
            <a:r>
              <a:rPr lang="ru-RU" sz="1050" dirty="0" err="1" smtClean="0">
                <a:latin typeface="e-Ukraine Head" pitchFamily="50" charset="-52"/>
              </a:rPr>
              <a:t>контролюючих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органів</a:t>
            </a:r>
            <a:r>
              <a:rPr lang="ru-RU" sz="1050" dirty="0" smtClean="0">
                <a:latin typeface="e-Ukraine Head" pitchFamily="50" charset="-52"/>
              </a:rPr>
              <a:t> заяви на </a:t>
            </a:r>
            <a:r>
              <a:rPr lang="ru-RU" sz="1050" dirty="0" err="1" smtClean="0">
                <a:latin typeface="e-Ukraine Head" pitchFamily="50" charset="-52"/>
              </a:rPr>
              <a:t>отримання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відповідних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ліцензій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або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декларацію</a:t>
            </a:r>
            <a:r>
              <a:rPr lang="ru-RU" sz="1050" dirty="0" smtClean="0">
                <a:latin typeface="e-Ukraine Head" pitchFamily="50" charset="-52"/>
              </a:rPr>
              <a:t> про </a:t>
            </a:r>
            <a:r>
              <a:rPr lang="ru-RU" sz="1050" dirty="0" err="1" smtClean="0">
                <a:latin typeface="e-Ukraine Head" pitchFamily="50" charset="-52"/>
              </a:rPr>
              <a:t>провадження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господарської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діяльності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із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зберігання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пального</a:t>
            </a:r>
            <a:r>
              <a:rPr lang="ru-RU" sz="1050" dirty="0" smtClean="0">
                <a:latin typeface="e-Ukraine Head" pitchFamily="50" charset="-52"/>
              </a:rPr>
              <a:t> не </a:t>
            </a:r>
            <a:r>
              <a:rPr lang="ru-RU" sz="1050" dirty="0" err="1" smtClean="0">
                <a:latin typeface="e-Ukraine Head" pitchFamily="50" charset="-52"/>
              </a:rPr>
              <a:t>тільки</a:t>
            </a:r>
            <a:r>
              <a:rPr lang="ru-RU" sz="1050" dirty="0" smtClean="0">
                <a:latin typeface="e-Ukraine Head" pitchFamily="50" charset="-52"/>
              </a:rPr>
              <a:t> нарочно, </a:t>
            </a:r>
            <a:r>
              <a:rPr lang="ru-RU" sz="1050" dirty="0" err="1" smtClean="0">
                <a:latin typeface="e-Ukraine Head" pitchFamily="50" charset="-52"/>
              </a:rPr>
              <a:t>поштою</a:t>
            </a:r>
            <a:r>
              <a:rPr lang="ru-RU" sz="1050" dirty="0" smtClean="0">
                <a:latin typeface="e-Ukraine Head" pitchFamily="50" charset="-52"/>
              </a:rPr>
              <a:t>, а </a:t>
            </a:r>
            <a:r>
              <a:rPr lang="ru-RU" sz="1050" dirty="0" err="1" smtClean="0">
                <a:latin typeface="e-Ukraine Head" pitchFamily="50" charset="-52"/>
              </a:rPr>
              <a:t>також</a:t>
            </a:r>
            <a:r>
              <a:rPr lang="ru-RU" sz="1050" dirty="0" smtClean="0">
                <a:latin typeface="e-Ukraine Head" pitchFamily="50" charset="-52"/>
              </a:rPr>
              <a:t> в </a:t>
            </a:r>
            <a:r>
              <a:rPr lang="ru-RU" sz="1050" dirty="0" err="1" smtClean="0">
                <a:latin typeface="e-Ukraine Head" pitchFamily="50" charset="-52"/>
              </a:rPr>
              <a:t>електронному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вигляді</a:t>
            </a:r>
            <a:r>
              <a:rPr lang="ru-RU" sz="1050" dirty="0" smtClean="0">
                <a:latin typeface="e-Ukraine Head" pitchFamily="50" charset="-52"/>
              </a:rPr>
              <a:t>, у тому </a:t>
            </a:r>
            <a:r>
              <a:rPr lang="ru-RU" sz="1050" dirty="0" err="1" smtClean="0">
                <a:latin typeface="e-Ukraine Head" pitchFamily="50" charset="-52"/>
              </a:rPr>
              <a:t>числі</a:t>
            </a:r>
            <a:r>
              <a:rPr lang="ru-RU" sz="1050" dirty="0" smtClean="0">
                <a:latin typeface="e-Ukraine Head" pitchFamily="50" charset="-52"/>
              </a:rPr>
              <a:t> через </a:t>
            </a:r>
            <a:r>
              <a:rPr lang="ru-RU" sz="1050" dirty="0" err="1" smtClean="0">
                <a:latin typeface="e-Ukraine Head" pitchFamily="50" charset="-52"/>
              </a:rPr>
              <a:t>електронний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кабінет</a:t>
            </a:r>
            <a:r>
              <a:rPr lang="ru-RU" sz="1050" dirty="0" smtClean="0">
                <a:latin typeface="e-Ukraine Head" pitchFamily="50" charset="-52"/>
              </a:rPr>
              <a:t>, </a:t>
            </a:r>
            <a:r>
              <a:rPr lang="ru-RU" sz="1050" dirty="0" err="1" smtClean="0">
                <a:latin typeface="e-Ukraine Head" pitchFamily="50" charset="-52"/>
              </a:rPr>
              <a:t>що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функціонує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відповідно</a:t>
            </a:r>
            <a:r>
              <a:rPr lang="ru-RU" sz="1050" dirty="0" smtClean="0">
                <a:latin typeface="e-Ukraine Head" pitchFamily="50" charset="-52"/>
              </a:rPr>
              <a:t> до </a:t>
            </a:r>
            <a:r>
              <a:rPr lang="ru-RU" sz="1050" dirty="0" err="1" smtClean="0">
                <a:latin typeface="e-Ukraine Head" pitchFamily="50" charset="-52"/>
              </a:rPr>
              <a:t>статті</a:t>
            </a:r>
            <a:r>
              <a:rPr lang="ru-RU" sz="1050" dirty="0" smtClean="0">
                <a:latin typeface="e-Ukraine Head" pitchFamily="50" charset="-52"/>
              </a:rPr>
              <a:t> 42</a:t>
            </a:r>
            <a:r>
              <a:rPr lang="ru-RU" sz="1050" baseline="30000" dirty="0" smtClean="0">
                <a:latin typeface="e-Ukraine Head" pitchFamily="50" charset="-52"/>
              </a:rPr>
              <a:t>1</a:t>
            </a:r>
            <a:r>
              <a:rPr lang="ru-RU" sz="1050" dirty="0" smtClean="0">
                <a:latin typeface="e-Ukraine Head" pitchFamily="50" charset="-52"/>
              </a:rPr>
              <a:t> </a:t>
            </a:r>
            <a:r>
              <a:rPr lang="ru-RU" sz="1050" dirty="0" err="1" smtClean="0">
                <a:latin typeface="e-Ukraine Head" pitchFamily="50" charset="-52"/>
              </a:rPr>
              <a:t>Податкового</a:t>
            </a:r>
            <a:r>
              <a:rPr lang="ru-RU" sz="1050" dirty="0" smtClean="0">
                <a:latin typeface="e-Ukraine Head" pitchFamily="50" charset="-52"/>
              </a:rPr>
              <a:t> кодексу </a:t>
            </a:r>
            <a:r>
              <a:rPr lang="ru-RU" sz="1050" dirty="0" err="1" smtClean="0">
                <a:latin typeface="e-Ukraine Head" pitchFamily="50" charset="-52"/>
              </a:rPr>
              <a:t>України</a:t>
            </a:r>
            <a:r>
              <a:rPr lang="ru-RU" sz="1050" dirty="0" smtClean="0">
                <a:latin typeface="e-Ukraine Head" pitchFamily="50" charset="-52"/>
              </a:rPr>
              <a:t>. </a:t>
            </a:r>
            <a:endParaRPr lang="ru-RU" sz="1050" dirty="0">
              <a:latin typeface="e-Ukraine Hea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1185</TotalTime>
  <Words>118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158</cp:revision>
  <dcterms:created xsi:type="dcterms:W3CDTF">2021-05-27T05:23:05Z</dcterms:created>
  <dcterms:modified xsi:type="dcterms:W3CDTF">2023-01-31T07:33:00Z</dcterms:modified>
</cp:coreProperties>
</file>