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911253"/>
            <a:ext cx="3600000" cy="15174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 err="1">
                <a:latin typeface="e-Ukraine Light" pitchFamily="50" charset="-52"/>
              </a:rPr>
              <a:t>Випадки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подання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уточнюючої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одноразової</a:t>
            </a:r>
            <a:r>
              <a:rPr lang="ru-RU" sz="1600" b="1" dirty="0">
                <a:latin typeface="e-Ukraine Light" pitchFamily="50" charset="-52"/>
              </a:rPr>
              <a:t> (</a:t>
            </a:r>
            <a:r>
              <a:rPr lang="ru-RU" sz="1600" b="1" dirty="0" err="1">
                <a:latin typeface="e-Ukraine Light" pitchFamily="50" charset="-52"/>
              </a:rPr>
              <a:t>спеціальної</a:t>
            </a:r>
            <a:r>
              <a:rPr lang="ru-RU" sz="1600" b="1" dirty="0">
                <a:latin typeface="e-Ukraine Light" pitchFamily="50" charset="-52"/>
              </a:rPr>
              <a:t>) </a:t>
            </a:r>
            <a:r>
              <a:rPr lang="ru-RU" sz="1600" b="1" dirty="0" err="1">
                <a:latin typeface="e-Ukraine Light" pitchFamily="50" charset="-52"/>
              </a:rPr>
              <a:t>добровільної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декларації</a:t>
            </a:r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Січень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4300" y="76200"/>
            <a:ext cx="4714874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10150" y="76200"/>
            <a:ext cx="4806790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mtClean="0"/>
                <a:t>тРАВ</a:t>
              </a:r>
              <a:endParaRPr lang="uk-UA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8126" y="86916"/>
            <a:ext cx="4543424" cy="31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1450" smtClean="0"/>
              <a:t>   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10150" y="402387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52000"/>
            <a:ext cx="45720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000" dirty="0" smtClean="0">
                <a:latin typeface="e-Ukraine Light" pitchFamily="50" charset="-52"/>
              </a:rPr>
              <a:t>	</a:t>
            </a:r>
            <a:endParaRPr lang="uk-UA" sz="1300" dirty="0" smtClean="0">
              <a:latin typeface="e-Ukraine Light" pitchFamily="50" charset="-52"/>
            </a:endParaRPr>
          </a:p>
          <a:p>
            <a:pPr algn="just"/>
            <a:r>
              <a:rPr lang="uk-UA" sz="1300" dirty="0" smtClean="0">
                <a:latin typeface="e-Ukraine Light" pitchFamily="50" charset="-52"/>
              </a:rPr>
              <a:t>	</a:t>
            </a:r>
            <a:r>
              <a:rPr lang="ru-RU" sz="1300" dirty="0">
                <a:latin typeface="e-Ukraine Light" pitchFamily="50" charset="-52"/>
              </a:rPr>
              <a:t> Головне </a:t>
            </a:r>
            <a:r>
              <a:rPr lang="ru-RU" sz="1300" dirty="0" err="1">
                <a:latin typeface="e-Ukraine Light" pitchFamily="50" charset="-52"/>
              </a:rPr>
              <a:t>управління</a:t>
            </a:r>
            <a:r>
              <a:rPr lang="ru-RU" sz="1300" dirty="0">
                <a:latin typeface="e-Ukraine Light" pitchFamily="50" charset="-52"/>
              </a:rPr>
              <a:t> ДПС у м. </a:t>
            </a:r>
            <a:r>
              <a:rPr lang="ru-RU" sz="1300" dirty="0" err="1">
                <a:latin typeface="e-Ukraine Light" pitchFamily="50" charset="-52"/>
              </a:rPr>
              <a:t>Києві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інформує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що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уточнююча</a:t>
            </a:r>
            <a:r>
              <a:rPr lang="ru-RU" sz="1300" dirty="0">
                <a:latin typeface="e-Ukraine Light" pitchFamily="50" charset="-52"/>
              </a:rPr>
              <a:t> одноразова (</a:t>
            </a:r>
            <a:r>
              <a:rPr lang="ru-RU" sz="1300" dirty="0" err="1">
                <a:latin typeface="e-Ukraine Light" pitchFamily="50" charset="-52"/>
              </a:rPr>
              <a:t>спеціальна</a:t>
            </a:r>
            <a:r>
              <a:rPr lang="ru-RU" sz="1300" dirty="0">
                <a:latin typeface="e-Ukraine Light" pitchFamily="50" charset="-52"/>
              </a:rPr>
              <a:t>) </a:t>
            </a:r>
            <a:r>
              <a:rPr lang="ru-RU" sz="1300" dirty="0" err="1">
                <a:latin typeface="e-Ukraine Light" pitchFamily="50" charset="-52"/>
              </a:rPr>
              <a:t>добровільна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декларація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подається</a:t>
            </a:r>
            <a:r>
              <a:rPr lang="ru-RU" sz="1300" dirty="0">
                <a:latin typeface="e-Ukraine Light" pitchFamily="50" charset="-52"/>
              </a:rPr>
              <a:t> декларантом</a:t>
            </a:r>
            <a:r>
              <a:rPr lang="ru-RU" sz="1300" dirty="0" smtClean="0">
                <a:latin typeface="e-Ukraine Light" pitchFamily="50" charset="-52"/>
              </a:rPr>
              <a:t>:</a:t>
            </a:r>
            <a:endParaRPr lang="ru-RU" sz="1300" dirty="0">
              <a:latin typeface="e-Ukraine Light" pitchFamily="50" charset="-52"/>
            </a:endParaRP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	у </a:t>
            </a:r>
            <a:r>
              <a:rPr lang="ru-RU" sz="1300" dirty="0" err="1">
                <a:latin typeface="e-Ukraine Light" pitchFamily="50" charset="-52"/>
              </a:rPr>
              <a:t>разі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виявлення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контролюючим</a:t>
            </a:r>
            <a:r>
              <a:rPr lang="ru-RU" sz="1300" dirty="0">
                <a:latin typeface="e-Ukraine Light" pitchFamily="50" charset="-52"/>
              </a:rPr>
              <a:t> органом, за результатами </a:t>
            </a:r>
            <a:r>
              <a:rPr lang="ru-RU" sz="1300" dirty="0" err="1">
                <a:latin typeface="e-Ukraine Light" pitchFamily="50" charset="-52"/>
              </a:rPr>
              <a:t>камеральної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перевірки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арифметичних</a:t>
            </a:r>
            <a:r>
              <a:rPr lang="ru-RU" sz="1300" dirty="0">
                <a:latin typeface="e-Ukraine Light" pitchFamily="50" charset="-52"/>
              </a:rPr>
              <a:t> та </a:t>
            </a:r>
            <a:r>
              <a:rPr lang="ru-RU" sz="1300" dirty="0" err="1">
                <a:latin typeface="e-Ukraine Light" pitchFamily="50" charset="-52"/>
              </a:rPr>
              <a:t>логічних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помилок</a:t>
            </a:r>
            <a:r>
              <a:rPr lang="ru-RU" sz="1300" dirty="0">
                <a:latin typeface="e-Ukraine Light" pitchFamily="50" charset="-52"/>
              </a:rPr>
              <a:t> у </a:t>
            </a:r>
            <a:r>
              <a:rPr lang="ru-RU" sz="1300" dirty="0" err="1">
                <a:latin typeface="e-Ukraine Light" pitchFamily="50" charset="-52"/>
              </a:rPr>
              <a:t>відповідній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одноразовій</a:t>
            </a:r>
            <a:r>
              <a:rPr lang="ru-RU" sz="1300" dirty="0">
                <a:latin typeface="e-Ukraine Light" pitchFamily="50" charset="-52"/>
              </a:rPr>
              <a:t> (</a:t>
            </a:r>
            <a:r>
              <a:rPr lang="ru-RU" sz="1300" dirty="0" err="1">
                <a:latin typeface="e-Ukraine Light" pitchFamily="50" charset="-52"/>
              </a:rPr>
              <a:t>спеціальній</a:t>
            </a:r>
            <a:r>
              <a:rPr lang="ru-RU" sz="1300" dirty="0">
                <a:latin typeface="e-Ukraine Light" pitchFamily="50" charset="-52"/>
              </a:rPr>
              <a:t>) </a:t>
            </a:r>
            <a:r>
              <a:rPr lang="ru-RU" sz="1300" dirty="0" err="1">
                <a:latin typeface="e-Ukraine Light" pitchFamily="50" charset="-52"/>
              </a:rPr>
              <a:t>добровільній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декларації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що</a:t>
            </a:r>
            <a:r>
              <a:rPr lang="ru-RU" sz="1300" dirty="0">
                <a:latin typeface="e-Ukraine Light" pitchFamily="50" charset="-52"/>
              </a:rPr>
              <a:t> не </a:t>
            </a:r>
            <a:r>
              <a:rPr lang="ru-RU" sz="1300" dirty="0" err="1">
                <a:latin typeface="e-Ukraine Light" pitchFamily="50" charset="-52"/>
              </a:rPr>
              <a:t>призвели</a:t>
            </a:r>
            <a:r>
              <a:rPr lang="ru-RU" sz="1300" dirty="0">
                <a:latin typeface="e-Ukraine Light" pitchFamily="50" charset="-52"/>
              </a:rPr>
              <a:t> до недоплати </a:t>
            </a:r>
            <a:r>
              <a:rPr lang="ru-RU" sz="1300" dirty="0" err="1">
                <a:latin typeface="e-Ukraine Light" pitchFamily="50" charset="-52"/>
              </a:rPr>
              <a:t>суми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збору</a:t>
            </a:r>
            <a:r>
              <a:rPr lang="ru-RU" sz="1300" dirty="0">
                <a:latin typeface="e-Ukraine Light" pitchFamily="50" charset="-52"/>
              </a:rPr>
              <a:t> з одноразового (</a:t>
            </a:r>
            <a:r>
              <a:rPr lang="ru-RU" sz="1300" dirty="0" err="1">
                <a:latin typeface="e-Ukraine Light" pitchFamily="50" charset="-52"/>
              </a:rPr>
              <a:t>спеціального</a:t>
            </a:r>
            <a:r>
              <a:rPr lang="ru-RU" sz="1300" dirty="0">
                <a:latin typeface="e-Ukraine Light" pitchFamily="50" charset="-52"/>
              </a:rPr>
              <a:t>) </a:t>
            </a:r>
            <a:r>
              <a:rPr lang="ru-RU" sz="1300" dirty="0" err="1">
                <a:latin typeface="e-Ukraine Light" pitchFamily="50" charset="-52"/>
              </a:rPr>
              <a:t>добровільного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декларування</a:t>
            </a:r>
            <a:r>
              <a:rPr lang="ru-RU" sz="1300" dirty="0">
                <a:latin typeface="e-Ukraine Light" pitchFamily="50" charset="-52"/>
              </a:rPr>
              <a:t> (абзац </a:t>
            </a:r>
            <a:r>
              <a:rPr lang="ru-RU" sz="1300" dirty="0" err="1">
                <a:latin typeface="e-Ukraine Light" pitchFamily="50" charset="-52"/>
              </a:rPr>
              <a:t>другий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пп</a:t>
            </a:r>
            <a:r>
              <a:rPr lang="ru-RU" sz="1300" dirty="0">
                <a:latin typeface="e-Ukraine Light" pitchFamily="50" charset="-52"/>
              </a:rPr>
              <a:t>. 15.1 п. 15 </a:t>
            </a:r>
            <a:r>
              <a:rPr lang="ru-RU" sz="1300" dirty="0" err="1">
                <a:latin typeface="e-Ukraine Light" pitchFamily="50" charset="-52"/>
              </a:rPr>
              <a:t>підрозд</a:t>
            </a:r>
            <a:r>
              <a:rPr lang="ru-RU" sz="1300" dirty="0">
                <a:latin typeface="e-Ukraine Light" pitchFamily="50" charset="-52"/>
              </a:rPr>
              <a:t>. 9 прим. 4 </a:t>
            </a:r>
            <a:r>
              <a:rPr lang="ru-RU" sz="1300" dirty="0" err="1">
                <a:latin typeface="e-Ukraine Light" pitchFamily="50" charset="-52"/>
              </a:rPr>
              <a:t>розд</a:t>
            </a:r>
            <a:r>
              <a:rPr lang="ru-RU" sz="1300" dirty="0">
                <a:latin typeface="e-Ukraine Light" pitchFamily="50" charset="-52"/>
              </a:rPr>
              <a:t>. XX «</a:t>
            </a:r>
            <a:r>
              <a:rPr lang="ru-RU" sz="1300" dirty="0" err="1">
                <a:latin typeface="e-Ukraine Light" pitchFamily="50" charset="-52"/>
              </a:rPr>
              <a:t>Перехідні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положення</a:t>
            </a:r>
            <a:r>
              <a:rPr lang="ru-RU" sz="1300" dirty="0">
                <a:latin typeface="e-Ukraine Light" pitchFamily="50" charset="-52"/>
              </a:rPr>
              <a:t>» </a:t>
            </a:r>
            <a:r>
              <a:rPr lang="ru-RU" sz="1300" dirty="0" err="1">
                <a:latin typeface="e-Ukraine Light" pitchFamily="50" charset="-52"/>
              </a:rPr>
              <a:t>Податкового</a:t>
            </a:r>
            <a:r>
              <a:rPr lang="ru-RU" sz="1300" dirty="0">
                <a:latin typeface="e-Ukraine Light" pitchFamily="50" charset="-52"/>
              </a:rPr>
              <a:t> кодексу </a:t>
            </a:r>
            <a:r>
              <a:rPr lang="ru-RU" sz="1300" dirty="0" err="1">
                <a:latin typeface="e-Ukraine Light" pitchFamily="50" charset="-52"/>
              </a:rPr>
              <a:t>України</a:t>
            </a:r>
            <a:r>
              <a:rPr lang="ru-RU" sz="1300" dirty="0" smtClean="0">
                <a:latin typeface="e-Ukraine Light" pitchFamily="50" charset="-52"/>
              </a:rPr>
              <a:t>);</a:t>
            </a:r>
            <a:endParaRPr lang="ru-RU" sz="1300" dirty="0">
              <a:latin typeface="e-Ukraine Light" pitchFamily="50" charset="-52"/>
            </a:endParaRP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	у </a:t>
            </a:r>
            <a:r>
              <a:rPr lang="ru-RU" sz="1300" dirty="0" err="1">
                <a:latin typeface="e-Ukraine Light" pitchFamily="50" charset="-52"/>
              </a:rPr>
              <a:t>разі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виявлення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контролюючим</a:t>
            </a:r>
            <a:r>
              <a:rPr lang="ru-RU" sz="1300" dirty="0">
                <a:latin typeface="e-Ukraine Light" pitchFamily="50" charset="-52"/>
              </a:rPr>
              <a:t> органом, за результатами </a:t>
            </a:r>
            <a:r>
              <a:rPr lang="ru-RU" sz="1300" dirty="0" err="1">
                <a:latin typeface="e-Ukraine Light" pitchFamily="50" charset="-52"/>
              </a:rPr>
              <a:t>камеральної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перевірки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відповідної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одноразової</a:t>
            </a:r>
            <a:r>
              <a:rPr lang="ru-RU" sz="1300" dirty="0">
                <a:latin typeface="e-Ukraine Light" pitchFamily="50" charset="-52"/>
              </a:rPr>
              <a:t> (</a:t>
            </a:r>
            <a:r>
              <a:rPr lang="ru-RU" sz="1300" dirty="0" err="1">
                <a:latin typeface="e-Ukraine Light" pitchFamily="50" charset="-52"/>
              </a:rPr>
              <a:t>спеціальної</a:t>
            </a:r>
            <a:r>
              <a:rPr lang="ru-RU" sz="1300" dirty="0">
                <a:latin typeface="e-Ukraine Light" pitchFamily="50" charset="-52"/>
              </a:rPr>
              <a:t>) </a:t>
            </a:r>
            <a:r>
              <a:rPr lang="ru-RU" sz="1300" dirty="0" err="1">
                <a:latin typeface="e-Ukraine Light" pitchFamily="50" charset="-52"/>
              </a:rPr>
              <a:t>добровільної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декларації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арифметичної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помилки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що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призвела</a:t>
            </a:r>
            <a:r>
              <a:rPr lang="ru-RU" sz="1300" dirty="0">
                <a:latin typeface="e-Ukraine Light" pitchFamily="50" charset="-52"/>
              </a:rPr>
              <a:t> до недоплати </a:t>
            </a:r>
            <a:r>
              <a:rPr lang="ru-RU" sz="1300" dirty="0" err="1">
                <a:latin typeface="e-Ukraine Light" pitchFamily="50" charset="-52"/>
              </a:rPr>
              <a:t>суми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збору</a:t>
            </a:r>
            <a:r>
              <a:rPr lang="ru-RU" sz="1300" dirty="0">
                <a:latin typeface="e-Ukraine Light" pitchFamily="50" charset="-52"/>
              </a:rPr>
              <a:t> з одноразового (</a:t>
            </a:r>
            <a:r>
              <a:rPr lang="ru-RU" sz="1300" dirty="0" err="1">
                <a:latin typeface="e-Ukraine Light" pitchFamily="50" charset="-52"/>
              </a:rPr>
              <a:t>спеціального</a:t>
            </a:r>
            <a:r>
              <a:rPr lang="ru-RU" sz="1300" dirty="0">
                <a:latin typeface="e-Ukraine Light" pitchFamily="50" charset="-52"/>
              </a:rPr>
              <a:t>) </a:t>
            </a:r>
            <a:r>
              <a:rPr lang="ru-RU" sz="1300" dirty="0" err="1">
                <a:latin typeface="e-Ukraine Light" pitchFamily="50" charset="-52"/>
              </a:rPr>
              <a:t>добровільного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декларування</a:t>
            </a:r>
            <a:r>
              <a:rPr lang="ru-RU" sz="1300" dirty="0">
                <a:latin typeface="e-Ukraine Light" pitchFamily="50" charset="-52"/>
              </a:rPr>
              <a:t> (абзац </a:t>
            </a:r>
            <a:r>
              <a:rPr lang="ru-RU" sz="1300" dirty="0" err="1">
                <a:latin typeface="e-Ukraine Light" pitchFamily="50" charset="-52"/>
              </a:rPr>
              <a:t>третій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пп</a:t>
            </a:r>
            <a:r>
              <a:rPr lang="ru-RU" sz="1300" dirty="0">
                <a:latin typeface="e-Ukraine Light" pitchFamily="50" charset="-52"/>
              </a:rPr>
              <a:t>. 15.1 п. 15 </a:t>
            </a:r>
            <a:r>
              <a:rPr lang="ru-RU" sz="1300" dirty="0" err="1">
                <a:latin typeface="e-Ukraine Light" pitchFamily="50" charset="-52"/>
              </a:rPr>
              <a:t>підрозд</a:t>
            </a:r>
            <a:r>
              <a:rPr lang="ru-RU" sz="1300" dirty="0">
                <a:latin typeface="e-Ukraine Light" pitchFamily="50" charset="-52"/>
              </a:rPr>
              <a:t>. 9 прим. 4 </a:t>
            </a:r>
            <a:r>
              <a:rPr lang="ru-RU" sz="1300" dirty="0" err="1">
                <a:latin typeface="e-Ukraine Light" pitchFamily="50" charset="-52"/>
              </a:rPr>
              <a:t>розд</a:t>
            </a:r>
            <a:r>
              <a:rPr lang="ru-RU" sz="1300" dirty="0">
                <a:latin typeface="e-Ukraine Light" pitchFamily="50" charset="-52"/>
              </a:rPr>
              <a:t>. XX ПКУ</a:t>
            </a:r>
            <a:r>
              <a:rPr lang="ru-RU" sz="1300" dirty="0" smtClean="0">
                <a:latin typeface="e-Ukraine Light" pitchFamily="50" charset="-52"/>
              </a:rPr>
              <a:t>);</a:t>
            </a:r>
            <a:endParaRPr lang="ru-RU" sz="1300" dirty="0">
              <a:latin typeface="e-Ukraine Light" pitchFamily="50" charset="-52"/>
            </a:endParaRP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	у </a:t>
            </a:r>
            <a:r>
              <a:rPr lang="ru-RU" sz="1300" dirty="0" err="1">
                <a:latin typeface="e-Ukraine Light" pitchFamily="50" charset="-52"/>
              </a:rPr>
              <a:t>разі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виявлення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контролюючим</a:t>
            </a:r>
            <a:r>
              <a:rPr lang="ru-RU" sz="1300" dirty="0">
                <a:latin typeface="e-Ukraine Light" pitchFamily="50" charset="-52"/>
              </a:rPr>
              <a:t> органом, за результатами </a:t>
            </a:r>
            <a:r>
              <a:rPr lang="ru-RU" sz="1300" dirty="0" err="1">
                <a:latin typeface="e-Ukraine Light" pitchFamily="50" charset="-52"/>
              </a:rPr>
              <a:t>камеральної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перевірки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відповідної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одноразової</a:t>
            </a:r>
            <a:r>
              <a:rPr lang="ru-RU" sz="1300" dirty="0">
                <a:latin typeface="e-Ukraine Light" pitchFamily="50" charset="-52"/>
              </a:rPr>
              <a:t> (</a:t>
            </a:r>
            <a:r>
              <a:rPr lang="ru-RU" sz="1300" dirty="0" err="1">
                <a:latin typeface="e-Ukraine Light" pitchFamily="50" charset="-52"/>
              </a:rPr>
              <a:t>спеціальної</a:t>
            </a:r>
            <a:r>
              <a:rPr lang="ru-RU" sz="1300" dirty="0">
                <a:latin typeface="e-Ukraine Light" pitchFamily="50" charset="-52"/>
              </a:rPr>
              <a:t>) </a:t>
            </a:r>
            <a:r>
              <a:rPr lang="ru-RU" sz="1300" dirty="0" err="1">
                <a:latin typeface="e-Ukraine Light" pitchFamily="50" charset="-52"/>
              </a:rPr>
              <a:t>добровільної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декларації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арифметичної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помилки</a:t>
            </a:r>
            <a:r>
              <a:rPr lang="ru-RU" sz="1300" dirty="0">
                <a:latin typeface="e-Ukraine Light" pitchFamily="50" charset="-52"/>
              </a:rPr>
              <a:t>, </a:t>
            </a:r>
            <a:r>
              <a:rPr lang="ru-RU" sz="1300" dirty="0" err="1">
                <a:latin typeface="e-Ukraine Light" pitchFamily="50" charset="-52"/>
              </a:rPr>
              <a:t>що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призвела</a:t>
            </a:r>
            <a:r>
              <a:rPr lang="ru-RU" sz="1300" dirty="0">
                <a:latin typeface="e-Ukraine Light" pitchFamily="50" charset="-52"/>
              </a:rPr>
              <a:t> до переплати </a:t>
            </a:r>
            <a:r>
              <a:rPr lang="ru-RU" sz="1300" dirty="0" err="1">
                <a:latin typeface="e-Ukraine Light" pitchFamily="50" charset="-52"/>
              </a:rPr>
              <a:t>суми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збору</a:t>
            </a:r>
            <a:r>
              <a:rPr lang="ru-RU" sz="1300" dirty="0">
                <a:latin typeface="e-Ukraine Light" pitchFamily="50" charset="-52"/>
              </a:rPr>
              <a:t> з одноразового (</a:t>
            </a:r>
            <a:r>
              <a:rPr lang="ru-RU" sz="1300" dirty="0" err="1">
                <a:latin typeface="e-Ukraine Light" pitchFamily="50" charset="-52"/>
              </a:rPr>
              <a:t>спеціального</a:t>
            </a:r>
            <a:r>
              <a:rPr lang="ru-RU" sz="1300" dirty="0">
                <a:latin typeface="e-Ukraine Light" pitchFamily="50" charset="-52"/>
              </a:rPr>
              <a:t>) </a:t>
            </a:r>
            <a:r>
              <a:rPr lang="ru-RU" sz="1300" dirty="0" err="1">
                <a:latin typeface="e-Ukraine Light" pitchFamily="50" charset="-52"/>
              </a:rPr>
              <a:t>добровільного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декларування</a:t>
            </a:r>
            <a:r>
              <a:rPr lang="ru-RU" sz="1300" dirty="0">
                <a:latin typeface="e-Ukraine Light" pitchFamily="50" charset="-52"/>
              </a:rPr>
              <a:t> (абзац </a:t>
            </a:r>
            <a:r>
              <a:rPr lang="ru-RU" sz="1300" dirty="0" err="1">
                <a:latin typeface="e-Ukraine Light" pitchFamily="50" charset="-52"/>
              </a:rPr>
              <a:t>четвертий</a:t>
            </a:r>
            <a:r>
              <a:rPr lang="ru-RU" sz="1300" dirty="0">
                <a:latin typeface="e-Ukraine Light" pitchFamily="50" charset="-52"/>
              </a:rPr>
              <a:t> </a:t>
            </a:r>
            <a:r>
              <a:rPr lang="ru-RU" sz="1300" dirty="0" err="1">
                <a:latin typeface="e-Ukraine Light" pitchFamily="50" charset="-52"/>
              </a:rPr>
              <a:t>пп</a:t>
            </a:r>
            <a:r>
              <a:rPr lang="ru-RU" sz="1300" dirty="0">
                <a:latin typeface="e-Ukraine Light" pitchFamily="50" charset="-52"/>
              </a:rPr>
              <a:t>. 15.1 п. 15 </a:t>
            </a:r>
            <a:r>
              <a:rPr lang="ru-RU" sz="1300" dirty="0" err="1">
                <a:latin typeface="e-Ukraine Light" pitchFamily="50" charset="-52"/>
              </a:rPr>
              <a:t>підрозд</a:t>
            </a:r>
            <a:r>
              <a:rPr lang="ru-RU" sz="1300" dirty="0">
                <a:latin typeface="e-Ukraine Light" pitchFamily="50" charset="-52"/>
              </a:rPr>
              <a:t>. 9 прим. 4розд. XX ПКУ); </a:t>
            </a:r>
            <a:endParaRPr lang="uk-UA" sz="1000" dirty="0">
              <a:latin typeface="e-Ukraine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146062" y="138500"/>
            <a:ext cx="4572000" cy="657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 </a:t>
            </a:r>
            <a:r>
              <a:rPr lang="en-US" dirty="0" smtClean="0"/>
              <a:t>	</a:t>
            </a:r>
            <a:r>
              <a:rPr lang="uk-UA" sz="1300" dirty="0">
                <a:latin typeface="e-Ukraine Light" pitchFamily="50" charset="-52"/>
              </a:rPr>
              <a:t> після подання одноразової (спеціальної) добровільної декларації з урахуванням положень абзацу першого п. 9 </a:t>
            </a:r>
            <a:r>
              <a:rPr lang="uk-UA" sz="1300" dirty="0" err="1">
                <a:latin typeface="e-Ukraine Light" pitchFamily="50" charset="-52"/>
              </a:rPr>
              <a:t>підрозд</a:t>
            </a:r>
            <a:r>
              <a:rPr lang="uk-UA" sz="1300" dirty="0">
                <a:latin typeface="e-Ukraine Light" pitchFamily="50" charset="-52"/>
              </a:rPr>
              <a:t>. 9 прим. 4 </a:t>
            </a:r>
            <a:r>
              <a:rPr lang="uk-UA" sz="1300" dirty="0" err="1">
                <a:latin typeface="e-Ukraine Light" pitchFamily="50" charset="-52"/>
              </a:rPr>
              <a:t>розд</a:t>
            </a:r>
            <a:r>
              <a:rPr lang="uk-UA" sz="1300" dirty="0">
                <a:latin typeface="e-Ukraine Light" pitchFamily="50" charset="-52"/>
              </a:rPr>
              <a:t>. </a:t>
            </a:r>
            <a:r>
              <a:rPr lang="en-US" sz="1300" dirty="0">
                <a:latin typeface="e-Ukraine Light" pitchFamily="50" charset="-52"/>
              </a:rPr>
              <a:t>XX </a:t>
            </a:r>
            <a:r>
              <a:rPr lang="uk-UA" sz="1300" dirty="0">
                <a:latin typeface="e-Ukraine Light" pitchFamily="50" charset="-52"/>
              </a:rPr>
              <a:t>ПКУ та протягом періоду одноразового (спеціального) добровільного декларування декларант може одноразово скористатися правом додаткового розміщення коштів у національній та/або іноземній валюті у готівковій формі та/або банківських металах на спеціальному рахунку (абзац другий п. 9 </a:t>
            </a:r>
            <a:r>
              <a:rPr lang="uk-UA" sz="1300" dirty="0" err="1">
                <a:latin typeface="e-Ukraine Light" pitchFamily="50" charset="-52"/>
              </a:rPr>
              <a:t>підрозд</a:t>
            </a:r>
            <a:r>
              <a:rPr lang="uk-UA" sz="1300" dirty="0">
                <a:latin typeface="e-Ukraine Light" pitchFamily="50" charset="-52"/>
              </a:rPr>
              <a:t>. 9 прим. 4 </a:t>
            </a:r>
            <a:r>
              <a:rPr lang="uk-UA" sz="1300" dirty="0" err="1">
                <a:latin typeface="e-Ukraine Light" pitchFamily="50" charset="-52"/>
              </a:rPr>
              <a:t>розд</a:t>
            </a:r>
            <a:r>
              <a:rPr lang="uk-UA" sz="1300" dirty="0">
                <a:latin typeface="e-Ukraine Light" pitchFamily="50" charset="-52"/>
              </a:rPr>
              <a:t>. </a:t>
            </a:r>
            <a:r>
              <a:rPr lang="en-US" sz="1300" dirty="0">
                <a:latin typeface="e-Ukraine Light" pitchFamily="50" charset="-52"/>
              </a:rPr>
              <a:t>XX </a:t>
            </a:r>
            <a:r>
              <a:rPr lang="uk-UA" sz="1300" dirty="0">
                <a:latin typeface="e-Ukraine Light" pitchFamily="50" charset="-52"/>
              </a:rPr>
              <a:t>ПКУ</a:t>
            </a:r>
            <a:r>
              <a:rPr lang="uk-UA" sz="1300" dirty="0" smtClean="0">
                <a:latin typeface="e-Ukraine Light" pitchFamily="50" charset="-52"/>
              </a:rPr>
              <a:t>).</a:t>
            </a:r>
            <a:endParaRPr lang="uk-UA" sz="1300" dirty="0">
              <a:latin typeface="e-Ukraine Light" pitchFamily="50" charset="-52"/>
            </a:endParaRPr>
          </a:p>
          <a:p>
            <a:pPr algn="just"/>
            <a:r>
              <a:rPr lang="uk-UA" sz="1300" dirty="0" smtClean="0">
                <a:latin typeface="e-Ukraine Light" pitchFamily="50" charset="-52"/>
              </a:rPr>
              <a:t>	Після </a:t>
            </a:r>
            <a:r>
              <a:rPr lang="uk-UA" sz="1300" dirty="0">
                <a:latin typeface="e-Ukraine Light" pitchFamily="50" charset="-52"/>
              </a:rPr>
              <a:t>завершення періоду проведення одноразового (спеціального) добровільного декларування платник податків має право подати уточнюючий розрахунок до раніше поданої одноразової (спеціальної) добровільної декларації виключно у випадках, передбачених </a:t>
            </a:r>
            <a:r>
              <a:rPr lang="uk-UA" sz="1300" dirty="0" err="1">
                <a:latin typeface="e-Ukraine Light" pitchFamily="50" charset="-52"/>
              </a:rPr>
              <a:t>підрозд</a:t>
            </a:r>
            <a:r>
              <a:rPr lang="uk-UA" sz="1300" dirty="0">
                <a:latin typeface="e-Ukraine Light" pitchFamily="50" charset="-52"/>
              </a:rPr>
              <a:t>. 9 прим. 4 </a:t>
            </a:r>
            <a:r>
              <a:rPr lang="uk-UA" sz="1300" dirty="0" err="1">
                <a:latin typeface="e-Ukraine Light" pitchFamily="50" charset="-52"/>
              </a:rPr>
              <a:t>розд</a:t>
            </a:r>
            <a:r>
              <a:rPr lang="uk-UA" sz="1300" dirty="0">
                <a:latin typeface="e-Ukraine Light" pitchFamily="50" charset="-52"/>
              </a:rPr>
              <a:t>. </a:t>
            </a:r>
            <a:r>
              <a:rPr lang="en-US" sz="1300" dirty="0">
                <a:latin typeface="e-Ukraine Light" pitchFamily="50" charset="-52"/>
              </a:rPr>
              <a:t>XX </a:t>
            </a:r>
            <a:r>
              <a:rPr lang="uk-UA" sz="1300" dirty="0">
                <a:latin typeface="e-Ukraine Light" pitchFamily="50" charset="-52"/>
              </a:rPr>
              <a:t>ПКУ (абзац перший </a:t>
            </a:r>
            <a:r>
              <a:rPr lang="uk-UA" sz="1300" dirty="0" err="1">
                <a:latin typeface="e-Ukraine Light" pitchFamily="50" charset="-52"/>
              </a:rPr>
              <a:t>пп</a:t>
            </a:r>
            <a:r>
              <a:rPr lang="uk-UA" sz="1300" dirty="0">
                <a:latin typeface="e-Ukraine Light" pitchFamily="50" charset="-52"/>
              </a:rPr>
              <a:t>. 6.3 п. 6 </a:t>
            </a:r>
            <a:r>
              <a:rPr lang="uk-UA" sz="1300" dirty="0" err="1">
                <a:latin typeface="e-Ukraine Light" pitchFamily="50" charset="-52"/>
              </a:rPr>
              <a:t>підрозд</a:t>
            </a:r>
            <a:r>
              <a:rPr lang="uk-UA" sz="1300" dirty="0">
                <a:latin typeface="e-Ukraine Light" pitchFamily="50" charset="-52"/>
              </a:rPr>
              <a:t>. 9 прим. 4 </a:t>
            </a:r>
            <a:r>
              <a:rPr lang="uk-UA" sz="1300" dirty="0" err="1">
                <a:latin typeface="e-Ukraine Light" pitchFamily="50" charset="-52"/>
              </a:rPr>
              <a:t>розд</a:t>
            </a:r>
            <a:r>
              <a:rPr lang="uk-UA" sz="1300" dirty="0">
                <a:latin typeface="e-Ukraine Light" pitchFamily="50" charset="-52"/>
              </a:rPr>
              <a:t>. </a:t>
            </a:r>
            <a:r>
              <a:rPr lang="en-US" sz="1300" dirty="0">
                <a:latin typeface="e-Ukraine Light" pitchFamily="50" charset="-52"/>
              </a:rPr>
              <a:t>XX </a:t>
            </a:r>
            <a:r>
              <a:rPr lang="uk-UA" sz="1300" dirty="0">
                <a:latin typeface="e-Ukraine Light" pitchFamily="50" charset="-52"/>
              </a:rPr>
              <a:t>ПКУ</a:t>
            </a:r>
            <a:r>
              <a:rPr lang="uk-UA" sz="1300" dirty="0" smtClean="0">
                <a:latin typeface="e-Ukraine Light" pitchFamily="50" charset="-52"/>
              </a:rPr>
              <a:t>).</a:t>
            </a:r>
            <a:endParaRPr lang="uk-UA" sz="1300" dirty="0">
              <a:latin typeface="e-Ukraine Light" pitchFamily="50" charset="-52"/>
            </a:endParaRPr>
          </a:p>
          <a:p>
            <a:pPr algn="just"/>
            <a:r>
              <a:rPr lang="uk-UA" sz="1300" dirty="0" smtClean="0">
                <a:latin typeface="e-Ukraine Light" pitchFamily="50" charset="-52"/>
              </a:rPr>
              <a:t>	Звертаємо </a:t>
            </a:r>
            <a:r>
              <a:rPr lang="uk-UA" sz="1300" dirty="0">
                <a:latin typeface="e-Ukraine Light" pitchFamily="50" charset="-52"/>
              </a:rPr>
              <a:t>увагу, що в даному випадку уточнююча декларація подається декларантом за умови подання ним звітної (нової звітної) декларації до строку закінчення зазначеного декларування та отримання за результатами проведеної камеральної перевірки повідомлення</a:t>
            </a:r>
            <a:r>
              <a:rPr lang="uk-UA" sz="1300" dirty="0" smtClean="0">
                <a:latin typeface="e-Ukraine Light" pitchFamily="50" charset="-52"/>
              </a:rPr>
              <a:t>.</a:t>
            </a:r>
            <a:endParaRPr lang="uk-UA" sz="1300" dirty="0">
              <a:latin typeface="e-Ukraine Light" pitchFamily="50" charset="-52"/>
            </a:endParaRPr>
          </a:p>
          <a:p>
            <a:pPr algn="just"/>
            <a:r>
              <a:rPr lang="uk-UA" sz="1300" dirty="0" smtClean="0">
                <a:latin typeface="e-Ukraine Light" pitchFamily="50" charset="-52"/>
              </a:rPr>
              <a:t>	Нагадаємо</a:t>
            </a:r>
            <a:r>
              <a:rPr lang="uk-UA" sz="1300" dirty="0">
                <a:latin typeface="e-Ukraine Light" pitchFamily="50" charset="-52"/>
              </a:rPr>
              <a:t>, що уточнююча декларація подається протягом 20 календарних днів з дня отримання такого повідомлення. </a:t>
            </a: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1160</TotalTime>
  <Words>113</Words>
  <Application>Microsoft Office PowerPoint</Application>
  <PresentationFormat>Лист A4 (210x297 мм)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151</cp:revision>
  <dcterms:created xsi:type="dcterms:W3CDTF">2021-05-27T05:23:05Z</dcterms:created>
  <dcterms:modified xsi:type="dcterms:W3CDTF">2023-01-31T07:33:25Z</dcterms:modified>
</cp:coreProperties>
</file>