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945143"/>
            <a:ext cx="3600000" cy="21056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>
                <a:latin typeface="e-Ukraine Light" pitchFamily="50" charset="-52"/>
              </a:rPr>
              <a:t>Який</a:t>
            </a:r>
            <a:r>
              <a:rPr lang="ru-RU" sz="1600" b="1" dirty="0" smtClean="0">
                <a:latin typeface="e-Ukraine Light" pitchFamily="50" charset="-52"/>
              </a:rPr>
              <a:t> порядок </a:t>
            </a:r>
            <a:r>
              <a:rPr lang="ru-RU" sz="1600" b="1" dirty="0" err="1" smtClean="0">
                <a:latin typeface="e-Ukraine Light" pitchFamily="50" charset="-52"/>
              </a:rPr>
              <a:t>заповнення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розрахунку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коригування</a:t>
            </a:r>
            <a:r>
              <a:rPr lang="ru-RU" sz="1600" b="1" dirty="0" smtClean="0">
                <a:latin typeface="e-Ukraine Light" pitchFamily="50" charset="-52"/>
              </a:rPr>
              <a:t> до </a:t>
            </a:r>
            <a:r>
              <a:rPr lang="ru-RU" sz="1600" b="1" dirty="0" err="1" smtClean="0">
                <a:latin typeface="e-Ukraine Light" pitchFamily="50" charset="-52"/>
              </a:rPr>
              <a:t>податкової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накладної</a:t>
            </a:r>
            <a:r>
              <a:rPr lang="ru-RU" sz="1600" b="1" dirty="0" smtClean="0">
                <a:latin typeface="e-Ukraine Light" pitchFamily="50" charset="-52"/>
              </a:rPr>
              <a:t>, </a:t>
            </a:r>
            <a:r>
              <a:rPr lang="ru-RU" sz="1600" b="1" dirty="0" err="1" smtClean="0">
                <a:latin typeface="e-Ukraine Light" pitchFamily="50" charset="-52"/>
              </a:rPr>
              <a:t>складеної</a:t>
            </a:r>
            <a:r>
              <a:rPr lang="ru-RU" sz="1600" b="1" dirty="0" smtClean="0">
                <a:latin typeface="e-Ukraine Light" pitchFamily="50" charset="-52"/>
              </a:rPr>
              <a:t> та </a:t>
            </a:r>
            <a:r>
              <a:rPr lang="ru-RU" sz="1600" b="1" dirty="0" err="1" smtClean="0">
                <a:latin typeface="e-Ukraine Light" pitchFamily="50" charset="-52"/>
              </a:rPr>
              <a:t>зареєстрованої</a:t>
            </a:r>
            <a:r>
              <a:rPr lang="ru-RU" sz="1600" b="1" dirty="0" smtClean="0">
                <a:latin typeface="e-Ukraine Light" pitchFamily="50" charset="-52"/>
              </a:rPr>
              <a:t> в ЄРПН без факту </a:t>
            </a:r>
            <a:r>
              <a:rPr lang="ru-RU" sz="1600" b="1" dirty="0" err="1" smtClean="0">
                <a:latin typeface="e-Ukraine Light" pitchFamily="50" charset="-52"/>
              </a:rPr>
              <a:t>здійснення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господарських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операцій</a:t>
            </a:r>
            <a:r>
              <a:rPr lang="ru-RU" sz="1600" b="1" dirty="0" smtClean="0">
                <a:latin typeface="e-Ukraine Light" pitchFamily="50" charset="-52"/>
              </a:rPr>
              <a:t>?</a:t>
            </a:r>
          </a:p>
          <a:p>
            <a:pPr algn="ctr">
              <a:lnSpc>
                <a:spcPct val="150000"/>
              </a:lnSpc>
            </a:pPr>
            <a:endParaRPr lang="ru-RU" sz="14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06679" y="138500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07053" y="104775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14312" y="35242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1450" y="276999"/>
            <a:ext cx="4600575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 smtClean="0">
                <a:latin typeface="e-Ukraine Light" pitchFamily="50" charset="-52"/>
              </a:rPr>
              <a:t>	</a:t>
            </a:r>
            <a:r>
              <a:rPr lang="ru-RU" sz="1300" dirty="0" smtClean="0">
                <a:latin typeface="e-Ukraine Light" pitchFamily="50" charset="-52"/>
              </a:rPr>
              <a:t>Головне    </a:t>
            </a:r>
            <a:r>
              <a:rPr lang="ru-RU" sz="1300" dirty="0" err="1" smtClean="0">
                <a:latin typeface="e-Ukraine Light" pitchFamily="50" charset="-52"/>
              </a:rPr>
              <a:t>управління</a:t>
            </a:r>
            <a:r>
              <a:rPr lang="ru-RU" sz="1300" dirty="0" smtClean="0">
                <a:latin typeface="e-Ukraine Light" pitchFamily="50" charset="-52"/>
              </a:rPr>
              <a:t>    ДПС   у   </a:t>
            </a:r>
            <a:r>
              <a:rPr lang="ru-RU" sz="1300" dirty="0" smtClean="0">
                <a:latin typeface="e-Ukraine Light" pitchFamily="50" charset="-52"/>
              </a:rPr>
              <a:t/>
            </a:r>
            <a:br>
              <a:rPr lang="ru-RU" sz="1300" dirty="0" smtClean="0">
                <a:latin typeface="e-Ukraine Light" pitchFamily="50" charset="-52"/>
              </a:rPr>
            </a:br>
            <a:r>
              <a:rPr lang="ru-RU" sz="1300" dirty="0" smtClean="0">
                <a:latin typeface="e-Ukraine Light" pitchFamily="50" charset="-52"/>
              </a:rPr>
              <a:t>м</a:t>
            </a:r>
            <a:r>
              <a:rPr lang="ru-RU" sz="1300" dirty="0" smtClean="0">
                <a:latin typeface="e-Ukraine Light" pitchFamily="50" charset="-52"/>
              </a:rPr>
              <a:t>. </a:t>
            </a:r>
            <a:r>
              <a:rPr lang="ru-RU" sz="1300" dirty="0" err="1" smtClean="0">
                <a:latin typeface="e-Ukraine Light" pitchFamily="50" charset="-52"/>
              </a:rPr>
              <a:t>Києві</a:t>
            </a:r>
            <a:r>
              <a:rPr lang="ru-RU" sz="1300" dirty="0" smtClean="0">
                <a:latin typeface="e-Ukraine Light" pitchFamily="50" charset="-52"/>
              </a:rPr>
              <a:t>    </a:t>
            </a:r>
            <a:r>
              <a:rPr lang="ru-RU" sz="1300" dirty="0" err="1" smtClean="0">
                <a:latin typeface="e-Ukraine Light" pitchFamily="50" charset="-52"/>
              </a:rPr>
              <a:t>повідомляє</a:t>
            </a:r>
            <a:r>
              <a:rPr lang="ru-RU" sz="1300" dirty="0" smtClean="0">
                <a:latin typeface="e-Ukraine Light" pitchFamily="50" charset="-52"/>
              </a:rPr>
              <a:t>,   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  </a:t>
            </a:r>
            <a:r>
              <a:rPr lang="ru-RU" sz="1300" dirty="0" err="1" smtClean="0">
                <a:latin typeface="e-Ukraine Light" pitchFamily="50" charset="-52"/>
              </a:rPr>
              <a:t>дані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наведені</a:t>
            </a:r>
            <a:r>
              <a:rPr lang="ru-RU" sz="1300" dirty="0" smtClean="0">
                <a:latin typeface="e-Ukraine Light" pitchFamily="50" charset="-52"/>
              </a:rPr>
              <a:t> в </a:t>
            </a:r>
            <a:r>
              <a:rPr lang="ru-RU" sz="1300" dirty="0" err="1" smtClean="0">
                <a:latin typeface="e-Ukraine Light" pitchFamily="50" charset="-52"/>
              </a:rPr>
              <a:t>податковій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звітності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мають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відповідати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даним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бухгалтерського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податкового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обліку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платника</a:t>
            </a:r>
            <a:r>
              <a:rPr lang="ru-RU" sz="1300" dirty="0" smtClean="0">
                <a:latin typeface="e-Ukraine Light" pitchFamily="50" charset="-52"/>
              </a:rPr>
              <a:t> (п. 6 </a:t>
            </a:r>
            <a:r>
              <a:rPr lang="ru-RU" sz="1300" dirty="0" err="1" smtClean="0">
                <a:latin typeface="e-Ukraine Light" pitchFamily="50" charset="-52"/>
              </a:rPr>
              <a:t>розд</a:t>
            </a:r>
            <a:r>
              <a:rPr lang="ru-RU" sz="1300" dirty="0" smtClean="0">
                <a:latin typeface="e-Ukraine Light" pitchFamily="50" charset="-52"/>
              </a:rPr>
              <a:t>. ІІІ Порядку </a:t>
            </a:r>
            <a:r>
              <a:rPr lang="ru-RU" sz="1300" dirty="0" err="1" smtClean="0">
                <a:latin typeface="e-Ukraine Light" pitchFamily="50" charset="-52"/>
              </a:rPr>
              <a:t>заповнення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звітності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додану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вартість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затвердженого</a:t>
            </a:r>
            <a:r>
              <a:rPr lang="ru-RU" sz="1300" dirty="0" smtClean="0">
                <a:latin typeface="e-Ukraine Light" pitchFamily="50" charset="-52"/>
              </a:rPr>
              <a:t> наказом </a:t>
            </a:r>
            <a:r>
              <a:rPr lang="ru-RU" sz="1300" dirty="0" err="1" smtClean="0">
                <a:latin typeface="e-Ukraine Light" pitchFamily="50" charset="-52"/>
              </a:rPr>
              <a:t>Міністерства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фінансів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від</a:t>
            </a:r>
            <a:r>
              <a:rPr lang="ru-RU" sz="1300" dirty="0" smtClean="0">
                <a:latin typeface="e-Ukraine Light" pitchFamily="50" charset="-52"/>
              </a:rPr>
              <a:t> 28 </a:t>
            </a:r>
            <a:r>
              <a:rPr lang="ru-RU" sz="1300" dirty="0" err="1" smtClean="0">
                <a:latin typeface="e-Ukraine Light" pitchFamily="50" charset="-52"/>
              </a:rPr>
              <a:t>січня</a:t>
            </a:r>
            <a:r>
              <a:rPr lang="ru-RU" sz="1300" dirty="0" smtClean="0">
                <a:latin typeface="e-Ukraine Light" pitchFamily="50" charset="-52"/>
              </a:rPr>
              <a:t> 2016 року № 21).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Згідно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із</a:t>
            </a:r>
            <a:r>
              <a:rPr lang="ru-RU" sz="1300" dirty="0" smtClean="0">
                <a:latin typeface="e-Ukraine Light" pitchFamily="50" charset="-52"/>
              </a:rPr>
              <a:t> п. 201.1 ст. 201 </a:t>
            </a:r>
            <a:r>
              <a:rPr lang="ru-RU" sz="1300" dirty="0" err="1" smtClean="0">
                <a:latin typeface="e-Ukraine Light" pitchFamily="50" charset="-52"/>
              </a:rPr>
              <a:t>Податкового</a:t>
            </a:r>
            <a:r>
              <a:rPr lang="ru-RU" sz="1300" dirty="0" smtClean="0">
                <a:latin typeface="e-Ukraine Light" pitchFamily="50" charset="-52"/>
              </a:rPr>
              <a:t> кодексу </a:t>
            </a:r>
            <a:r>
              <a:rPr lang="ru-RU" sz="1300" dirty="0" err="1" smtClean="0">
                <a:latin typeface="e-Ukraine Light" pitchFamily="50" charset="-52"/>
              </a:rPr>
              <a:t>України</a:t>
            </a:r>
            <a:r>
              <a:rPr lang="ru-RU" sz="1300" dirty="0" smtClean="0">
                <a:latin typeface="e-Ukraine Light" pitchFamily="50" charset="-52"/>
              </a:rPr>
              <a:t> на дату </a:t>
            </a:r>
            <a:r>
              <a:rPr lang="ru-RU" sz="1300" dirty="0" err="1" smtClean="0">
                <a:latin typeface="e-Ukraine Light" pitchFamily="50" charset="-52"/>
              </a:rPr>
              <a:t>виникнення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зобов’язань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зобов’язаний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скласти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накладну</a:t>
            </a:r>
            <a:r>
              <a:rPr lang="ru-RU" sz="1300" dirty="0" smtClean="0">
                <a:latin typeface="e-Ukraine Light" pitchFamily="50" charset="-52"/>
              </a:rPr>
              <a:t> в </a:t>
            </a:r>
            <a:r>
              <a:rPr lang="ru-RU" sz="1300" dirty="0" err="1" smtClean="0">
                <a:latin typeface="e-Ukraine Light" pitchFamily="50" charset="-52"/>
              </a:rPr>
              <a:t>електронній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формі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дотриманням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умови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щодо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реєстрації</a:t>
            </a:r>
            <a:r>
              <a:rPr lang="ru-RU" sz="1300" dirty="0" smtClean="0">
                <a:latin typeface="e-Ukraine Light" pitchFamily="50" charset="-52"/>
              </a:rPr>
              <a:t> у порядку, </a:t>
            </a:r>
            <a:r>
              <a:rPr lang="ru-RU" sz="1300" dirty="0" err="1" smtClean="0">
                <a:latin typeface="e-Ukraine Light" pitchFamily="50" charset="-52"/>
              </a:rPr>
              <a:t>визначеному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законодавством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кваліфікованого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електронного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підпису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уповноваженої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платником</a:t>
            </a:r>
            <a:r>
              <a:rPr lang="ru-RU" sz="1300" dirty="0" smtClean="0">
                <a:latin typeface="e-Ukraine Light" pitchFamily="50" charset="-52"/>
              </a:rPr>
              <a:t> особи та </a:t>
            </a:r>
            <a:r>
              <a:rPr lang="ru-RU" sz="1300" dirty="0" err="1" smtClean="0">
                <a:latin typeface="e-Ukraine Light" pitchFamily="50" charset="-52"/>
              </a:rPr>
              <a:t>зареєструвати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її</a:t>
            </a:r>
            <a:r>
              <a:rPr lang="ru-RU" sz="1300" dirty="0" smtClean="0">
                <a:latin typeface="e-Ukraine Light" pitchFamily="50" charset="-52"/>
              </a:rPr>
              <a:t> в </a:t>
            </a:r>
            <a:r>
              <a:rPr lang="ru-RU" sz="1300" dirty="0" err="1" smtClean="0">
                <a:latin typeface="e-Ukraine Light" pitchFamily="50" charset="-52"/>
              </a:rPr>
              <a:t>Єдиному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реєстрі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накладних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встановлений</a:t>
            </a:r>
            <a:r>
              <a:rPr lang="ru-RU" sz="1300" dirty="0" smtClean="0">
                <a:latin typeface="e-Ukraine Light" pitchFamily="50" charset="-52"/>
              </a:rPr>
              <a:t> ПКУ </a:t>
            </a:r>
            <a:r>
              <a:rPr lang="ru-RU" sz="1300" dirty="0" err="1" smtClean="0">
                <a:latin typeface="e-Ukraine Light" pitchFamily="50" charset="-52"/>
              </a:rPr>
              <a:t>термін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Відповідно</a:t>
            </a:r>
            <a:r>
              <a:rPr lang="ru-RU" sz="1300" dirty="0" smtClean="0">
                <a:latin typeface="e-Ukraine Light" pitchFamily="50" charset="-52"/>
              </a:rPr>
              <a:t> до п. 201.10 ст. 201 ПКУ при </a:t>
            </a:r>
            <a:r>
              <a:rPr lang="ru-RU" sz="1300" dirty="0" err="1" smtClean="0">
                <a:latin typeface="e-Ukraine Light" pitchFamily="50" charset="-52"/>
              </a:rPr>
              <a:t>здійсненні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операцій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постачання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товарів</a:t>
            </a:r>
            <a:r>
              <a:rPr lang="ru-RU" sz="1300" dirty="0" smtClean="0">
                <a:latin typeface="e-Ukraine Light" pitchFamily="50" charset="-52"/>
              </a:rPr>
              <a:t>/</a:t>
            </a:r>
            <a:r>
              <a:rPr lang="ru-RU" sz="1300" dirty="0" err="1" smtClean="0">
                <a:latin typeface="e-Ukraine Light" pitchFamily="50" charset="-52"/>
              </a:rPr>
              <a:t>послуг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– </a:t>
            </a:r>
            <a:r>
              <a:rPr lang="ru-RU" sz="1300" dirty="0" err="1" smtClean="0">
                <a:latin typeface="e-Ukraine Light" pitchFamily="50" charset="-52"/>
              </a:rPr>
              <a:t>продавець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товарів</a:t>
            </a:r>
            <a:r>
              <a:rPr lang="ru-RU" sz="1300" dirty="0" smtClean="0">
                <a:latin typeface="e-Ukraine Light" pitchFamily="50" charset="-52"/>
              </a:rPr>
              <a:t>/</a:t>
            </a:r>
            <a:r>
              <a:rPr lang="ru-RU" sz="1300" dirty="0" err="1" smtClean="0">
                <a:latin typeface="e-Ukraine Light" pitchFamily="50" charset="-52"/>
              </a:rPr>
              <a:t>послуг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зобов’язаний</a:t>
            </a:r>
            <a:r>
              <a:rPr lang="ru-RU" sz="1300" dirty="0" smtClean="0">
                <a:latin typeface="e-Ukraine Light" pitchFamily="50" charset="-52"/>
              </a:rPr>
              <a:t> в </a:t>
            </a:r>
            <a:r>
              <a:rPr lang="ru-RU" sz="1300" dirty="0" err="1" smtClean="0">
                <a:latin typeface="e-Ukraine Light" pitchFamily="50" charset="-52"/>
              </a:rPr>
              <a:t>установлені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терміни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скласти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накладну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зареєструвати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її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</a:t>
            </a:r>
            <a:r>
              <a:rPr lang="ru-RU" sz="1300" dirty="0" smtClean="0">
                <a:latin typeface="e-Ukraine Light" pitchFamily="50" charset="-52"/>
              </a:rPr>
              <a:t> ЄРПН та </a:t>
            </a:r>
            <a:r>
              <a:rPr lang="ru-RU" sz="1300" dirty="0" err="1" smtClean="0">
                <a:latin typeface="e-Ukraine Light" pitchFamily="50" charset="-52"/>
              </a:rPr>
              <a:t>надати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покупцю</a:t>
            </a:r>
            <a:r>
              <a:rPr lang="ru-RU" sz="1300" dirty="0" smtClean="0">
                <a:latin typeface="e-Ukraine Light" pitchFamily="50" charset="-52"/>
              </a:rPr>
              <a:t> за </a:t>
            </a:r>
            <a:r>
              <a:rPr lang="ru-RU" sz="1300" dirty="0" err="1" smtClean="0">
                <a:latin typeface="e-Ukraine Light" pitchFamily="50" charset="-52"/>
              </a:rPr>
              <a:t>його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вимогою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Пунктом 192.1 ст. 192 ПКУ </a:t>
            </a:r>
            <a:r>
              <a:rPr lang="ru-RU" sz="1300" dirty="0" err="1" smtClean="0">
                <a:latin typeface="e-Ukraine Light" pitchFamily="50" charset="-52"/>
              </a:rPr>
              <a:t>передбачено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можливість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складання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розрахунку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коригування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податкової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накладної</a:t>
            </a: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разі</a:t>
            </a:r>
            <a:endParaRPr lang="ru-RU" sz="13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124448" y="190500"/>
            <a:ext cx="4572000" cy="6427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err="1" smtClean="0">
                <a:latin typeface="e-Ukraine Light" pitchFamily="50" charset="-52"/>
              </a:rPr>
              <a:t>допущення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платником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помилок</a:t>
            </a:r>
            <a:r>
              <a:rPr lang="ru-RU" sz="1300" dirty="0" smtClean="0">
                <a:latin typeface="e-Ukraine Light" pitchFamily="50" charset="-52"/>
              </a:rPr>
              <a:t> при </a:t>
            </a:r>
            <a:r>
              <a:rPr lang="ru-RU" sz="1300" dirty="0" err="1" smtClean="0">
                <a:latin typeface="e-Ukraine Light" pitchFamily="50" charset="-52"/>
              </a:rPr>
              <a:t>її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складанні</a:t>
            </a:r>
            <a:r>
              <a:rPr lang="ru-RU" sz="1300" dirty="0" smtClean="0">
                <a:latin typeface="e-Ukraine Light" pitchFamily="50" charset="-52"/>
              </a:rPr>
              <a:t>, у тому </a:t>
            </a:r>
            <a:r>
              <a:rPr lang="ru-RU" sz="1300" dirty="0" err="1" smtClean="0">
                <a:latin typeface="e-Ukraine Light" pitchFamily="50" charset="-52"/>
              </a:rPr>
              <a:t>числі</a:t>
            </a:r>
            <a:r>
              <a:rPr lang="ru-RU" sz="1300" dirty="0" smtClean="0">
                <a:latin typeface="e-Ukraine Light" pitchFamily="50" charset="-52"/>
              </a:rPr>
              <a:t> не </a:t>
            </a:r>
            <a:r>
              <a:rPr lang="ru-RU" sz="1300" dirty="0" err="1" smtClean="0">
                <a:latin typeface="e-Ukraine Light" pitchFamily="50" charset="-52"/>
              </a:rPr>
              <a:t>пов’язаних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зміною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суми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компенсації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вартості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товарів</a:t>
            </a:r>
            <a:r>
              <a:rPr lang="ru-RU" sz="1300" dirty="0" smtClean="0">
                <a:latin typeface="e-Ukraine Light" pitchFamily="50" charset="-52"/>
              </a:rPr>
              <a:t>/</a:t>
            </a:r>
            <a:r>
              <a:rPr lang="ru-RU" sz="1300" dirty="0" err="1" smtClean="0">
                <a:latin typeface="e-Ukraine Light" pitchFamily="50" charset="-52"/>
              </a:rPr>
              <a:t>послуг</a:t>
            </a:r>
            <a:r>
              <a:rPr lang="ru-RU" sz="1300" dirty="0" smtClean="0">
                <a:latin typeface="e-Ukraine Light" pitchFamily="50" charset="-52"/>
              </a:rPr>
              <a:t>. 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Отже</a:t>
            </a:r>
            <a:r>
              <a:rPr lang="ru-RU" sz="1300" dirty="0" smtClean="0">
                <a:latin typeface="e-Ukraine Light" pitchFamily="50" charset="-52"/>
              </a:rPr>
              <a:t>, у </a:t>
            </a:r>
            <a:r>
              <a:rPr lang="ru-RU" sz="1300" dirty="0" err="1" smtClean="0">
                <a:latin typeface="e-Ukraine Light" pitchFamily="50" charset="-52"/>
              </a:rPr>
              <a:t>разі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складання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накладної</a:t>
            </a:r>
            <a:r>
              <a:rPr lang="ru-RU" sz="1300" dirty="0" smtClean="0">
                <a:latin typeface="e-Ukraine Light" pitchFamily="50" charset="-52"/>
              </a:rPr>
              <a:t> без факту </a:t>
            </a:r>
            <a:r>
              <a:rPr lang="ru-RU" sz="1300" dirty="0" err="1" smtClean="0">
                <a:latin typeface="e-Ukraine Light" pitchFamily="50" charset="-52"/>
              </a:rPr>
              <a:t>здійснення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господарської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операції</a:t>
            </a:r>
            <a:r>
              <a:rPr lang="ru-RU" sz="1300" dirty="0" smtClean="0">
                <a:latin typeface="e-Ukraine Light" pitchFamily="50" charset="-52"/>
              </a:rPr>
              <a:t> та </a:t>
            </a:r>
            <a:r>
              <a:rPr lang="ru-RU" sz="1300" dirty="0" err="1" smtClean="0">
                <a:latin typeface="e-Ukraine Light" pitchFamily="50" charset="-52"/>
              </a:rPr>
              <a:t>її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реєстрації</a:t>
            </a:r>
            <a:r>
              <a:rPr lang="ru-RU" sz="1300" dirty="0" smtClean="0">
                <a:latin typeface="e-Ukraine Light" pitchFamily="50" charset="-52"/>
              </a:rPr>
              <a:t> в ЄРПН </a:t>
            </a:r>
            <a:r>
              <a:rPr lang="ru-RU" sz="1300" dirty="0" err="1" smtClean="0">
                <a:latin typeface="e-Ukraine Light" pitchFamily="50" charset="-52"/>
              </a:rPr>
              <a:t>платник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метою </a:t>
            </a:r>
            <a:r>
              <a:rPr lang="ru-RU" sz="1300" dirty="0" err="1" smtClean="0">
                <a:latin typeface="e-Ukraine Light" pitchFamily="50" charset="-52"/>
              </a:rPr>
              <a:t>виправлення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помилки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може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скласти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розрахунок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коригування</a:t>
            </a:r>
            <a:r>
              <a:rPr lang="ru-RU" sz="1300" dirty="0" smtClean="0">
                <a:latin typeface="e-Ukraine Light" pitchFamily="50" charset="-52"/>
              </a:rPr>
              <a:t> до </a:t>
            </a:r>
            <a:r>
              <a:rPr lang="ru-RU" sz="1300" dirty="0" err="1" smtClean="0">
                <a:latin typeface="e-Ukraine Light" pitchFamily="50" charset="-52"/>
              </a:rPr>
              <a:t>неї</a:t>
            </a:r>
            <a:r>
              <a:rPr lang="ru-RU" sz="13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У такому </a:t>
            </a:r>
            <a:r>
              <a:rPr lang="ru-RU" sz="1300" dirty="0" err="1" smtClean="0">
                <a:latin typeface="e-Ukraine Light" pitchFamily="50" charset="-52"/>
              </a:rPr>
              <a:t>розрахунку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коригування</a:t>
            </a:r>
            <a:r>
              <a:rPr lang="ru-RU" sz="1300" dirty="0" smtClean="0">
                <a:latin typeface="e-Ukraine Light" pitchFamily="50" charset="-52"/>
              </a:rPr>
              <a:t>: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полі</a:t>
            </a:r>
            <a:r>
              <a:rPr lang="ru-RU" sz="1300" dirty="0" smtClean="0">
                <a:latin typeface="e-Ukraine Light" pitchFamily="50" charset="-52"/>
              </a:rPr>
              <a:t> «Дата </a:t>
            </a:r>
            <a:r>
              <a:rPr lang="ru-RU" sz="1300" dirty="0" err="1" smtClean="0">
                <a:latin typeface="e-Ukraine Light" pitchFamily="50" charset="-52"/>
              </a:rPr>
              <a:t>складання</a:t>
            </a:r>
            <a:r>
              <a:rPr lang="ru-RU" sz="1300" dirty="0" smtClean="0">
                <a:latin typeface="e-Ukraine Light" pitchFamily="50" charset="-52"/>
              </a:rPr>
              <a:t>» </a:t>
            </a:r>
            <a:r>
              <a:rPr lang="ru-RU" sz="1300" dirty="0" err="1" smtClean="0">
                <a:latin typeface="e-Ukraine Light" pitchFamily="50" charset="-52"/>
              </a:rPr>
              <a:t>зазначається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дата</a:t>
            </a:r>
            <a:r>
              <a:rPr lang="ru-RU" sz="1300" dirty="0" smtClean="0">
                <a:latin typeface="e-Ukraine Light" pitchFamily="50" charset="-52"/>
              </a:rPr>
              <a:t>, на яку </a:t>
            </a:r>
            <a:r>
              <a:rPr lang="ru-RU" sz="1300" dirty="0" err="1" smtClean="0">
                <a:latin typeface="e-Ukraine Light" pitchFamily="50" charset="-52"/>
              </a:rPr>
              <a:t>було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виявлено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помилку</a:t>
            </a:r>
            <a:r>
              <a:rPr lang="ru-RU" sz="1300" dirty="0" smtClean="0">
                <a:latin typeface="e-Ukraine Light" pitchFamily="50" charset="-52"/>
              </a:rPr>
              <a:t>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заголовній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частині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розрахунку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коригування</a:t>
            </a:r>
            <a:r>
              <a:rPr lang="ru-RU" sz="1300" dirty="0" smtClean="0">
                <a:latin typeface="e-Ukraine Light" pitchFamily="50" charset="-52"/>
              </a:rPr>
              <a:t> – </a:t>
            </a:r>
            <a:r>
              <a:rPr lang="ru-RU" sz="1300" dirty="0" err="1" smtClean="0">
                <a:latin typeface="e-Ukraine Light" pitchFamily="50" charset="-52"/>
              </a:rPr>
              <a:t>дані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заголовної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частини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накладної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індивідуальним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податковим</a:t>
            </a:r>
            <a:r>
              <a:rPr lang="ru-RU" sz="1300" dirty="0" smtClean="0">
                <a:latin typeface="e-Ukraine Light" pitchFamily="50" charset="-52"/>
              </a:rPr>
              <a:t> номером </a:t>
            </a:r>
            <a:r>
              <a:rPr lang="ru-RU" sz="1300" dirty="0" err="1" smtClean="0">
                <a:latin typeface="e-Ukraine Light" pitchFamily="50" charset="-52"/>
              </a:rPr>
              <a:t>покупця</a:t>
            </a:r>
            <a:r>
              <a:rPr lang="ru-RU" sz="1300" dirty="0" smtClean="0">
                <a:latin typeface="e-Ukraine Light" pitchFamily="50" charset="-52"/>
              </a:rPr>
              <a:t> на </a:t>
            </a:r>
            <a:r>
              <a:rPr lang="ru-RU" sz="1300" dirty="0" err="1" smtClean="0">
                <a:latin typeface="e-Ukraine Light" pitchFamily="50" charset="-52"/>
              </a:rPr>
              <a:t>якого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помилково</a:t>
            </a:r>
            <a:r>
              <a:rPr lang="ru-RU" sz="1300" dirty="0" smtClean="0">
                <a:latin typeface="e-Ukraine Light" pitchFamily="50" charset="-52"/>
              </a:rPr>
              <a:t> (без факту </a:t>
            </a:r>
            <a:r>
              <a:rPr lang="ru-RU" sz="1300" dirty="0" err="1" smtClean="0">
                <a:latin typeface="e-Ukraine Light" pitchFamily="50" charset="-52"/>
              </a:rPr>
              <a:t>здійснення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господарських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операцій</a:t>
            </a:r>
            <a:r>
              <a:rPr lang="ru-RU" sz="1300" dirty="0" smtClean="0">
                <a:latin typeface="e-Ukraine Light" pitchFamily="50" charset="-52"/>
              </a:rPr>
              <a:t>) </a:t>
            </a:r>
            <a:r>
              <a:rPr lang="ru-RU" sz="1300" dirty="0" err="1" smtClean="0">
                <a:latin typeface="e-Ukraine Light" pitchFamily="50" charset="-52"/>
              </a:rPr>
              <a:t>було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складено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накладну</a:t>
            </a:r>
            <a:r>
              <a:rPr lang="ru-RU" sz="1300" dirty="0" smtClean="0">
                <a:latin typeface="e-Ukraine Light" pitchFamily="50" charset="-52"/>
              </a:rPr>
              <a:t>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розділі</a:t>
            </a:r>
            <a:r>
              <a:rPr lang="ru-RU" sz="1300" dirty="0" smtClean="0">
                <a:latin typeface="e-Ukraine Light" pitchFamily="50" charset="-52"/>
              </a:rPr>
              <a:t> Б – </a:t>
            </a:r>
            <a:r>
              <a:rPr lang="ru-RU" sz="1300" dirty="0" err="1" smtClean="0">
                <a:latin typeface="e-Ukraine Light" pitchFamily="50" charset="-52"/>
              </a:rPr>
              <a:t>зі</a:t>
            </a:r>
            <a:r>
              <a:rPr lang="ru-RU" sz="1300" dirty="0" smtClean="0">
                <a:latin typeface="e-Ukraine Light" pitchFamily="50" charset="-52"/>
              </a:rPr>
              <a:t> знаком «–» (</a:t>
            </a:r>
            <a:r>
              <a:rPr lang="ru-RU" sz="1300" dirty="0" err="1" smtClean="0">
                <a:latin typeface="e-Ukraine Light" pitchFamily="50" charset="-52"/>
              </a:rPr>
              <a:t>виводяться</a:t>
            </a:r>
            <a:r>
              <a:rPr lang="ru-RU" sz="1300" dirty="0" smtClean="0">
                <a:latin typeface="e-Ukraine Light" pitchFamily="50" charset="-52"/>
              </a:rPr>
              <a:t> в «0») </a:t>
            </a:r>
            <a:r>
              <a:rPr lang="ru-RU" sz="1300" dirty="0" err="1" smtClean="0">
                <a:latin typeface="e-Ukraine Light" pitchFamily="50" charset="-52"/>
              </a:rPr>
              <a:t>відповідні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показники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усіх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рядків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податкової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накладної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що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коригується</a:t>
            </a:r>
            <a:r>
              <a:rPr lang="ru-RU" sz="1300" dirty="0" smtClean="0">
                <a:latin typeface="e-Ukraine Light" pitchFamily="50" charset="-52"/>
              </a:rPr>
              <a:t> (</a:t>
            </a:r>
            <a:r>
              <a:rPr lang="ru-RU" sz="1300" dirty="0" err="1" smtClean="0">
                <a:latin typeface="e-Ukraine Light" pitchFamily="50" charset="-52"/>
              </a:rPr>
              <a:t>кількість</a:t>
            </a:r>
            <a:r>
              <a:rPr lang="ru-RU" sz="1300" dirty="0" smtClean="0">
                <a:latin typeface="e-Ukraine Light" pitchFamily="50" charset="-52"/>
              </a:rPr>
              <a:t>, </a:t>
            </a:r>
            <a:r>
              <a:rPr lang="ru-RU" sz="1300" dirty="0" err="1" smtClean="0">
                <a:latin typeface="e-Ukraine Light" pitchFamily="50" charset="-52"/>
              </a:rPr>
              <a:t>обсяг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постачання</a:t>
            </a:r>
            <a:r>
              <a:rPr lang="ru-RU" sz="1300" dirty="0" smtClean="0">
                <a:latin typeface="e-Ukraine Light" pitchFamily="50" charset="-52"/>
              </a:rPr>
              <a:t> та сума ПДВ).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300" dirty="0" smtClean="0">
                <a:latin typeface="e-Ukraine Light" pitchFamily="50" charset="-52"/>
              </a:rPr>
              <a:t> у </a:t>
            </a:r>
            <a:r>
              <a:rPr lang="ru-RU" sz="1300" dirty="0" err="1" smtClean="0">
                <a:latin typeface="e-Ukraine Light" pitchFamily="50" charset="-52"/>
              </a:rPr>
              <a:t>графі</a:t>
            </a:r>
            <a:r>
              <a:rPr lang="ru-RU" sz="1300" dirty="0" smtClean="0">
                <a:latin typeface="e-Ukraine Light" pitchFamily="50" charset="-52"/>
              </a:rPr>
              <a:t> 2.1 «код причини» </a:t>
            </a:r>
            <a:r>
              <a:rPr lang="ru-RU" sz="1300" dirty="0" err="1" smtClean="0">
                <a:latin typeface="e-Ukraine Light" pitchFamily="50" charset="-52"/>
              </a:rPr>
              <a:t>розрахунку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коригування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зазначається</a:t>
            </a:r>
            <a:r>
              <a:rPr lang="ru-RU" sz="1300" dirty="0" smtClean="0">
                <a:latin typeface="e-Ukraine Light" pitchFamily="50" charset="-52"/>
              </a:rPr>
              <a:t> код «103» (</a:t>
            </a:r>
            <a:r>
              <a:rPr lang="ru-RU" sz="1300" dirty="0" err="1" smtClean="0">
                <a:latin typeface="e-Ukraine Light" pitchFamily="50" charset="-52"/>
              </a:rPr>
              <a:t>повернення</a:t>
            </a:r>
            <a:r>
              <a:rPr lang="ru-RU" sz="1300" dirty="0" smtClean="0">
                <a:latin typeface="e-Ukraine Light" pitchFamily="50" charset="-52"/>
              </a:rPr>
              <a:t> товару </a:t>
            </a:r>
            <a:r>
              <a:rPr lang="ru-RU" sz="1300" dirty="0" err="1" smtClean="0">
                <a:latin typeface="e-Ukraine Light" pitchFamily="50" charset="-52"/>
              </a:rPr>
              <a:t>або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авансових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платежів</a:t>
            </a:r>
            <a:r>
              <a:rPr lang="ru-RU" sz="13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300" dirty="0" smtClean="0">
                <a:latin typeface="e-Ukraine Light" pitchFamily="50" charset="-52"/>
              </a:rPr>
              <a:t>	</a:t>
            </a:r>
            <a:r>
              <a:rPr lang="ru-RU" sz="1300" dirty="0" err="1" smtClean="0">
                <a:latin typeface="e-Ukraine Light" pitchFamily="50" charset="-52"/>
              </a:rPr>
              <a:t>Такий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розрахунок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коригування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підлягає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реєстрації</a:t>
            </a:r>
            <a:r>
              <a:rPr lang="ru-RU" sz="1300" dirty="0" smtClean="0">
                <a:latin typeface="e-Ukraine Light" pitchFamily="50" charset="-52"/>
              </a:rPr>
              <a:t> в ЄРПН </a:t>
            </a:r>
            <a:r>
              <a:rPr lang="ru-RU" sz="1300" dirty="0" err="1" smtClean="0">
                <a:latin typeface="e-Ukraine Light" pitchFamily="50" charset="-52"/>
              </a:rPr>
              <a:t>отримувачем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товарів</a:t>
            </a:r>
            <a:r>
              <a:rPr lang="ru-RU" sz="1300" dirty="0" smtClean="0">
                <a:latin typeface="e-Ukraine Light" pitchFamily="50" charset="-52"/>
              </a:rPr>
              <a:t>/</a:t>
            </a:r>
            <a:r>
              <a:rPr lang="ru-RU" sz="1300" dirty="0" err="1" smtClean="0">
                <a:latin typeface="e-Ukraine Light" pitchFamily="50" charset="-52"/>
              </a:rPr>
              <a:t>послуг</a:t>
            </a:r>
            <a:r>
              <a:rPr lang="ru-RU" sz="1300" dirty="0" smtClean="0">
                <a:latin typeface="e-Ukraine Light" pitchFamily="50" charset="-52"/>
              </a:rPr>
              <a:t>, на </a:t>
            </a:r>
            <a:r>
              <a:rPr lang="ru-RU" sz="1300" dirty="0" err="1" smtClean="0">
                <a:latin typeface="e-Ukraine Light" pitchFamily="50" charset="-52"/>
              </a:rPr>
              <a:t>якого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була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складена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така</a:t>
            </a:r>
            <a:r>
              <a:rPr lang="ru-RU" sz="1300" dirty="0" smtClean="0">
                <a:latin typeface="e-Ukraine Light" pitchFamily="50" charset="-52"/>
              </a:rPr>
              <a:t> </a:t>
            </a:r>
            <a:r>
              <a:rPr lang="ru-RU" sz="1300" dirty="0" err="1" smtClean="0">
                <a:latin typeface="e-Ukraine Light" pitchFamily="50" charset="-52"/>
              </a:rPr>
              <a:t>податкова</a:t>
            </a:r>
            <a:r>
              <a:rPr lang="ru-RU" sz="1300" dirty="0" smtClean="0">
                <a:latin typeface="e-Ukraine Light" pitchFamily="50" charset="-52"/>
              </a:rPr>
              <a:t> накладна. </a:t>
            </a:r>
            <a:r>
              <a:rPr lang="uk-UA" sz="1300" dirty="0" smtClean="0">
                <a:latin typeface="e-Ukraine Light" pitchFamily="50" charset="-52"/>
              </a:rPr>
              <a:t>	</a:t>
            </a:r>
            <a:endParaRPr lang="uk-UA" sz="13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1150</TotalTime>
  <Words>143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155</cp:revision>
  <dcterms:created xsi:type="dcterms:W3CDTF">2021-05-27T05:23:05Z</dcterms:created>
  <dcterms:modified xsi:type="dcterms:W3CDTF">2023-01-31T07:56:14Z</dcterms:modified>
</cp:coreProperties>
</file>