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791425" y="1259299"/>
            <a:ext cx="3600000" cy="14773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err="1">
                <a:latin typeface="e-Ukraine Light" pitchFamily="50" charset="-52"/>
              </a:rPr>
              <a:t>Протягом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якого</a:t>
            </a:r>
            <a:r>
              <a:rPr lang="ru-RU" b="1" dirty="0">
                <a:latin typeface="e-Ukraine Light" pitchFamily="50" charset="-52"/>
              </a:rPr>
              <a:t> часу є </a:t>
            </a:r>
            <a:r>
              <a:rPr lang="ru-RU" b="1" dirty="0" err="1">
                <a:latin typeface="e-Ukraine Light" pitchFamily="50" charset="-52"/>
              </a:rPr>
              <a:t>дійсним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Реєстраційний</a:t>
            </a:r>
            <a:r>
              <a:rPr lang="ru-RU" b="1" dirty="0">
                <a:latin typeface="e-Ukraine Light" pitchFamily="50" charset="-52"/>
              </a:rPr>
              <a:t> номер </a:t>
            </a:r>
            <a:r>
              <a:rPr lang="ru-RU" b="1" dirty="0" err="1">
                <a:latin typeface="e-Ukraine Light" pitchFamily="50" charset="-52"/>
              </a:rPr>
              <a:t>облікової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картки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платника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податків</a:t>
            </a:r>
            <a:r>
              <a:rPr lang="ru-RU" b="1" dirty="0">
                <a:latin typeface="e-Ukraine Light" pitchFamily="50" charset="-52"/>
              </a:rPr>
              <a:t> – </a:t>
            </a:r>
            <a:r>
              <a:rPr lang="ru-RU" b="1" dirty="0" err="1">
                <a:latin typeface="e-Ukraine Light" pitchFamily="50" charset="-52"/>
              </a:rPr>
              <a:t>фізичної</a:t>
            </a:r>
            <a:r>
              <a:rPr lang="ru-RU" b="1" dirty="0">
                <a:latin typeface="e-Ukraine Light" pitchFamily="50" charset="-52"/>
              </a:rPr>
              <a:t> особи?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Січень 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2875" y="76199"/>
            <a:ext cx="4686299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10150" y="76200"/>
            <a:ext cx="4733924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6" y="86916"/>
            <a:ext cx="4543424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450" smtClean="0"/>
              <a:t>  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dirty="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8125" y="104772"/>
            <a:ext cx="4448175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900" dirty="0">
                <a:latin typeface="e-Ukraine Light" pitchFamily="50" charset="-52"/>
              </a:rPr>
              <a:t>	</a:t>
            </a:r>
            <a:endParaRPr lang="uk-UA" sz="900" dirty="0" smtClean="0">
              <a:latin typeface="e-Ukraine Light" pitchFamily="50" charset="-52"/>
            </a:endParaRPr>
          </a:p>
          <a:p>
            <a:pPr algn="just"/>
            <a:r>
              <a:rPr lang="uk-UA" sz="900" dirty="0" smtClean="0">
                <a:latin typeface="e-Ukraine Light" pitchFamily="50" charset="-52"/>
              </a:rPr>
              <a:t>	</a:t>
            </a:r>
            <a:r>
              <a:rPr lang="uk-UA" sz="1200" dirty="0">
                <a:latin typeface="e-Ukraine Light" pitchFamily="50" charset="-52"/>
              </a:rPr>
              <a:t> </a:t>
            </a:r>
            <a:r>
              <a:rPr lang="uk-UA" sz="1100" dirty="0">
                <a:latin typeface="e-Ukraine Light" pitchFamily="50" charset="-52"/>
              </a:rPr>
              <a:t>Головне  управління ДПС у  м. Києві  повідомляє, що реєстраційні номери, що надаються фізичним особам (як резидентам, так і нерезидентам) зберігаються за ними протягом усього їх життя та у разі отримання такими особами іншого громадянства чи зміни громадянства не підлягають скасуванню та заміні, за винятком якщо після видачі Облікової картки фізичної особи – платника податків за формою № 1ДР встановлені порушення чи неточності при формуванні реєстраційних номерів</a:t>
            </a:r>
            <a:r>
              <a:rPr lang="uk-UA" sz="1100" dirty="0" smtClean="0">
                <a:latin typeface="e-Ukraine Light" pitchFamily="50" charset="-52"/>
              </a:rPr>
              <a:t>.</a:t>
            </a:r>
            <a:endParaRPr lang="uk-UA" sz="1100" dirty="0">
              <a:latin typeface="e-Ukraine Light" pitchFamily="50" charset="-52"/>
            </a:endParaRPr>
          </a:p>
          <a:p>
            <a:pPr algn="just"/>
            <a:r>
              <a:rPr lang="uk-UA" sz="1100" dirty="0" smtClean="0">
                <a:latin typeface="e-Ukraine Light" pitchFamily="50" charset="-52"/>
              </a:rPr>
              <a:t>	Довідково</a:t>
            </a:r>
            <a:r>
              <a:rPr lang="uk-UA" sz="1100" dirty="0">
                <a:latin typeface="e-Ukraine Light" pitchFamily="50" charset="-52"/>
              </a:rPr>
              <a:t>: Положення про реєстрацію фізичних осіб у Державному реєстрі фізичних осіб – платників податків затверджено наказом Міністерства фінансів України від 29 вересня 2017 року № 822</a:t>
            </a:r>
            <a:r>
              <a:rPr lang="uk-UA" sz="1100" dirty="0" smtClean="0">
                <a:latin typeface="e-Ukraine Light" pitchFamily="50" charset="-52"/>
              </a:rPr>
              <a:t>.</a:t>
            </a:r>
            <a:endParaRPr lang="uk-UA" sz="1100" dirty="0">
              <a:latin typeface="e-Ukraine Light" pitchFamily="50" charset="-52"/>
            </a:endParaRPr>
          </a:p>
          <a:p>
            <a:pPr algn="just"/>
            <a:r>
              <a:rPr lang="uk-UA" sz="1100" dirty="0" smtClean="0">
                <a:latin typeface="e-Ukraine Light" pitchFamily="50" charset="-52"/>
              </a:rPr>
              <a:t>	Згідно </a:t>
            </a:r>
            <a:r>
              <a:rPr lang="uk-UA" sz="1100" dirty="0">
                <a:latin typeface="e-Ukraine Light" pitchFamily="50" charset="-52"/>
              </a:rPr>
              <a:t>з п. 6 </a:t>
            </a:r>
            <a:r>
              <a:rPr lang="uk-UA" sz="1100" dirty="0" err="1">
                <a:latin typeface="e-Ukraine Light" pitchFamily="50" charset="-52"/>
              </a:rPr>
              <a:t>розд</a:t>
            </a:r>
            <a:r>
              <a:rPr lang="uk-UA" sz="1100" dirty="0">
                <a:latin typeface="e-Ukraine Light" pitchFamily="50" charset="-52"/>
              </a:rPr>
              <a:t>. І</a:t>
            </a:r>
            <a:r>
              <a:rPr lang="en-US" sz="1100" dirty="0">
                <a:latin typeface="e-Ukraine Light" pitchFamily="50" charset="-52"/>
              </a:rPr>
              <a:t>II </a:t>
            </a:r>
            <a:r>
              <a:rPr lang="uk-UA" sz="1100" dirty="0">
                <a:latin typeface="e-Ukraine Light" pitchFamily="50" charset="-52"/>
              </a:rPr>
              <a:t>Положення № 822 громадяни України подають документи до контролюючого органу за своєю податковою </a:t>
            </a:r>
            <a:r>
              <a:rPr lang="uk-UA" sz="1100" dirty="0" err="1">
                <a:latin typeface="e-Ukraine Light" pitchFamily="50" charset="-52"/>
              </a:rPr>
              <a:t>адресою</a:t>
            </a:r>
            <a:r>
              <a:rPr lang="uk-UA" sz="1100" dirty="0">
                <a:latin typeface="e-Ukraine Light" pitchFamily="50" charset="-52"/>
              </a:rPr>
              <a:t> (місцем проживання), а ті, які тимчасово перебувають за межами населеного пункту проживання або не мають постійного місця проживання в Україні, – до будь-якого контролюючого органу. Документи також можуть бути подані через центри надання адміністративних послуг</a:t>
            </a:r>
            <a:r>
              <a:rPr lang="uk-UA" sz="1100" dirty="0" smtClean="0">
                <a:latin typeface="e-Ukraine Light" pitchFamily="50" charset="-52"/>
              </a:rPr>
              <a:t>.</a:t>
            </a:r>
            <a:endParaRPr lang="uk-UA" sz="1100" dirty="0">
              <a:latin typeface="e-Ukraine Light" pitchFamily="50" charset="-52"/>
            </a:endParaRPr>
          </a:p>
          <a:p>
            <a:pPr algn="just"/>
            <a:r>
              <a:rPr lang="uk-UA" sz="1100" dirty="0" smtClean="0">
                <a:latin typeface="e-Ukraine Light" pitchFamily="50" charset="-52"/>
              </a:rPr>
              <a:t>	Пунктом </a:t>
            </a:r>
            <a:r>
              <a:rPr lang="uk-UA" sz="1100" dirty="0">
                <a:latin typeface="e-Ukraine Light" pitchFamily="50" charset="-52"/>
              </a:rPr>
              <a:t>11 </a:t>
            </a:r>
            <a:r>
              <a:rPr lang="uk-UA" sz="1100" dirty="0" err="1">
                <a:latin typeface="e-Ukraine Light" pitchFamily="50" charset="-52"/>
              </a:rPr>
              <a:t>розд</a:t>
            </a:r>
            <a:r>
              <a:rPr lang="uk-UA" sz="1100" dirty="0">
                <a:latin typeface="e-Ukraine Light" pitchFamily="50" charset="-52"/>
              </a:rPr>
              <a:t>. </a:t>
            </a:r>
            <a:r>
              <a:rPr lang="en-US" sz="1100" dirty="0">
                <a:latin typeface="e-Ukraine Light" pitchFamily="50" charset="-52"/>
              </a:rPr>
              <a:t>VII </a:t>
            </a:r>
            <a:r>
              <a:rPr lang="uk-UA" sz="1100" dirty="0">
                <a:latin typeface="e-Ukraine Light" pitchFamily="50" charset="-52"/>
              </a:rPr>
              <a:t>Положення № 822 визначено, що у разі виявлення помилок, порушень чи </a:t>
            </a:r>
            <a:r>
              <a:rPr lang="uk-UA" sz="1100" dirty="0" err="1">
                <a:latin typeface="e-Ukraine Light" pitchFamily="50" charset="-52"/>
              </a:rPr>
              <a:t>неточностей</a:t>
            </a:r>
            <a:r>
              <a:rPr lang="uk-UA" sz="1100" dirty="0">
                <a:latin typeface="e-Ukraine Light" pitchFamily="50" charset="-52"/>
              </a:rPr>
              <a:t> щодо внесення прізвища, імені, по батькові, дати чи місця народження, місця проживання тощо, допущених при реєстрації фізичної особи у Державному реєстрі, виправлення даних здійснюється шляхом внесення змін до Державного реєстру на підставі заяви про внесення змін до Державного реєстру. Після виправлення помилок реєстраційний номер Облікової картки не змінюється. </a:t>
            </a:r>
            <a:endParaRPr lang="uk-UA" sz="1050" dirty="0" smtClean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24448" y="133350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/>
              <a:t>	 </a:t>
            </a:r>
            <a:endParaRPr lang="ru-RU" sz="1600" dirty="0" smtClean="0"/>
          </a:p>
          <a:p>
            <a:pPr algn="just"/>
            <a:endParaRPr lang="uk-UA" sz="1600" dirty="0">
              <a:effectLst/>
              <a:latin typeface="e-Ukraine" pitchFamily="50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24450" y="219076"/>
            <a:ext cx="4467225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Контролюючий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орган </a:t>
            </a:r>
            <a:r>
              <a:rPr lang="ru-RU" sz="1100" dirty="0" err="1">
                <a:latin typeface="e-Ukraine Light" pitchFamily="50" charset="-52"/>
              </a:rPr>
              <a:t>може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змінити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реєстраційний</a:t>
            </a:r>
            <a:r>
              <a:rPr lang="ru-RU" sz="1100" dirty="0">
                <a:latin typeface="e-Ukraine Light" pitchFamily="50" charset="-52"/>
              </a:rPr>
              <a:t> номер </a:t>
            </a:r>
            <a:r>
              <a:rPr lang="ru-RU" sz="1100" dirty="0" err="1">
                <a:latin typeface="e-Ukraine Light" pitchFamily="50" charset="-52"/>
              </a:rPr>
              <a:t>Облікової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картки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порушення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неточності</a:t>
            </a:r>
            <a:r>
              <a:rPr lang="ru-RU" sz="1100" dirty="0">
                <a:latin typeface="e-Ukraine Light" pitchFamily="50" charset="-52"/>
              </a:rPr>
              <a:t> не </a:t>
            </a:r>
            <a:r>
              <a:rPr lang="ru-RU" sz="1100" dirty="0" err="1">
                <a:latin typeface="e-Ukraine Light" pitchFamily="50" charset="-52"/>
              </a:rPr>
              <a:t>можна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усунути</a:t>
            </a:r>
            <a:r>
              <a:rPr lang="ru-RU" sz="1100" dirty="0">
                <a:latin typeface="e-Ukraine Light" pitchFamily="50" charset="-52"/>
              </a:rPr>
              <a:t> шляхом </a:t>
            </a:r>
            <a:r>
              <a:rPr lang="ru-RU" sz="1100" dirty="0" err="1">
                <a:latin typeface="e-Ukraine Light" pitchFamily="50" charset="-52"/>
              </a:rPr>
              <a:t>внесення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змін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відповідно</a:t>
            </a:r>
            <a:r>
              <a:rPr lang="ru-RU" sz="1100" dirty="0">
                <a:latin typeface="e-Ukraine Light" pitchFamily="50" charset="-52"/>
              </a:rPr>
              <a:t> до абзацу другого п. 11 </a:t>
            </a:r>
            <a:r>
              <a:rPr lang="ru-RU" sz="1100" dirty="0" err="1">
                <a:latin typeface="e-Ukraine Light" pitchFamily="50" charset="-52"/>
              </a:rPr>
              <a:t>розд</a:t>
            </a:r>
            <a:r>
              <a:rPr lang="ru-RU" sz="1100" dirty="0">
                <a:latin typeface="e-Ukraine Light" pitchFamily="50" charset="-52"/>
              </a:rPr>
              <a:t>. </a:t>
            </a:r>
            <a:r>
              <a:rPr lang="en-US" sz="1100" dirty="0">
                <a:latin typeface="e-Ukraine Light" pitchFamily="50" charset="-52"/>
              </a:rPr>
              <a:t>VII </a:t>
            </a:r>
            <a:r>
              <a:rPr lang="ru-RU" sz="1100" dirty="0" err="1">
                <a:latin typeface="e-Ukraine Light" pitchFamily="50" charset="-52"/>
              </a:rPr>
              <a:t>Положення</a:t>
            </a:r>
            <a:r>
              <a:rPr lang="ru-RU" sz="1100" dirty="0">
                <a:latin typeface="e-Ukraine Light" pitchFamily="50" charset="-52"/>
              </a:rPr>
              <a:t> № 822. </a:t>
            </a:r>
            <a:r>
              <a:rPr lang="ru-RU" sz="1100" dirty="0" err="1">
                <a:latin typeface="e-Ukraine Light" pitchFamily="50" charset="-52"/>
              </a:rPr>
              <a:t>Така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зміна</a:t>
            </a:r>
            <a:r>
              <a:rPr lang="ru-RU" sz="1100" dirty="0">
                <a:latin typeface="e-Ukraine Light" pitchFamily="50" charset="-52"/>
              </a:rPr>
              <a:t> проводиться </a:t>
            </a:r>
            <a:r>
              <a:rPr lang="ru-RU" sz="1100" dirty="0" err="1">
                <a:latin typeface="e-Ukraine Light" pitchFamily="50" charset="-52"/>
              </a:rPr>
              <a:t>після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перевірки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з’ясування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обставин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допущення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помилки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виявленої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контролюючим</a:t>
            </a:r>
            <a:r>
              <a:rPr lang="ru-RU" sz="1100" dirty="0">
                <a:latin typeface="e-Ukraine Light" pitchFamily="50" charset="-52"/>
              </a:rPr>
              <a:t> органом </a:t>
            </a:r>
            <a:r>
              <a:rPr lang="ru-RU" sz="1100" dirty="0" err="1">
                <a:latin typeface="e-Ukraine Light" pitchFamily="50" charset="-52"/>
              </a:rPr>
              <a:t>самостійно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чи</a:t>
            </a:r>
            <a:r>
              <a:rPr lang="ru-RU" sz="1100" dirty="0">
                <a:latin typeface="e-Ukraine Light" pitchFamily="50" charset="-52"/>
              </a:rPr>
              <a:t> за результатами </a:t>
            </a:r>
            <a:r>
              <a:rPr lang="ru-RU" sz="1100" dirty="0" err="1">
                <a:latin typeface="e-Ukraine Light" pitchFamily="50" charset="-52"/>
              </a:rPr>
              <a:t>розгляду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звернення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фізичної</a:t>
            </a:r>
            <a:r>
              <a:rPr lang="ru-RU" sz="1100" dirty="0">
                <a:latin typeface="e-Ukraine Light" pitchFamily="50" charset="-52"/>
              </a:rPr>
              <a:t> особи –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податків</a:t>
            </a:r>
            <a:r>
              <a:rPr lang="ru-RU" sz="1100" dirty="0">
                <a:latin typeface="e-Ukraine Light" pitchFamily="50" charset="-52"/>
              </a:rPr>
              <a:t>. Про </a:t>
            </a:r>
            <a:r>
              <a:rPr lang="ru-RU" sz="1100" dirty="0" err="1">
                <a:latin typeface="e-Ukraine Light" pitchFamily="50" charset="-52"/>
              </a:rPr>
              <a:t>виявлення</a:t>
            </a:r>
            <a:r>
              <a:rPr lang="ru-RU" sz="1100" dirty="0">
                <a:latin typeface="e-Ukraine Light" pitchFamily="50" charset="-52"/>
              </a:rPr>
              <a:t> такого факту 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результати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розгляду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звернення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контролюючий</a:t>
            </a:r>
            <a:r>
              <a:rPr lang="ru-RU" sz="1100" dirty="0">
                <a:latin typeface="e-Ukraine Light" pitchFamily="50" charset="-52"/>
              </a:rPr>
              <a:t> орган </a:t>
            </a:r>
            <a:r>
              <a:rPr lang="ru-RU" sz="1100" dirty="0" err="1">
                <a:latin typeface="e-Ukraine Light" pitchFamily="50" charset="-52"/>
              </a:rPr>
              <a:t>інформує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фізичну</a:t>
            </a:r>
            <a:r>
              <a:rPr lang="ru-RU" sz="1100" dirty="0">
                <a:latin typeface="e-Ukraine Light" pitchFamily="50" charset="-52"/>
              </a:rPr>
              <a:t> особу –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endParaRPr lang="ru-RU" sz="1100" dirty="0">
              <a:latin typeface="e-Ukraine Light" pitchFamily="50" charset="-52"/>
            </a:endParaRP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За </a:t>
            </a:r>
            <a:r>
              <a:rPr lang="ru-RU" sz="1100" dirty="0" err="1">
                <a:latin typeface="e-Ukraine Light" pitchFamily="50" charset="-52"/>
              </a:rPr>
              <a:t>зверненням</a:t>
            </a:r>
            <a:r>
              <a:rPr lang="ru-RU" sz="1100" dirty="0">
                <a:latin typeface="e-Ukraine Light" pitchFamily="50" charset="-52"/>
              </a:rPr>
              <a:t> (у </a:t>
            </a:r>
            <a:r>
              <a:rPr lang="ru-RU" sz="1100" dirty="0" err="1">
                <a:latin typeface="e-Ukraine Light" pitchFamily="50" charset="-52"/>
              </a:rPr>
              <a:t>довільній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формі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фізичної</a:t>
            </a:r>
            <a:r>
              <a:rPr lang="ru-RU" sz="1100" dirty="0">
                <a:latin typeface="e-Ukraine Light" pitchFamily="50" charset="-52"/>
              </a:rPr>
              <a:t> особи – </a:t>
            </a:r>
            <a:r>
              <a:rPr lang="ru-RU" sz="1100" dirty="0" err="1">
                <a:latin typeface="e-Ukraine Light" pitchFamily="50" charset="-52"/>
              </a:rPr>
              <a:t>платника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контролюючий</a:t>
            </a:r>
            <a:r>
              <a:rPr lang="ru-RU" sz="1100" dirty="0">
                <a:latin typeface="e-Ukraine Light" pitchFamily="50" charset="-52"/>
              </a:rPr>
              <a:t> орган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п’яти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робочих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днів</a:t>
            </a:r>
            <a:r>
              <a:rPr lang="ru-RU" sz="1100" dirty="0">
                <a:latin typeface="e-Ukraine Light" pitchFamily="50" charset="-52"/>
              </a:rPr>
              <a:t> з дня </a:t>
            </a:r>
            <a:r>
              <a:rPr lang="ru-RU" sz="1100" dirty="0" err="1">
                <a:latin typeface="e-Ukraine Light" pitchFamily="50" charset="-52"/>
              </a:rPr>
              <a:t>отримання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звернення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видає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фізичній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особі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довідку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зміну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реєстраційного</a:t>
            </a:r>
            <a:r>
              <a:rPr lang="ru-RU" sz="1100" dirty="0">
                <a:latin typeface="e-Ukraine Light" pitchFamily="50" charset="-52"/>
              </a:rPr>
              <a:t> номера </a:t>
            </a:r>
            <a:r>
              <a:rPr lang="ru-RU" sz="1100" dirty="0" err="1">
                <a:latin typeface="e-Ukraine Light" pitchFamily="50" charset="-52"/>
              </a:rPr>
              <a:t>Облікової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картки</a:t>
            </a:r>
            <a:r>
              <a:rPr lang="ru-RU" sz="1100" dirty="0">
                <a:latin typeface="e-Ukraine Light" pitchFamily="50" charset="-52"/>
              </a:rPr>
              <a:t> за формою, </a:t>
            </a:r>
            <a:r>
              <a:rPr lang="ru-RU" sz="1100" dirty="0" err="1">
                <a:latin typeface="e-Ukraine Light" pitchFamily="50" charset="-52"/>
              </a:rPr>
              <a:t>наведеною</a:t>
            </a:r>
            <a:r>
              <a:rPr lang="ru-RU" sz="1100" dirty="0">
                <a:latin typeface="e-Ukraine Light" pitchFamily="50" charset="-52"/>
              </a:rPr>
              <a:t> в </a:t>
            </a:r>
            <a:r>
              <a:rPr lang="ru-RU" sz="1100" dirty="0" err="1">
                <a:latin typeface="e-Ukraine Light" pitchFamily="50" charset="-52"/>
              </a:rPr>
              <a:t>додатку</a:t>
            </a:r>
            <a:r>
              <a:rPr lang="ru-RU" sz="1100" dirty="0">
                <a:latin typeface="e-Ukraine Light" pitchFamily="50" charset="-52"/>
              </a:rPr>
              <a:t> 5 до </a:t>
            </a:r>
            <a:r>
              <a:rPr lang="ru-RU" sz="1100" dirty="0" err="1">
                <a:latin typeface="e-Ukraine Light" pitchFamily="50" charset="-52"/>
              </a:rPr>
              <a:t>Положення</a:t>
            </a:r>
            <a:r>
              <a:rPr lang="ru-RU" sz="1100" dirty="0">
                <a:latin typeface="e-Ukraine Light" pitchFamily="50" charset="-52"/>
              </a:rPr>
              <a:t> № 822.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>
                <a:latin typeface="e-Ukraine Light" pitchFamily="50" charset="-52"/>
              </a:rPr>
              <a:t>до п. 15 </a:t>
            </a:r>
            <a:r>
              <a:rPr lang="ru-RU" sz="1100" dirty="0" err="1">
                <a:latin typeface="e-Ukraine Light" pitchFamily="50" charset="-52"/>
              </a:rPr>
              <a:t>розд</a:t>
            </a:r>
            <a:r>
              <a:rPr lang="ru-RU" sz="1100" dirty="0">
                <a:latin typeface="e-Ukraine Light" pitchFamily="50" charset="-52"/>
              </a:rPr>
              <a:t>. </a:t>
            </a:r>
            <a:r>
              <a:rPr lang="en-US" sz="1100" dirty="0">
                <a:latin typeface="e-Ukraine Light" pitchFamily="50" charset="-52"/>
              </a:rPr>
              <a:t>VII </a:t>
            </a:r>
            <a:r>
              <a:rPr lang="ru-RU" sz="1100" dirty="0" err="1">
                <a:latin typeface="e-Ukraine Light" pitchFamily="50" charset="-52"/>
              </a:rPr>
              <a:t>Положення</a:t>
            </a:r>
            <a:r>
              <a:rPr lang="ru-RU" sz="1100" dirty="0">
                <a:latin typeface="e-Ukraine Light" pitchFamily="50" charset="-52"/>
              </a:rPr>
              <a:t> № 822 </a:t>
            </a:r>
            <a:r>
              <a:rPr lang="ru-RU" sz="1100" dirty="0" err="1">
                <a:latin typeface="e-Ukraine Light" pitchFamily="50" charset="-52"/>
              </a:rPr>
              <a:t>Обліковим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карткам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фізичних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на момент </a:t>
            </a:r>
            <a:r>
              <a:rPr lang="ru-RU" sz="1100" dirty="0" err="1">
                <a:latin typeface="e-Ukraine Light" pitchFamily="50" charset="-52"/>
              </a:rPr>
              <a:t>набрання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чинності</a:t>
            </a:r>
            <a:r>
              <a:rPr lang="ru-RU" sz="1100" dirty="0">
                <a:latin typeface="e-Ukraine Light" pitchFamily="50" charset="-52"/>
              </a:rPr>
              <a:t> ПКУ </a:t>
            </a:r>
            <a:r>
              <a:rPr lang="ru-RU" sz="1100" dirty="0" err="1">
                <a:latin typeface="e-Ukraine Light" pitchFamily="50" charset="-52"/>
              </a:rPr>
              <a:t>зареєстровані</a:t>
            </a:r>
            <a:r>
              <a:rPr lang="ru-RU" sz="1100" dirty="0">
                <a:latin typeface="e-Ukraine Light" pitchFamily="50" charset="-52"/>
              </a:rPr>
              <a:t> в Державному </a:t>
            </a:r>
            <a:r>
              <a:rPr lang="ru-RU" sz="1100" dirty="0" err="1">
                <a:latin typeface="e-Ukraine Light" pitchFamily="50" charset="-52"/>
              </a:rPr>
              <a:t>реєстрі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фізичних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платників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податків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інших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обов’язкових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платежів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присвоюються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номери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відповідають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ідентифікаційним</a:t>
            </a:r>
            <a:r>
              <a:rPr lang="ru-RU" sz="1100" dirty="0">
                <a:latin typeface="e-Ukraine Light" pitchFamily="50" charset="-52"/>
              </a:rPr>
              <a:t> номерам </a:t>
            </a:r>
            <a:r>
              <a:rPr lang="ru-RU" sz="1100" dirty="0" err="1">
                <a:latin typeface="e-Ukraine Light" pitchFamily="50" charset="-52"/>
              </a:rPr>
              <a:t>платників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податків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фізичних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. </a:t>
            </a:r>
            <a:r>
              <a:rPr lang="ru-RU" sz="1100" dirty="0" err="1">
                <a:latin typeface="e-Ukraine Light" pitchFamily="50" charset="-52"/>
              </a:rPr>
              <a:t>Документи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реєстрацію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фізичних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 у Державному </a:t>
            </a:r>
            <a:r>
              <a:rPr lang="ru-RU" sz="1100" dirty="0" err="1">
                <a:latin typeface="e-Ukraine Light" pitchFamily="50" charset="-52"/>
              </a:rPr>
              <a:t>реєстрі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фізичних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платників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податків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інших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обов’язкових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платежів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видані</a:t>
            </a:r>
            <a:r>
              <a:rPr lang="ru-RU" sz="1100" dirty="0">
                <a:latin typeface="e-Ukraine Light" pitchFamily="50" charset="-52"/>
              </a:rPr>
              <a:t> органами </a:t>
            </a:r>
            <a:r>
              <a:rPr lang="ru-RU" sz="1100" dirty="0" err="1">
                <a:latin typeface="e-Ukraine Light" pitchFamily="50" charset="-52"/>
              </a:rPr>
              <a:t>державної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служби</a:t>
            </a:r>
            <a:r>
              <a:rPr lang="ru-RU" sz="1100" dirty="0">
                <a:latin typeface="e-Ukraine Light" pitchFamily="50" charset="-52"/>
              </a:rPr>
              <a:t> у порядку, </a:t>
            </a:r>
            <a:r>
              <a:rPr lang="ru-RU" sz="1100" dirty="0" err="1">
                <a:latin typeface="e-Ukraine Light" pitchFamily="50" charset="-52"/>
              </a:rPr>
              <a:t>визначеному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законодавством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діяло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набрання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чинності</a:t>
            </a:r>
            <a:r>
              <a:rPr lang="ru-RU" sz="1100" dirty="0">
                <a:latin typeface="e-Ukraine Light" pitchFamily="50" charset="-52"/>
              </a:rPr>
              <a:t> ПКУ, </a:t>
            </a:r>
            <a:r>
              <a:rPr lang="ru-RU" sz="1100" dirty="0" err="1">
                <a:latin typeface="e-Ukraine Light" pitchFamily="50" charset="-52"/>
              </a:rPr>
              <a:t>вважаються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дійсними</a:t>
            </a:r>
            <a:r>
              <a:rPr lang="ru-RU" sz="1100" dirty="0">
                <a:latin typeface="e-Ukraine Light" pitchFamily="50" charset="-52"/>
              </a:rPr>
              <a:t> для </a:t>
            </a:r>
            <a:r>
              <a:rPr lang="ru-RU" sz="1100" dirty="0" err="1">
                <a:latin typeface="e-Ukraine Light" pitchFamily="50" charset="-52"/>
              </a:rPr>
              <a:t>всіх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випадків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передбачених</a:t>
            </a:r>
            <a:r>
              <a:rPr lang="ru-RU" sz="1100" dirty="0">
                <a:latin typeface="e-Ukraine Light" pitchFamily="50" charset="-52"/>
              </a:rPr>
              <a:t> для </a:t>
            </a:r>
            <a:r>
              <a:rPr lang="ru-RU" sz="1100" dirty="0" err="1">
                <a:latin typeface="e-Ukraine Light" pitchFamily="50" charset="-52"/>
              </a:rPr>
              <a:t>використання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реєстраційних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номерів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Облікових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карток</a:t>
            </a:r>
            <a:r>
              <a:rPr lang="ru-RU" sz="1100" dirty="0">
                <a:latin typeface="e-Ukraine Light" pitchFamily="50" charset="-52"/>
              </a:rPr>
              <a:t>, не </a:t>
            </a:r>
            <a:r>
              <a:rPr lang="ru-RU" sz="1100" dirty="0" err="1">
                <a:latin typeface="e-Ukraine Light" pitchFamily="50" charset="-52"/>
              </a:rPr>
              <a:t>підлягають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обов’язковій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заміні</a:t>
            </a:r>
            <a:r>
              <a:rPr lang="ru-RU" sz="1100" dirty="0">
                <a:latin typeface="e-Ukraine Light" pitchFamily="50" charset="-52"/>
              </a:rPr>
              <a:t> та є такими,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засвідчують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фізичних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осіб</a:t>
            </a:r>
            <a:r>
              <a:rPr lang="ru-RU" sz="1100" dirty="0">
                <a:latin typeface="e-Ukraine Light" pitchFamily="50" charset="-52"/>
              </a:rPr>
              <a:t> у Державному </a:t>
            </a:r>
            <a:r>
              <a:rPr lang="ru-RU" sz="1100" dirty="0" err="1">
                <a:latin typeface="e-Ukraine Light" pitchFamily="50" charset="-52"/>
              </a:rPr>
              <a:t>реєстрі</a:t>
            </a:r>
            <a:r>
              <a:rPr lang="ru-RU" sz="1100" dirty="0">
                <a:latin typeface="e-Ukraine Light" pitchFamily="50" charset="-52"/>
              </a:rPr>
              <a:t>. </a:t>
            </a:r>
            <a:endParaRPr lang="ru-RU" sz="1100" dirty="0" smtClean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1219</TotalTime>
  <Words>118</Words>
  <Application>Microsoft Office PowerPoint</Application>
  <PresentationFormat>Лист A4 (210x297 мм)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174</cp:revision>
  <dcterms:created xsi:type="dcterms:W3CDTF">2021-05-27T05:23:05Z</dcterms:created>
  <dcterms:modified xsi:type="dcterms:W3CDTF">2023-01-31T07:56:27Z</dcterms:modified>
</cp:coreProperties>
</file>