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130549"/>
            <a:ext cx="382905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e-Ukraine Light" pitchFamily="50" charset="-52"/>
                <a:cs typeface="Arial" pitchFamily="34" charset="0"/>
              </a:rPr>
              <a:t>При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здійсненні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яких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операцій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(не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пов’язаних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з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реалізацією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товарів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)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суб’єкти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господарювання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мають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право не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застосовувати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РРО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або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ПРРО? 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latin typeface="e-Ukraine Light" pitchFamily="50" charset="-52"/>
                <a:cs typeface="Arial" pitchFamily="34" charset="0"/>
              </a:rPr>
              <a:t>Лютий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2520" y="117692"/>
            <a:ext cx="4646019" cy="6701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Головне   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   ДПС   у  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   </a:t>
            </a:r>
            <a:r>
              <a:rPr lang="ru-RU" sz="1200" dirty="0" err="1">
                <a:latin typeface="e-Ukraine Light" pitchFamily="50" charset="-52"/>
              </a:rPr>
              <a:t>повідомляє</a:t>
            </a:r>
            <a:r>
              <a:rPr lang="ru-RU" sz="1200" dirty="0">
                <a:latin typeface="e-Ukraine Light" pitchFamily="50" charset="-52"/>
              </a:rPr>
              <a:t>, 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суб’єкти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операції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готівковій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безготівковій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застосуванням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засобів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чеків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жетонів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тощо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під</a:t>
            </a:r>
            <a:r>
              <a:rPr lang="ru-RU" sz="1200" dirty="0">
                <a:latin typeface="e-Ukraine Light" pitchFamily="50" charset="-52"/>
              </a:rPr>
              <a:t> час продажу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наданні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) у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торгівлі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громадського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харчування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а </a:t>
            </a:r>
            <a:r>
              <a:rPr lang="ru-RU" sz="1200" dirty="0" err="1">
                <a:latin typeface="e-Ukraine Light" pitchFamily="50" charset="-52"/>
              </a:rPr>
              <a:t>також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операції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приймання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готівки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виконання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проводити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операції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повну</a:t>
            </a:r>
            <a:r>
              <a:rPr lang="ru-RU" sz="1200" dirty="0">
                <a:latin typeface="e-Ukraine Light" pitchFamily="50" charset="-52"/>
              </a:rPr>
              <a:t> суму покупки (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через </a:t>
            </a:r>
            <a:r>
              <a:rPr lang="ru-RU" sz="1200" dirty="0" err="1">
                <a:latin typeface="e-Ukraine Light" pitchFamily="50" charset="-52"/>
              </a:rPr>
              <a:t>зареєстровані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опломбовані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встановленому</a:t>
            </a:r>
            <a:r>
              <a:rPr lang="ru-RU" sz="1200" dirty="0">
                <a:latin typeface="e-Ukraine Light" pitchFamily="50" charset="-52"/>
              </a:rPr>
              <a:t> порядку та </a:t>
            </a:r>
            <a:r>
              <a:rPr lang="ru-RU" sz="1200" dirty="0" err="1">
                <a:latin typeface="e-Ukraine Light" pitchFamily="50" charset="-52"/>
              </a:rPr>
              <a:t>переведені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фіскальний</a:t>
            </a:r>
            <a:r>
              <a:rPr lang="ru-RU" sz="1200" dirty="0">
                <a:latin typeface="e-Ukraine Light" pitchFamily="50" charset="-52"/>
              </a:rPr>
              <a:t> режим </a:t>
            </a:r>
            <a:r>
              <a:rPr lang="ru-RU" sz="1200" dirty="0" err="1">
                <a:latin typeface="e-Ukraine Light" pitchFamily="50" charset="-52"/>
              </a:rPr>
              <a:t>роботи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реєстратори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через </a:t>
            </a:r>
            <a:r>
              <a:rPr lang="ru-RU" sz="1200" dirty="0" err="1">
                <a:latin typeface="e-Ukraine Light" pitchFamily="50" charset="-52"/>
              </a:rPr>
              <a:t>зареєстровані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фіскальним</a:t>
            </a:r>
            <a:r>
              <a:rPr lang="ru-RU" sz="1200" dirty="0">
                <a:latin typeface="e-Ukraine Light" pitchFamily="50" charset="-52"/>
              </a:rPr>
              <a:t> сервером </a:t>
            </a:r>
            <a:r>
              <a:rPr lang="ru-RU" sz="1200" dirty="0" err="1">
                <a:latin typeface="e-Ukraine Light" pitchFamily="50" charset="-52"/>
              </a:rPr>
              <a:t>контролюючого</a:t>
            </a:r>
            <a:r>
              <a:rPr lang="ru-RU" sz="1200" dirty="0">
                <a:latin typeface="e-Ukraine Light" pitchFamily="50" charset="-52"/>
              </a:rPr>
              <a:t> органу </a:t>
            </a:r>
            <a:r>
              <a:rPr lang="ru-RU" sz="1200" dirty="0" err="1">
                <a:latin typeface="e-Ukraine Light" pitchFamily="50" charset="-52"/>
              </a:rPr>
              <a:t>програмні</a:t>
            </a:r>
            <a:r>
              <a:rPr lang="ru-RU" sz="1200" dirty="0">
                <a:latin typeface="e-Ukraine Light" pitchFamily="50" charset="-52"/>
              </a:rPr>
              <a:t> РРО </a:t>
            </a:r>
            <a:r>
              <a:rPr lang="ru-RU" sz="1200" dirty="0" err="1">
                <a:latin typeface="e-Ukraine Light" pitchFamily="50" charset="-52"/>
              </a:rPr>
              <a:t>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створенням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паперовій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підтверджують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виконання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випадках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передбачених</a:t>
            </a:r>
            <a:r>
              <a:rPr lang="ru-RU" sz="1200" dirty="0">
                <a:latin typeface="e-Ukraine Light" pitchFamily="50" charset="-52"/>
              </a:rPr>
              <a:t> Законом № 265,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застосуванням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зареєстрованих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встановленому</a:t>
            </a:r>
            <a:r>
              <a:rPr lang="ru-RU" sz="1200" dirty="0">
                <a:latin typeface="e-Ukraine Light" pitchFamily="50" charset="-52"/>
              </a:rPr>
              <a:t> порядку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книжок</a:t>
            </a:r>
            <a:r>
              <a:rPr lang="ru-RU" sz="1200" dirty="0">
                <a:latin typeface="e-Ukraine Light" pitchFamily="50" charset="-52"/>
              </a:rPr>
              <a:t> </a:t>
            </a:r>
            <a:br>
              <a:rPr lang="ru-RU" sz="1200" dirty="0">
                <a:latin typeface="e-Ukraine Light" pitchFamily="50" charset="-52"/>
              </a:rPr>
            </a:br>
            <a:r>
              <a:rPr lang="ru-RU" sz="1200" dirty="0" smtClean="0">
                <a:latin typeface="e-Ukraine Light" pitchFamily="50" charset="-52"/>
              </a:rPr>
              <a:t>(</a:t>
            </a:r>
            <a:r>
              <a:rPr lang="ru-RU" sz="1200" dirty="0">
                <a:latin typeface="e-Ukraine Light" pitchFamily="50" charset="-52"/>
              </a:rPr>
              <a:t>п. 1 ст. 3 Закону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06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1995 року 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84249" y="166643"/>
            <a:ext cx="4460683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різниць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інші</a:t>
            </a:r>
            <a:r>
              <a:rPr lang="ru-RU" sz="1200" dirty="0">
                <a:latin typeface="e-Ukraine Light" pitchFamily="50" charset="-52"/>
              </a:rPr>
              <a:t> доходи,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виникають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процесі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господарської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діяльності</a:t>
            </a:r>
            <a:r>
              <a:rPr lang="ru-RU" sz="1200" dirty="0">
                <a:latin typeface="e-Ukraine Light" pitchFamily="50" charset="-52"/>
              </a:rPr>
              <a:t>, але не </a:t>
            </a:r>
            <a:r>
              <a:rPr lang="ru-RU" sz="1200" dirty="0" err="1">
                <a:latin typeface="e-Ukraine Light" pitchFamily="50" charset="-52"/>
              </a:rPr>
              <a:t>пов’язані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операційною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діяльністю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підприємства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з п. 25 </a:t>
            </a:r>
            <a:r>
              <a:rPr lang="ru-RU" sz="1200" dirty="0" err="1">
                <a:latin typeface="e-Ukraine Light" pitchFamily="50" charset="-52"/>
              </a:rPr>
              <a:t>розд</a:t>
            </a:r>
            <a:r>
              <a:rPr lang="ru-RU" sz="1200" dirty="0">
                <a:latin typeface="e-Ukraine Light" pitchFamily="50" charset="-52"/>
              </a:rPr>
              <a:t>. III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національній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валюті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Україні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затвердженого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постановою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Правління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Національного</a:t>
            </a:r>
            <a:r>
              <a:rPr lang="ru-RU" sz="1200" dirty="0">
                <a:latin typeface="e-Ukraine Light" pitchFamily="50" charset="-52"/>
              </a:rPr>
              <a:t> банку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29 </a:t>
            </a:r>
            <a:r>
              <a:rPr lang="ru-RU" sz="1200" dirty="0" err="1">
                <a:latin typeface="e-Ukraine Light" pitchFamily="50" charset="-52"/>
              </a:rPr>
              <a:t>грудня</a:t>
            </a:r>
            <a:r>
              <a:rPr lang="ru-RU" sz="1200" dirty="0">
                <a:latin typeface="e-Ukraine Light" pitchFamily="50" charset="-52"/>
              </a:rPr>
              <a:t> 2017 року № 148, </a:t>
            </a:r>
            <a:r>
              <a:rPr lang="ru-RU" sz="1200" dirty="0" err="1">
                <a:latin typeface="e-Ukraine Light" pitchFamily="50" charset="-52"/>
              </a:rPr>
              <a:t>приймання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готівки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касу</a:t>
            </a:r>
            <a:r>
              <a:rPr lang="ru-RU" sz="1200" dirty="0">
                <a:latin typeface="e-Ukraine Light" pitchFamily="50" charset="-52"/>
              </a:rPr>
              <a:t> проводиться за </a:t>
            </a:r>
            <a:r>
              <a:rPr lang="ru-RU" sz="1200" dirty="0" err="1">
                <a:latin typeface="e-Ukraine Light" pitchFamily="50" charset="-52"/>
              </a:rPr>
              <a:t>прибутковим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касовим</a:t>
            </a:r>
            <a:r>
              <a:rPr lang="ru-RU" sz="1200" dirty="0">
                <a:latin typeface="e-Ukraine Light" pitchFamily="50" charset="-52"/>
              </a:rPr>
              <a:t> ордером (</a:t>
            </a:r>
            <a:r>
              <a:rPr lang="ru-RU" sz="1200" dirty="0" err="1">
                <a:latin typeface="e-Ukraine Light" pitchFamily="50" charset="-52"/>
              </a:rPr>
              <a:t>додаток</a:t>
            </a:r>
            <a:r>
              <a:rPr lang="ru-RU" sz="1200" dirty="0">
                <a:latin typeface="e-Ukraine Light" pitchFamily="50" charset="-52"/>
              </a:rPr>
              <a:t> 2 до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 № 148), </a:t>
            </a:r>
            <a:r>
              <a:rPr lang="ru-RU" sz="1200" dirty="0" err="1">
                <a:latin typeface="e-Ukraine Light" pitchFamily="50" charset="-52"/>
              </a:rPr>
              <a:t>підписаним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головним</a:t>
            </a:r>
            <a:r>
              <a:rPr lang="ru-RU" sz="1200" dirty="0">
                <a:latin typeface="e-Ukraine Light" pitchFamily="50" charset="-52"/>
              </a:rPr>
              <a:t> бухгалтером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особою, </a:t>
            </a:r>
            <a:r>
              <a:rPr lang="ru-RU" sz="1200" dirty="0" err="1">
                <a:latin typeface="e-Ukraine Light" pitchFamily="50" charset="-52"/>
              </a:rPr>
              <a:t>уповноваженою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керівником</a:t>
            </a:r>
            <a:r>
              <a:rPr lang="ru-RU" sz="1200" dirty="0">
                <a:latin typeface="e-Ukraine Light" pitchFamily="50" charset="-52"/>
              </a:rPr>
              <a:t> установи/</a:t>
            </a:r>
            <a:r>
              <a:rPr lang="ru-RU" sz="1200" dirty="0" err="1">
                <a:latin typeface="e-Ukraine Light" pitchFamily="50" charset="-52"/>
              </a:rPr>
              <a:t>підприємства</a:t>
            </a:r>
            <a:r>
              <a:rPr lang="ru-RU" sz="1200" dirty="0">
                <a:latin typeface="e-Ukraine Light" pitchFamily="50" charset="-52"/>
              </a:rPr>
              <a:t>. До </a:t>
            </a:r>
            <a:r>
              <a:rPr lang="ru-RU" sz="1200" dirty="0" err="1">
                <a:latin typeface="e-Ukraine Light" pitchFamily="50" charset="-52"/>
              </a:rPr>
              <a:t>прибуткових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ордерів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можуть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додаватися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є </a:t>
            </a:r>
            <a:r>
              <a:rPr lang="ru-RU" sz="1200" dirty="0" err="1">
                <a:latin typeface="e-Ukraine Light" pitchFamily="50" charset="-52"/>
              </a:rPr>
              <a:t>підставою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складання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Враховуючи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викладене</a:t>
            </a:r>
            <a:r>
              <a:rPr lang="ru-RU" sz="1200" dirty="0">
                <a:latin typeface="e-Ukraine Light" pitchFamily="50" charset="-52"/>
              </a:rPr>
              <a:t>, при </a:t>
            </a:r>
            <a:r>
              <a:rPr lang="ru-RU" sz="1200" dirty="0" err="1">
                <a:latin typeface="e-Ukraine Light" pitchFamily="50" charset="-52"/>
              </a:rPr>
              <a:t>здійсненні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безпосередньо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пов’язаних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реалізацією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продукції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робіт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) та </a:t>
            </a:r>
            <a:r>
              <a:rPr lang="ru-RU" sz="1200" dirty="0" err="1">
                <a:latin typeface="e-Ukraine Light" pitchFamily="50" charset="-52"/>
              </a:rPr>
              <a:t>іншого</a:t>
            </a:r>
            <a:r>
              <a:rPr lang="ru-RU" sz="1200" dirty="0">
                <a:latin typeface="e-Ukraine Light" pitchFamily="50" charset="-52"/>
              </a:rPr>
              <a:t> майна, а </a:t>
            </a:r>
            <a:r>
              <a:rPr lang="ru-RU" sz="1200" dirty="0" err="1">
                <a:latin typeface="e-Ukraine Light" pitchFamily="50" charset="-52"/>
              </a:rPr>
              <a:t>саме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доходи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включаються</a:t>
            </a:r>
            <a:r>
              <a:rPr lang="ru-RU" sz="1200" dirty="0">
                <a:latin typeface="e-Ukraine Light" pitchFamily="50" charset="-52"/>
              </a:rPr>
              <a:t> до складу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, РРО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ПРРО і РК </a:t>
            </a:r>
            <a:r>
              <a:rPr lang="ru-RU" sz="1200" dirty="0" smtClean="0">
                <a:latin typeface="e-Ukraine Light" pitchFamily="50" charset="-52"/>
              </a:rPr>
              <a:t>не </a:t>
            </a:r>
            <a:r>
              <a:rPr lang="ru-RU" sz="1200" dirty="0" err="1" smtClean="0">
                <a:latin typeface="e-Ukraine Light" pitchFamily="50" charset="-52"/>
              </a:rPr>
              <a:t>застосовуються</a:t>
            </a:r>
            <a:r>
              <a:rPr lang="ru-RU" sz="1200" dirty="0">
                <a:latin typeface="e-Ukraine Light" pitchFamily="50" charset="-52"/>
              </a:rPr>
              <a:t>. </a:t>
            </a:r>
            <a:r>
              <a:rPr lang="ru-RU" sz="1200" dirty="0" smtClean="0">
                <a:latin typeface="e-Ukraine Light" pitchFamily="50" charset="-52"/>
              </a:rPr>
              <a:t>                      </a:t>
            </a: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/>
            </a:r>
            <a:br>
              <a:rPr lang="ru-RU" sz="1200" dirty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8297" y="166643"/>
            <a:ext cx="45127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виручка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продукції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робіт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) – </a:t>
            </a:r>
            <a:r>
              <a:rPr lang="ru-RU" sz="1200" dirty="0" err="1">
                <a:latin typeface="e-Ukraine Light" pitchFamily="50" charset="-52"/>
              </a:rPr>
              <a:t>загальний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виручка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продукції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робіт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 без </a:t>
            </a:r>
            <a:r>
              <a:rPr lang="ru-RU" sz="1200" dirty="0" err="1">
                <a:latin typeface="e-Ukraine Light" pitchFamily="50" charset="-52"/>
              </a:rPr>
              <a:t>вирахування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знижок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раніше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проданих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непрямих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зборів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додану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вартість</a:t>
            </a:r>
            <a:r>
              <a:rPr lang="ru-RU" sz="1200" dirty="0">
                <a:latin typeface="e-Ukraine Light" pitchFamily="50" charset="-52"/>
              </a:rPr>
              <a:t>, акцизного </a:t>
            </a:r>
            <a:r>
              <a:rPr lang="ru-RU" sz="1200" dirty="0" err="1">
                <a:latin typeface="e-Ukraine Light" pitchFamily="50" charset="-52"/>
              </a:rPr>
              <a:t>збору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тощо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До </a:t>
            </a:r>
            <a:r>
              <a:rPr lang="ru-RU" sz="1200" dirty="0">
                <a:latin typeface="e-Ukraine Light" pitchFamily="50" charset="-52"/>
              </a:rPr>
              <a:t>складу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включаються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підприємства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крім</a:t>
            </a:r>
            <a:r>
              <a:rPr lang="ru-RU" sz="1200" dirty="0">
                <a:latin typeface="e-Ukraine Light" pitchFamily="50" charset="-52"/>
              </a:rPr>
              <a:t> чистого доходу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продукції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робіт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зокрема</a:t>
            </a:r>
            <a:r>
              <a:rPr lang="ru-RU" sz="1200" dirty="0">
                <a:latin typeface="e-Ukraine Light" pitchFamily="50" charset="-52"/>
              </a:rPr>
              <a:t>: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оренди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активів</a:t>
            </a:r>
            <a:r>
              <a:rPr lang="ru-RU" sz="1200" dirty="0">
                <a:latin typeface="e-Ukraine Light" pitchFamily="50" charset="-52"/>
              </a:rPr>
              <a:t>;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курсових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різниць</a:t>
            </a:r>
            <a:r>
              <a:rPr lang="ru-RU" sz="1200" dirty="0">
                <a:latin typeface="e-Ukraine Light" pitchFamily="50" charset="-52"/>
              </a:rPr>
              <a:t>; </a:t>
            </a:r>
            <a:r>
              <a:rPr lang="ru-RU" sz="1200" dirty="0" err="1">
                <a:latin typeface="e-Ukraine Light" pitchFamily="50" charset="-52"/>
              </a:rPr>
              <a:t>відшкодування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раніше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списаних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активів</a:t>
            </a:r>
            <a:r>
              <a:rPr lang="ru-RU" sz="1200" dirty="0">
                <a:latin typeface="e-Ukraine Light" pitchFamily="50" charset="-52"/>
              </a:rPr>
              <a:t>;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роялті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відсотків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отриманих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залишки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поточних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рахунках</a:t>
            </a:r>
            <a:r>
              <a:rPr lang="ru-RU" sz="1200" dirty="0">
                <a:latin typeface="e-Ukraine Light" pitchFamily="50" charset="-52"/>
              </a:rPr>
              <a:t> в банках,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оборотних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активів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крім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інвестицій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необоротних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активів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утримуваних</a:t>
            </a:r>
            <a:r>
              <a:rPr lang="ru-RU" sz="1200" dirty="0">
                <a:latin typeface="e-Ukraine Light" pitchFamily="50" charset="-52"/>
              </a:rPr>
              <a:t> для продажу, та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вибуття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тощо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До </a:t>
            </a:r>
            <a:r>
              <a:rPr lang="ru-RU" sz="1200" dirty="0">
                <a:latin typeface="e-Ukraine Light" pitchFamily="50" charset="-52"/>
              </a:rPr>
              <a:t>складу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доходів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зокрема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включаються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інвестицій</a:t>
            </a:r>
            <a:r>
              <a:rPr lang="ru-RU" sz="1200" dirty="0">
                <a:latin typeface="e-Ukraine Light" pitchFamily="50" charset="-52"/>
              </a:rPr>
              <a:t>;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неопераційних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курсових</a:t>
            </a:r>
            <a:r>
              <a:rPr lang="en-US" sz="1200" dirty="0" smtClean="0">
                <a:latin typeface="e-Ukraine Light" pitchFamily="50" charset="-52"/>
              </a:rPr>
              <a:t/>
            </a:r>
            <a:br>
              <a:rPr lang="en-US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2272" y="173494"/>
            <a:ext cx="45127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Суб’єкти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проводять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зазначені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операції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оформленням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прибуткових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ордерів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видачею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квитанцій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підписаних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головним</a:t>
            </a:r>
            <a:r>
              <a:rPr lang="ru-RU" sz="1200" dirty="0">
                <a:latin typeface="e-Ukraine Light" pitchFamily="50" charset="-52"/>
              </a:rPr>
              <a:t> бухгалтером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особою, </a:t>
            </a:r>
            <a:r>
              <a:rPr lang="ru-RU" sz="1200" dirty="0" err="1">
                <a:latin typeface="e-Ukraine Light" pitchFamily="50" charset="-52"/>
              </a:rPr>
              <a:t>уповноваженою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керівником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підпис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може</a:t>
            </a:r>
            <a:r>
              <a:rPr lang="ru-RU" sz="1200" dirty="0">
                <a:latin typeface="e-Ukraine Light" pitchFamily="50" charset="-52"/>
              </a:rPr>
              <a:t> бути </a:t>
            </a:r>
            <a:r>
              <a:rPr lang="ru-RU" sz="1200" dirty="0" err="1">
                <a:latin typeface="e-Ukraine Light" pitchFamily="50" charset="-52"/>
              </a:rPr>
              <a:t>засвідчений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відбитком</a:t>
            </a:r>
            <a:r>
              <a:rPr lang="ru-RU" sz="1200" dirty="0">
                <a:latin typeface="e-Ukraine Light" pitchFamily="50" charset="-52"/>
              </a:rPr>
              <a:t> печатки </a:t>
            </a:r>
            <a:r>
              <a:rPr lang="ru-RU" sz="1200" dirty="0" err="1">
                <a:latin typeface="e-Ukraine Light" pitchFamily="50" charset="-52"/>
              </a:rPr>
              <a:t>цієї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цього</a:t>
            </a:r>
            <a:r>
              <a:rPr lang="ru-RU" sz="1200" dirty="0">
                <a:latin typeface="e-Ukraine Light" pitchFamily="50" charset="-52"/>
              </a:rPr>
              <a:t> установи/</a:t>
            </a:r>
            <a:r>
              <a:rPr lang="ru-RU" sz="1200" dirty="0" err="1">
                <a:latin typeface="e-Ukraine Light" pitchFamily="50" charset="-52"/>
              </a:rPr>
              <a:t>підприємства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використання</a:t>
            </a:r>
            <a:r>
              <a:rPr lang="ru-RU" sz="1200" dirty="0">
                <a:latin typeface="e-Ukraine Light" pitchFamily="50" charset="-52"/>
              </a:rPr>
              <a:t> печатки не є </a:t>
            </a:r>
            <a:r>
              <a:rPr lang="ru-RU" sz="1200" dirty="0" err="1">
                <a:latin typeface="e-Ukraine Light" pitchFamily="50" charset="-52"/>
              </a:rPr>
              <a:t>обов’язковим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Водночас</a:t>
            </a:r>
            <a:r>
              <a:rPr lang="ru-RU" sz="1200" dirty="0">
                <a:latin typeface="e-Ukraine Light" pitchFamily="50" charset="-52"/>
              </a:rPr>
              <a:t>, при </a:t>
            </a:r>
            <a:r>
              <a:rPr lang="ru-RU" sz="1200" dirty="0" err="1">
                <a:latin typeface="e-Ukraine Light" pitchFamily="50" charset="-52"/>
              </a:rPr>
              <a:t>проведенні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розрахунків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готівковій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оренду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нерухомого</a:t>
            </a:r>
            <a:r>
              <a:rPr lang="ru-RU" sz="1200" dirty="0">
                <a:latin typeface="e-Ukraine Light" pitchFamily="50" charset="-52"/>
              </a:rPr>
              <a:t> майна, </a:t>
            </a:r>
            <a:r>
              <a:rPr lang="ru-RU" sz="1200" dirty="0" err="1">
                <a:latin typeface="e-Ukraine Light" pitchFamily="50" charset="-52"/>
              </a:rPr>
              <a:t>оплаті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комунальних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передбачених</a:t>
            </a:r>
            <a:r>
              <a:rPr lang="ru-RU" sz="1200" dirty="0">
                <a:latin typeface="e-Ukraine Light" pitchFamily="50" charset="-52"/>
              </a:rPr>
              <a:t> договором </a:t>
            </a:r>
            <a:r>
              <a:rPr lang="ru-RU" sz="1200" dirty="0" err="1">
                <a:latin typeface="e-Ukraine Light" pitchFamily="50" charset="-52"/>
              </a:rPr>
              <a:t>оренди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суб’єкти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застосовувати</a:t>
            </a:r>
            <a:r>
              <a:rPr lang="ru-RU" sz="1200" dirty="0">
                <a:latin typeface="e-Ukraine Light" pitchFamily="50" charset="-52"/>
              </a:rPr>
              <a:t> РРО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ПРРО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вимог</a:t>
            </a:r>
            <a:r>
              <a:rPr lang="ru-RU" sz="1200" dirty="0">
                <a:latin typeface="e-Ukraine Light" pitchFamily="50" charset="-52"/>
              </a:rPr>
              <a:t> Закону № 265. 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84250" y="206252"/>
            <a:ext cx="4483090" cy="6717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№ 265/95-ВР «Про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реєстраторів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торгівлі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громадського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харчування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»).</a:t>
            </a: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Статтею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2 Закону № 265 </a:t>
            </a:r>
            <a:r>
              <a:rPr lang="ru-RU" sz="1200" dirty="0" err="1">
                <a:latin typeface="e-Ukraine Light" pitchFamily="50" charset="-52"/>
              </a:rPr>
              <a:t>визначено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операція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це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зокрема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приймання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покупця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готівкових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карток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чеків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жетонів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тощо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місцем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видача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готівкових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повернутий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покупцем</a:t>
            </a:r>
            <a:r>
              <a:rPr lang="ru-RU" sz="1200" dirty="0">
                <a:latin typeface="e-Ukraine Light" pitchFamily="50" charset="-52"/>
              </a:rPr>
              <a:t> товар (</a:t>
            </a:r>
            <a:r>
              <a:rPr lang="ru-RU" sz="1200" dirty="0" err="1">
                <a:latin typeface="e-Ukraine Light" pitchFamily="50" charset="-52"/>
              </a:rPr>
              <a:t>ненадану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послугу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Загальна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сума доходу </a:t>
            </a:r>
            <a:r>
              <a:rPr lang="ru-RU" sz="1200" dirty="0" err="1">
                <a:latin typeface="e-Ukraine Light" pitchFamily="50" charset="-52"/>
              </a:rPr>
              <a:t>підприємства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визначається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вимог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Національного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 (стандарту) </a:t>
            </a:r>
            <a:r>
              <a:rPr lang="ru-RU" sz="1200" dirty="0" err="1">
                <a:latin typeface="e-Ukraine Light" pitchFamily="50" charset="-52"/>
              </a:rPr>
              <a:t>бухгалтерського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15 «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», </a:t>
            </a:r>
            <a:r>
              <a:rPr lang="ru-RU" sz="1200" dirty="0" err="1">
                <a:latin typeface="e-Ukraine Light" pitchFamily="50" charset="-52"/>
              </a:rPr>
              <a:t>затвердженого</a:t>
            </a:r>
            <a:r>
              <a:rPr lang="ru-RU" sz="1200" dirty="0">
                <a:latin typeface="e-Ukraine Light" pitchFamily="50" charset="-52"/>
              </a:rPr>
              <a:t>  наказом 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29 листопада 1999 року </a:t>
            </a:r>
            <a:r>
              <a:rPr lang="ru-RU" sz="1200" dirty="0" smtClean="0">
                <a:latin typeface="e-Ukraine Light" pitchFamily="50" charset="-52"/>
              </a:rPr>
              <a:t>№ </a:t>
            </a:r>
            <a:r>
              <a:rPr lang="ru-RU" sz="1200" dirty="0">
                <a:latin typeface="e-Ukraine Light" pitchFamily="50" charset="-52"/>
              </a:rPr>
              <a:t>290 «Про </a:t>
            </a:r>
            <a:r>
              <a:rPr lang="ru-RU" sz="1200" dirty="0" err="1">
                <a:latin typeface="e-Ukraine Light" pitchFamily="50" charset="-52"/>
              </a:rPr>
              <a:t>затвердження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Національного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 (стандарту) </a:t>
            </a:r>
            <a:r>
              <a:rPr lang="ru-RU" sz="1200" dirty="0" err="1">
                <a:latin typeface="e-Ukraine Light" pitchFamily="50" charset="-52"/>
              </a:rPr>
              <a:t>бухгалтерського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 smtClean="0">
                <a:latin typeface="e-Ukraine Light" pitchFamily="50" charset="-52"/>
              </a:rPr>
              <a:t>».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до п. 7 П(С)БО 15 </a:t>
            </a:r>
            <a:r>
              <a:rPr lang="ru-RU" sz="1200" dirty="0" err="1">
                <a:latin typeface="e-Ukraine Light" pitchFamily="50" charset="-52"/>
              </a:rPr>
              <a:t>визнані</a:t>
            </a:r>
            <a:r>
              <a:rPr lang="ru-RU" sz="1200" dirty="0">
                <a:latin typeface="e-Ukraine Light" pitchFamily="50" charset="-52"/>
              </a:rPr>
              <a:t> доходи </a:t>
            </a:r>
            <a:r>
              <a:rPr lang="ru-RU" sz="1200" dirty="0" err="1">
                <a:latin typeface="e-Ukraine Light" pitchFamily="50" charset="-52"/>
              </a:rPr>
              <a:t>класифікуються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бухгалтерському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за такими </a:t>
            </a:r>
            <a:r>
              <a:rPr lang="ru-RU" sz="1200" dirty="0" err="1">
                <a:latin typeface="e-Ukraine Light" pitchFamily="50" charset="-52"/>
              </a:rPr>
              <a:t>групами</a:t>
            </a:r>
            <a:r>
              <a:rPr lang="ru-RU" sz="1200" dirty="0">
                <a:latin typeface="e-Ukraine Light" pitchFamily="50" charset="-52"/>
              </a:rPr>
              <a:t>: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виручка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продукції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робіт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); </a:t>
            </a:r>
            <a:r>
              <a:rPr lang="ru-RU" sz="1200" dirty="0" err="1">
                <a:latin typeface="e-Ukraine Light" pitchFamily="50" charset="-52"/>
              </a:rPr>
              <a:t>чистий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дохід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реалізації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продукції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робіт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); 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1150</TotalTime>
  <Words>167</Words>
  <Application>Microsoft Office PowerPoint</Application>
  <PresentationFormat>Лист A4 (210x297 мм)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113</cp:revision>
  <cp:lastPrinted>2022-12-13T10:52:00Z</cp:lastPrinted>
  <dcterms:created xsi:type="dcterms:W3CDTF">2021-05-27T05:23:05Z</dcterms:created>
  <dcterms:modified xsi:type="dcterms:W3CDTF">2023-02-20T09:31:06Z</dcterms:modified>
</cp:coreProperties>
</file>