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82301"/>
            <a:ext cx="3600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Хто</a:t>
            </a:r>
            <a:r>
              <a:rPr lang="ru-RU" sz="1400" b="1" dirty="0">
                <a:latin typeface="e-Ukraine Light" pitchFamily="50" charset="-52"/>
              </a:rPr>
              <a:t> повинен </a:t>
            </a:r>
            <a:r>
              <a:rPr lang="ru-RU" sz="1400" b="1" dirty="0" err="1">
                <a:latin typeface="e-Ukraine Light" pitchFamily="50" charset="-52"/>
              </a:rPr>
              <a:t>надати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пояснення</a:t>
            </a:r>
            <a:r>
              <a:rPr lang="ru-RU" sz="1400" b="1" dirty="0">
                <a:latin typeface="e-Ukraine Light" pitchFamily="50" charset="-52"/>
              </a:rPr>
              <a:t> та/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копії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документів</a:t>
            </a:r>
            <a:r>
              <a:rPr lang="ru-RU" sz="1400" b="1" dirty="0">
                <a:latin typeface="e-Ukraine Light" pitchFamily="50" charset="-52"/>
              </a:rPr>
              <a:t>, у </a:t>
            </a:r>
            <a:r>
              <a:rPr lang="ru-RU" sz="1400" b="1" dirty="0" err="1">
                <a:latin typeface="e-Ukraine Light" pitchFamily="50" charset="-52"/>
              </a:rPr>
              <a:t>разі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зупинення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реєстрації</a:t>
            </a:r>
            <a:r>
              <a:rPr lang="ru-RU" sz="1400" b="1" dirty="0">
                <a:latin typeface="e-Ukraine Light" pitchFamily="50" charset="-52"/>
              </a:rPr>
              <a:t> в ЄРПН </a:t>
            </a:r>
            <a:r>
              <a:rPr lang="ru-RU" sz="1400" b="1" dirty="0" err="1">
                <a:latin typeface="e-Ukraine Light" pitchFamily="50" charset="-52"/>
              </a:rPr>
              <a:t>розрахунку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коригування</a:t>
            </a:r>
            <a:r>
              <a:rPr lang="ru-RU" sz="1400" b="1" dirty="0">
                <a:latin typeface="e-Ukraine Light" pitchFamily="50" charset="-52"/>
              </a:rPr>
              <a:t> до </a:t>
            </a:r>
            <a:r>
              <a:rPr lang="ru-RU" sz="1400" b="1" dirty="0" err="1">
                <a:latin typeface="e-Ukraine Light" pitchFamily="50" charset="-52"/>
              </a:rPr>
              <a:t>податкової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накладної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який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передбачає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зменшення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суми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компенсації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вартості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товарів</a:t>
            </a:r>
            <a:r>
              <a:rPr lang="ru-RU" sz="1400" b="1" dirty="0">
                <a:latin typeface="e-Ukraine Light" pitchFamily="50" charset="-52"/>
              </a:rPr>
              <a:t>/</a:t>
            </a:r>
            <a:r>
              <a:rPr lang="ru-RU" sz="1400" b="1" dirty="0" err="1">
                <a:latin typeface="e-Ukraine Light" pitchFamily="50" charset="-52"/>
              </a:rPr>
              <a:t>послуг</a:t>
            </a:r>
            <a:r>
              <a:rPr lang="ru-RU" sz="1400" b="1" dirty="0">
                <a:latin typeface="e-Ukraine Light" pitchFamily="50" charset="-52"/>
              </a:rPr>
              <a:t>: </a:t>
            </a:r>
            <a:r>
              <a:rPr lang="ru-RU" sz="1400" b="1" dirty="0" err="1">
                <a:latin typeface="e-Ukraine Light" pitchFamily="50" charset="-52"/>
              </a:rPr>
              <a:t>покупець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продавець</a:t>
            </a:r>
            <a:r>
              <a:rPr lang="ru-RU" sz="1400" b="1" dirty="0">
                <a:latin typeface="e-Ukraine Light" pitchFamily="50" charset="-52"/>
              </a:rPr>
              <a:t>?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6679" y="138500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07053" y="104775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14312" y="3524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dirty="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66700" y="148800"/>
            <a:ext cx="508634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згідно</a:t>
            </a:r>
            <a:r>
              <a:rPr lang="ru-RU" sz="1100" dirty="0">
                <a:latin typeface="e-Ukraine Light" pitchFamily="50" charset="-52"/>
              </a:rPr>
              <a:t> з п. 10 Порядку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накладних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затвердженого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постановою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Кабінету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Міністрів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11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2019 року № 1165 «Про </a:t>
            </a:r>
            <a:r>
              <a:rPr lang="ru-RU" sz="1100" dirty="0" err="1">
                <a:latin typeface="e-Ukraine Light" pitchFamily="50" charset="-52"/>
              </a:rPr>
              <a:t>затвердження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порядків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питань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накладних</a:t>
            </a:r>
            <a:r>
              <a:rPr lang="ru-RU" sz="1100" dirty="0">
                <a:latin typeface="e-Ukraine Light" pitchFamily="50" charset="-52"/>
              </a:rPr>
              <a:t>»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Єдиному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контролюючий</a:t>
            </a:r>
            <a:r>
              <a:rPr lang="ru-RU" sz="1100" dirty="0">
                <a:latin typeface="e-Ukraine Light" pitchFamily="50" charset="-52"/>
              </a:rPr>
              <a:t> орган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операційного</a:t>
            </a:r>
            <a:r>
              <a:rPr lang="ru-RU" sz="1100" dirty="0">
                <a:latin typeface="e-Ukraine Light" pitchFamily="50" charset="-52"/>
              </a:rPr>
              <a:t> дня </a:t>
            </a:r>
            <a:r>
              <a:rPr lang="ru-RU" sz="1100" dirty="0" err="1">
                <a:latin typeface="e-Ukraine Light" pitchFamily="50" charset="-52"/>
              </a:rPr>
              <a:t>надсилає</a:t>
            </a:r>
            <a:r>
              <a:rPr lang="ru-RU" sz="1100" dirty="0">
                <a:latin typeface="e-Ukraine Light" pitchFamily="50" charset="-52"/>
              </a:rPr>
              <a:t> (в </a:t>
            </a:r>
            <a:r>
              <a:rPr lang="ru-RU" sz="1100" dirty="0" err="1">
                <a:latin typeface="e-Ukraine Light" pitchFamily="50" charset="-52"/>
              </a:rPr>
              <a:t>електронній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 у текстовому </a:t>
            </a:r>
            <a:r>
              <a:rPr lang="ru-RU" sz="1100" dirty="0" err="1">
                <a:latin typeface="e-Ukraine Light" pitchFamily="50" charset="-52"/>
              </a:rPr>
              <a:t>форматі</a:t>
            </a:r>
            <a:r>
              <a:rPr lang="ru-RU" sz="1100" dirty="0">
                <a:latin typeface="e-Ukraine Light" pitchFamily="50" charset="-52"/>
              </a:rPr>
              <a:t>) в автоматичному </a:t>
            </a:r>
            <a:r>
              <a:rPr lang="ru-RU" sz="1100" dirty="0" err="1">
                <a:latin typeface="e-Ukraine Light" pitchFamily="50" charset="-52"/>
              </a:rPr>
              <a:t>режимі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квитанцію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, яка є </a:t>
            </a:r>
            <a:r>
              <a:rPr lang="ru-RU" sz="1100" dirty="0" err="1">
                <a:latin typeface="e-Ukraine Light" pitchFamily="50" charset="-52"/>
              </a:rPr>
              <a:t>підтвердженням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marL="432000"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	</a:t>
            </a:r>
            <a:r>
              <a:rPr lang="ru-RU" sz="1100" dirty="0" smtClean="0">
                <a:latin typeface="e-Ukraine Light" pitchFamily="50" charset="-52"/>
              </a:rPr>
              <a:t>Пунктом </a:t>
            </a:r>
            <a:r>
              <a:rPr lang="ru-RU" sz="1100" dirty="0">
                <a:latin typeface="e-Ukraine Light" pitchFamily="50" charset="-52"/>
              </a:rPr>
              <a:t>11 Порядку </a:t>
            </a:r>
            <a:r>
              <a:rPr lang="ru-RU" sz="1100" dirty="0" err="1">
                <a:latin typeface="e-Ukraine Light" pitchFamily="50" charset="-52"/>
              </a:rPr>
              <a:t>визначено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квитанції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зазначаються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603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>
                <a:latin typeface="e-Ukraine Light" pitchFamily="50" charset="-52"/>
              </a:rPr>
              <a:t>номер та дата </a:t>
            </a:r>
            <a:r>
              <a:rPr lang="ru-RU" sz="1100" dirty="0" err="1">
                <a:latin typeface="e-Ukraine Light" pitchFamily="50" charset="-52"/>
              </a:rPr>
              <a:t>складення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;</a:t>
            </a:r>
          </a:p>
          <a:p>
            <a:pPr marL="603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критерій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(</a:t>
            </a:r>
            <a:r>
              <a:rPr lang="ru-RU" sz="1100" dirty="0" err="1">
                <a:latin typeface="e-Ukraine Light" pitchFamily="50" charset="-52"/>
              </a:rPr>
              <a:t>критерії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ризиковості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ризиковості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здійснення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, на </a:t>
            </a:r>
            <a:r>
              <a:rPr lang="ru-RU" sz="1100" dirty="0" err="1">
                <a:latin typeface="e-Ukraine Light" pitchFamily="50" charset="-52"/>
              </a:rPr>
              <a:t>підставі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яких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зупинено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en-US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в ЄРПН, з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09686" y="86916"/>
            <a:ext cx="5204157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розрахованим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показником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кожним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критерієм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; </a:t>
            </a:r>
            <a:endParaRPr lang="ru-RU" sz="1000" dirty="0">
              <a:latin typeface="e-Ukraine Light" pitchFamily="50" charset="-52"/>
            </a:endParaRPr>
          </a:p>
          <a:p>
            <a:pPr marL="603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e-Ukraine Light" pitchFamily="50" charset="-52"/>
              </a:rPr>
              <a:t>пропозиція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пояснень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копій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необхідних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розгляду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питання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прийняття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контролюючим</a:t>
            </a:r>
            <a:r>
              <a:rPr lang="ru-RU" sz="1100" dirty="0">
                <a:latin typeface="e-Ukraine Light" pitchFamily="50" charset="-52"/>
              </a:rPr>
              <a:t> органом </a:t>
            </a:r>
            <a:r>
              <a:rPr lang="ru-RU" sz="1100" dirty="0" err="1">
                <a:latin typeface="e-Ukraine Light" pitchFamily="50" charset="-52"/>
              </a:rPr>
              <a:t>рішення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в ЄРПН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відмову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такій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marL="432000"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	</a:t>
            </a:r>
            <a:r>
              <a:rPr lang="ru-RU" sz="1100" dirty="0" smtClean="0">
                <a:latin typeface="e-Ukraine Light" pitchFamily="50" charset="-52"/>
              </a:rPr>
              <a:t>Пунктом </a:t>
            </a:r>
            <a:r>
              <a:rPr lang="ru-RU" sz="1100" dirty="0">
                <a:latin typeface="e-Ukraine Light" pitchFamily="50" charset="-52"/>
              </a:rPr>
              <a:t>192.1 ст. 192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передбачено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складений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постачальником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накладної</a:t>
            </a:r>
            <a:r>
              <a:rPr lang="ru-RU" sz="1100" dirty="0">
                <a:latin typeface="e-Ukraine Light" pitchFamily="50" charset="-52"/>
              </a:rPr>
              <a:t>, яка </a:t>
            </a:r>
            <a:r>
              <a:rPr lang="ru-RU" sz="1100" dirty="0" err="1">
                <a:latin typeface="e-Ukraine Light" pitchFamily="50" charset="-52"/>
              </a:rPr>
              <a:t>складена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отримувача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підлягає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в ЄРПН </a:t>
            </a:r>
            <a:r>
              <a:rPr lang="ru-RU" sz="1100" dirty="0" err="1">
                <a:latin typeface="e-Ukraine Light" pitchFamily="50" charset="-52"/>
              </a:rPr>
              <a:t>отримувачем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покупцем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передбачається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компенсації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постачальнику</a:t>
            </a:r>
            <a:r>
              <a:rPr lang="ru-RU" sz="1100" dirty="0">
                <a:latin typeface="e-Ukraine Light" pitchFamily="50" charset="-52"/>
              </a:rPr>
              <a:t>, для </a:t>
            </a:r>
            <a:r>
              <a:rPr lang="ru-RU" sz="1100" dirty="0" err="1">
                <a:latin typeface="e-Ukraine Light" pitchFamily="50" charset="-52"/>
              </a:rPr>
              <a:t>чого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постачальник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надсилає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складений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розрахунок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отримувачу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marL="432000"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	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>
                <a:latin typeface="e-Ukraine Light" pitchFamily="50" charset="-52"/>
              </a:rPr>
              <a:t>, у </a:t>
            </a:r>
            <a:r>
              <a:rPr lang="ru-RU" sz="1100" dirty="0" err="1">
                <a:latin typeface="e-Ukraine Light" pitchFamily="50" charset="-52"/>
              </a:rPr>
              <a:t>разі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зупинення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в ЄРПН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передбачає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зменшення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компенсації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вартості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товарів</a:t>
            </a:r>
            <a:r>
              <a:rPr lang="ru-RU" sz="1100" dirty="0">
                <a:latin typeface="e-Ukraine Light" pitchFamily="50" charset="-52"/>
              </a:rPr>
              <a:t>/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пояснення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копії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документів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необхідних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прийняття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контролюючим</a:t>
            </a:r>
            <a:r>
              <a:rPr lang="ru-RU" sz="1100" dirty="0">
                <a:latin typeface="e-Ukraine Light" pitchFamily="50" charset="-52"/>
              </a:rPr>
              <a:t> органом </a:t>
            </a:r>
            <a:r>
              <a:rPr lang="ru-RU" sz="1100" dirty="0" err="1">
                <a:latin typeface="e-Ukraine Light" pitchFamily="50" charset="-52"/>
              </a:rPr>
              <a:t>рішення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в ЄРПН, </a:t>
            </a:r>
            <a:r>
              <a:rPr lang="ru-RU" sz="1100" dirty="0" err="1">
                <a:latin typeface="e-Ukraine Light" pitchFamily="50" charset="-52"/>
              </a:rPr>
              <a:t>подаються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– </a:t>
            </a:r>
            <a:r>
              <a:rPr lang="ru-RU" sz="1100" dirty="0" err="1">
                <a:latin typeface="e-Ukraine Light" pitchFamily="50" charset="-52"/>
              </a:rPr>
              <a:t>продавцем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зазначений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коригування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податковій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накладній</a:t>
            </a:r>
            <a:r>
              <a:rPr lang="ru-RU" sz="1100" dirty="0">
                <a:latin typeface="e-Ukraine Light" pitchFamily="50" charset="-52"/>
              </a:rPr>
              <a:t>, яка </a:t>
            </a:r>
            <a:r>
              <a:rPr lang="ru-RU" sz="1100" dirty="0" err="1">
                <a:latin typeface="e-Ukraine Light" pitchFamily="50" charset="-52"/>
              </a:rPr>
              <a:t>коригується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uk-UA" sz="1100" dirty="0" smtClean="0">
                <a:latin typeface="e-Ukraine Light" pitchFamily="50" charset="-52"/>
              </a:rPr>
              <a:t>	</a:t>
            </a:r>
            <a:endParaRPr lang="uk-UA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178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155</cp:revision>
  <dcterms:created xsi:type="dcterms:W3CDTF">2021-05-27T05:23:05Z</dcterms:created>
  <dcterms:modified xsi:type="dcterms:W3CDTF">2023-02-07T06:58:12Z</dcterms:modified>
</cp:coreProperties>
</file>