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114300"/>
            <a:ext cx="4763453" cy="67437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53050" y="1303910"/>
            <a:ext cx="4248150" cy="13234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600" b="1" dirty="0" err="1">
                <a:latin typeface="e-Ukraine Head Light" pitchFamily="50" charset="-52"/>
              </a:rPr>
              <a:t>Декларування</a:t>
            </a:r>
            <a:r>
              <a:rPr lang="ru-RU" sz="1600" b="1" dirty="0">
                <a:latin typeface="e-Ukraine Head Light" pitchFamily="50" charset="-52"/>
              </a:rPr>
              <a:t> 2023: </a:t>
            </a:r>
            <a:endParaRPr lang="ru-RU" sz="1600" b="1" dirty="0" smtClean="0">
              <a:latin typeface="e-Ukraine Head Light" pitchFamily="50" charset="-52"/>
            </a:endParaRPr>
          </a:p>
          <a:p>
            <a:pPr algn="ctr"/>
            <a:r>
              <a:rPr lang="ru-RU" sz="1600" b="1" dirty="0" err="1" smtClean="0">
                <a:latin typeface="e-Ukraine Head Light" pitchFamily="50" charset="-52"/>
              </a:rPr>
              <a:t>випадки</a:t>
            </a:r>
            <a:r>
              <a:rPr lang="ru-RU" sz="1600" b="1" dirty="0" smtClean="0">
                <a:latin typeface="e-Ukraine Head Light" pitchFamily="50" charset="-52"/>
              </a:rPr>
              <a:t> </a:t>
            </a:r>
            <a:r>
              <a:rPr lang="ru-RU" sz="1600" b="1" dirty="0" err="1">
                <a:latin typeface="e-Ukraine Head Light" pitchFamily="50" charset="-52"/>
              </a:rPr>
              <a:t>звільнення</a:t>
            </a:r>
            <a:r>
              <a:rPr lang="ru-RU" sz="1600" b="1" dirty="0">
                <a:latin typeface="e-Ukraine Head Light" pitchFamily="50" charset="-52"/>
              </a:rPr>
              <a:t> </a:t>
            </a:r>
            <a:r>
              <a:rPr lang="ru-RU" sz="1600" b="1" dirty="0" err="1">
                <a:latin typeface="e-Ukraine Head Light" pitchFamily="50" charset="-52"/>
              </a:rPr>
              <a:t>платників</a:t>
            </a:r>
            <a:r>
              <a:rPr lang="ru-RU" sz="1600" b="1" dirty="0">
                <a:latin typeface="e-Ukraine Head Light" pitchFamily="50" charset="-52"/>
              </a:rPr>
              <a:t> </a:t>
            </a:r>
            <a:r>
              <a:rPr lang="ru-RU" sz="1600" b="1" dirty="0" err="1">
                <a:latin typeface="e-Ukraine Head Light" pitchFamily="50" charset="-52"/>
              </a:rPr>
              <a:t>податків</a:t>
            </a:r>
            <a:r>
              <a:rPr lang="ru-RU" sz="1600" b="1" dirty="0">
                <a:latin typeface="e-Ukraine Head Light" pitchFamily="50" charset="-52"/>
              </a:rPr>
              <a:t> </a:t>
            </a:r>
            <a:r>
              <a:rPr lang="ru-RU" sz="1600" b="1" dirty="0" err="1">
                <a:latin typeface="e-Ukraine Head Light" pitchFamily="50" charset="-52"/>
              </a:rPr>
              <a:t>від</a:t>
            </a:r>
            <a:r>
              <a:rPr lang="ru-RU" sz="1600" b="1" dirty="0">
                <a:latin typeface="e-Ukraine Head Light" pitchFamily="50" charset="-52"/>
              </a:rPr>
              <a:t> </a:t>
            </a:r>
            <a:r>
              <a:rPr lang="ru-RU" sz="1600" b="1" dirty="0" err="1">
                <a:latin typeface="e-Ukraine Head Light" pitchFamily="50" charset="-52"/>
              </a:rPr>
              <a:t>обов’язку</a:t>
            </a:r>
            <a:r>
              <a:rPr lang="ru-RU" sz="1600" b="1" dirty="0">
                <a:latin typeface="e-Ukraine Head Light" pitchFamily="50" charset="-52"/>
              </a:rPr>
              <a:t> </a:t>
            </a:r>
            <a:r>
              <a:rPr lang="ru-RU" sz="1600" b="1" dirty="0" err="1">
                <a:latin typeface="e-Ukraine Head Light" pitchFamily="50" charset="-52"/>
              </a:rPr>
              <a:t>подання</a:t>
            </a:r>
            <a:r>
              <a:rPr lang="ru-RU" sz="1600" b="1" dirty="0">
                <a:latin typeface="e-Ukraine Head Light" pitchFamily="50" charset="-52"/>
              </a:rPr>
              <a:t> </a:t>
            </a:r>
            <a:r>
              <a:rPr lang="ru-RU" sz="1600" b="1" dirty="0" err="1">
                <a:latin typeface="e-Ukraine Head Light" pitchFamily="50" charset="-52"/>
              </a:rPr>
              <a:t>декларації</a:t>
            </a:r>
            <a:r>
              <a:rPr lang="ru-RU" sz="1600" b="1" dirty="0">
                <a:latin typeface="e-Ukraine Head Light" pitchFamily="50" charset="-52"/>
              </a:rPr>
              <a:t> про </a:t>
            </a:r>
            <a:r>
              <a:rPr lang="ru-RU" sz="1600" b="1" dirty="0" err="1">
                <a:latin typeface="e-Ukraine Head Light" pitchFamily="50" charset="-52"/>
              </a:rPr>
              <a:t>майновий</a:t>
            </a:r>
            <a:r>
              <a:rPr lang="ru-RU" sz="1600" b="1" dirty="0">
                <a:latin typeface="e-Ukraine Head Light" pitchFamily="50" charset="-52"/>
              </a:rPr>
              <a:t> стан і доходи</a:t>
            </a:r>
            <a:endParaRPr lang="ru-RU" sz="1600" b="1" dirty="0">
              <a:latin typeface="e-Ukraine Head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0" y="6461285"/>
            <a:ext cx="1123949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Л</a:t>
            </a: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ютий  2023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30491" y="76199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10150" y="76199"/>
            <a:ext cx="4755534" cy="6781800"/>
            <a:chOff x="35328" y="-41519"/>
            <a:chExt cx="4842426" cy="68919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35328" y="-41519"/>
              <a:ext cx="4842426" cy="67300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>
                  <a:latin typeface="e-Ukraine Light" pitchFamily="50" charset="-52"/>
                </a:rPr>
                <a:t>тРАВ</a:t>
              </a:r>
              <a:endParaRPr lang="uk-UA">
                <a:latin typeface="e-Ukraine Light" pitchFamily="50" charset="-52"/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 Light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 Light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142874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127010" y="76199"/>
            <a:ext cx="45694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/>
              <a:t> </a:t>
            </a:r>
            <a:r>
              <a:rPr lang="en-US" sz="1400" dirty="0" smtClean="0"/>
              <a:t>	</a:t>
            </a:r>
            <a:endParaRPr lang="ru-RU" sz="1200" dirty="0">
              <a:latin typeface="e-Ukraine Light" pitchFamily="50" charset="-5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8126" y="138500"/>
            <a:ext cx="4495799" cy="6618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50" dirty="0" smtClean="0">
                <a:latin typeface="e-Ukraine Head Light" pitchFamily="50" charset="-52"/>
              </a:rPr>
              <a:t>	</a:t>
            </a:r>
            <a:r>
              <a:rPr lang="ru-RU" sz="1050" dirty="0">
                <a:latin typeface="e-Ukraine Head Light" pitchFamily="50" charset="-52"/>
              </a:rPr>
              <a:t> </a:t>
            </a:r>
            <a:r>
              <a:rPr lang="ru-RU" sz="1050" dirty="0">
                <a:latin typeface="e-Ukraine Head Light" pitchFamily="50" charset="-52"/>
              </a:rPr>
              <a:t> </a:t>
            </a:r>
            <a:r>
              <a:rPr lang="ru-RU" sz="1100" dirty="0">
                <a:latin typeface="e-Ukraine Head Light" pitchFamily="50" charset="-52"/>
              </a:rPr>
              <a:t>Головне </a:t>
            </a:r>
            <a:r>
              <a:rPr lang="ru-RU" sz="1100" dirty="0" err="1">
                <a:latin typeface="e-Ukraine Head Light" pitchFamily="50" charset="-52"/>
              </a:rPr>
              <a:t>управління</a:t>
            </a:r>
            <a:r>
              <a:rPr lang="ru-RU" sz="1100" dirty="0">
                <a:latin typeface="e-Ukraine Head Light" pitchFamily="50" charset="-52"/>
              </a:rPr>
              <a:t> ДПС у м. </a:t>
            </a:r>
            <a:r>
              <a:rPr lang="ru-RU" sz="1100" dirty="0" err="1">
                <a:latin typeface="e-Ukraine Head Light" pitchFamily="50" charset="-52"/>
              </a:rPr>
              <a:t>Києві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нагадує</a:t>
            </a:r>
            <a:r>
              <a:rPr lang="ru-RU" sz="1100" dirty="0">
                <a:latin typeface="e-Ukraine Head Light" pitchFamily="50" charset="-52"/>
              </a:rPr>
              <a:t>, </a:t>
            </a:r>
            <a:r>
              <a:rPr lang="ru-RU" sz="1100" dirty="0" err="1">
                <a:latin typeface="e-Ukraine Head Light" pitchFamily="50" charset="-52"/>
              </a:rPr>
              <a:t>що</a:t>
            </a:r>
            <a:r>
              <a:rPr lang="ru-RU" sz="1100" dirty="0">
                <a:latin typeface="e-Ukraine Head Light" pitchFamily="50" charset="-52"/>
              </a:rPr>
              <a:t> з 01 </a:t>
            </a:r>
            <a:r>
              <a:rPr lang="ru-RU" sz="1100" dirty="0" err="1">
                <a:latin typeface="e-Ukraine Head Light" pitchFamily="50" charset="-52"/>
              </a:rPr>
              <a:t>січня</a:t>
            </a:r>
            <a:r>
              <a:rPr lang="ru-RU" sz="1100" dirty="0">
                <a:latin typeface="e-Ukraine Head Light" pitchFamily="50" charset="-52"/>
              </a:rPr>
              <a:t> 2023 року </a:t>
            </a:r>
            <a:r>
              <a:rPr lang="ru-RU" sz="1100" dirty="0" err="1">
                <a:latin typeface="e-Ukraine Head Light" pitchFamily="50" charset="-52"/>
              </a:rPr>
              <a:t>розпочалася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кампанія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декларування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громадянами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доходів</a:t>
            </a:r>
            <a:r>
              <a:rPr lang="ru-RU" sz="1100" dirty="0">
                <a:latin typeface="e-Ukraine Head Light" pitchFamily="50" charset="-52"/>
              </a:rPr>
              <a:t>, </a:t>
            </a:r>
            <a:r>
              <a:rPr lang="ru-RU" sz="1100" dirty="0" err="1">
                <a:latin typeface="e-Ukraine Head Light" pitchFamily="50" charset="-52"/>
              </a:rPr>
              <a:t>одержаних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протягом</a:t>
            </a:r>
            <a:r>
              <a:rPr lang="ru-RU" sz="1100" dirty="0">
                <a:latin typeface="e-Ukraine Head Light" pitchFamily="50" charset="-52"/>
              </a:rPr>
              <a:t> 2022 року</a:t>
            </a:r>
            <a:r>
              <a:rPr lang="ru-RU" sz="1100" dirty="0" smtClean="0">
                <a:latin typeface="e-Ukraine Head Light" pitchFamily="50" charset="-52"/>
              </a:rPr>
              <a:t>.</a:t>
            </a:r>
            <a:endParaRPr lang="ru-RU" sz="1100" dirty="0">
              <a:latin typeface="e-Ukraine Head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Head Light" pitchFamily="50" charset="-52"/>
              </a:rPr>
              <a:t>	</a:t>
            </a:r>
            <a:r>
              <a:rPr lang="ru-RU" sz="1100" dirty="0" err="1" smtClean="0">
                <a:latin typeface="e-Ukraine Head Light" pitchFamily="50" charset="-52"/>
              </a:rPr>
              <a:t>Звертаємо</a:t>
            </a:r>
            <a:r>
              <a:rPr lang="ru-RU" sz="1100" dirty="0" smtClean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увагу</a:t>
            </a:r>
            <a:r>
              <a:rPr lang="ru-RU" sz="1100" dirty="0">
                <a:latin typeface="e-Ukraine Head Light" pitchFamily="50" charset="-52"/>
              </a:rPr>
              <a:t>, </a:t>
            </a:r>
            <a:r>
              <a:rPr lang="ru-RU" sz="1100" dirty="0" err="1">
                <a:latin typeface="e-Ukraine Head Light" pitchFamily="50" charset="-52"/>
              </a:rPr>
              <a:t>що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відповідно</a:t>
            </a:r>
            <a:r>
              <a:rPr lang="ru-RU" sz="1100" dirty="0">
                <a:latin typeface="e-Ukraine Head Light" pitchFamily="50" charset="-52"/>
              </a:rPr>
              <a:t> до п. 179.4 ст. 179 </a:t>
            </a:r>
            <a:r>
              <a:rPr lang="ru-RU" sz="1100" dirty="0" err="1">
                <a:latin typeface="e-Ukraine Head Light" pitchFamily="50" charset="-52"/>
              </a:rPr>
              <a:t>Податкового</a:t>
            </a:r>
            <a:r>
              <a:rPr lang="ru-RU" sz="1100" dirty="0">
                <a:latin typeface="e-Ukraine Head Light" pitchFamily="50" charset="-52"/>
              </a:rPr>
              <a:t> кодексу </a:t>
            </a:r>
            <a:r>
              <a:rPr lang="ru-RU" sz="1100" dirty="0" err="1">
                <a:latin typeface="e-Ukraine Head Light" pitchFamily="50" charset="-52"/>
              </a:rPr>
              <a:t>України</a:t>
            </a:r>
            <a:r>
              <a:rPr lang="ru-RU" sz="1100" dirty="0">
                <a:latin typeface="e-Ukraine Head Light" pitchFamily="50" charset="-52"/>
              </a:rPr>
              <a:t>, </a:t>
            </a:r>
            <a:r>
              <a:rPr lang="ru-RU" sz="1100" dirty="0" err="1">
                <a:latin typeface="e-Ukraine Head Light" pitchFamily="50" charset="-52"/>
              </a:rPr>
              <a:t>платники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податку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звільняються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від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обов'язку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подання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податкової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декларації</a:t>
            </a:r>
            <a:r>
              <a:rPr lang="ru-RU" sz="1100" dirty="0">
                <a:latin typeface="e-Ukraine Head Light" pitchFamily="50" charset="-52"/>
              </a:rPr>
              <a:t> в таких </a:t>
            </a:r>
            <a:r>
              <a:rPr lang="ru-RU" sz="1100" dirty="0" err="1">
                <a:latin typeface="e-Ukraine Head Light" pitchFamily="50" charset="-52"/>
              </a:rPr>
              <a:t>випадках</a:t>
            </a:r>
            <a:r>
              <a:rPr lang="ru-RU" sz="1100" dirty="0" smtClean="0">
                <a:latin typeface="e-Ukraine Head Light" pitchFamily="50" charset="-52"/>
              </a:rPr>
              <a:t>:</a:t>
            </a:r>
            <a:endParaRPr lang="ru-RU" sz="1100" dirty="0">
              <a:latin typeface="e-Ukraine Head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>
                <a:latin typeface="e-Ukraine Head Light" pitchFamily="50" charset="-52"/>
              </a:rPr>
              <a:t>а) </a:t>
            </a:r>
            <a:r>
              <a:rPr lang="ru-RU" sz="1100" dirty="0" err="1">
                <a:latin typeface="e-Ukraine Head Light" pitchFamily="50" charset="-52"/>
              </a:rPr>
              <a:t>незалежно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від</a:t>
            </a:r>
            <a:r>
              <a:rPr lang="ru-RU" sz="1100" dirty="0">
                <a:latin typeface="e-Ukraine Head Light" pitchFamily="50" charset="-52"/>
              </a:rPr>
              <a:t> виду та </a:t>
            </a:r>
            <a:r>
              <a:rPr lang="ru-RU" sz="1100" dirty="0" err="1">
                <a:latin typeface="e-Ukraine Head Light" pitchFamily="50" charset="-52"/>
              </a:rPr>
              <a:t>суми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отриманих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доходів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платниками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податку</a:t>
            </a:r>
            <a:r>
              <a:rPr lang="ru-RU" sz="1100" dirty="0">
                <a:latin typeface="e-Ukraine Head Light" pitchFamily="50" charset="-52"/>
              </a:rPr>
              <a:t>, </a:t>
            </a:r>
            <a:r>
              <a:rPr lang="ru-RU" sz="1100" dirty="0" err="1">
                <a:latin typeface="e-Ukraine Head Light" pitchFamily="50" charset="-52"/>
              </a:rPr>
              <a:t>які</a:t>
            </a:r>
            <a:r>
              <a:rPr lang="ru-RU" sz="1100" dirty="0" smtClean="0">
                <a:latin typeface="e-Ukraine Head Light" pitchFamily="50" charset="-52"/>
              </a:rPr>
              <a:t>:</a:t>
            </a:r>
            <a:endParaRPr lang="ru-RU" sz="1100" dirty="0">
              <a:latin typeface="e-Ukraine Head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Head Light" pitchFamily="50" charset="-52"/>
              </a:rPr>
              <a:t>	є </a:t>
            </a:r>
            <a:r>
              <a:rPr lang="ru-RU" sz="1100" dirty="0" err="1" smtClean="0">
                <a:latin typeface="e-Ukraine Head Light" pitchFamily="50" charset="-52"/>
              </a:rPr>
              <a:t>малолітніми</a:t>
            </a:r>
            <a:r>
              <a:rPr lang="ru-RU" sz="1100" dirty="0" smtClean="0">
                <a:latin typeface="e-Ukraine Head Light" pitchFamily="50" charset="-52"/>
              </a:rPr>
              <a:t>/</a:t>
            </a:r>
            <a:r>
              <a:rPr lang="ru-RU" sz="1100" dirty="0" err="1" smtClean="0">
                <a:latin typeface="e-Ukraine Head Light" pitchFamily="50" charset="-52"/>
              </a:rPr>
              <a:t>неповнолітніми</a:t>
            </a:r>
            <a:r>
              <a:rPr lang="ru-RU" sz="1100" dirty="0" smtClean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або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недієздатними</a:t>
            </a:r>
            <a:r>
              <a:rPr lang="ru-RU" sz="1100" dirty="0">
                <a:latin typeface="e-Ukraine Head Light" pitchFamily="50" charset="-52"/>
              </a:rPr>
              <a:t> особами і при </a:t>
            </a:r>
            <a:r>
              <a:rPr lang="ru-RU" sz="1100" dirty="0" err="1">
                <a:latin typeface="e-Ukraine Head Light" pitchFamily="50" charset="-52"/>
              </a:rPr>
              <a:t>цьому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перебувають</a:t>
            </a:r>
            <a:r>
              <a:rPr lang="ru-RU" sz="1100" dirty="0">
                <a:latin typeface="e-Ukraine Head Light" pitchFamily="50" charset="-52"/>
              </a:rPr>
              <a:t> на </a:t>
            </a:r>
            <a:r>
              <a:rPr lang="ru-RU" sz="1100" dirty="0" err="1">
                <a:latin typeface="e-Ukraine Head Light" pitchFamily="50" charset="-52"/>
              </a:rPr>
              <a:t>повному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утриманні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інших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осіб</a:t>
            </a:r>
            <a:r>
              <a:rPr lang="ru-RU" sz="1100" dirty="0">
                <a:latin typeface="e-Ukraine Head Light" pitchFamily="50" charset="-52"/>
              </a:rPr>
              <a:t> (у тому </a:t>
            </a:r>
            <a:r>
              <a:rPr lang="ru-RU" sz="1100" dirty="0" err="1">
                <a:latin typeface="e-Ukraine Head Light" pitchFamily="50" charset="-52"/>
              </a:rPr>
              <a:t>числі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батьків</a:t>
            </a:r>
            <a:r>
              <a:rPr lang="ru-RU" sz="1100" dirty="0">
                <a:latin typeface="e-Ukraine Head Light" pitchFamily="50" charset="-52"/>
              </a:rPr>
              <a:t>) та/</a:t>
            </a:r>
            <a:r>
              <a:rPr lang="ru-RU" sz="1100" dirty="0" err="1">
                <a:latin typeface="e-Ukraine Head Light" pitchFamily="50" charset="-52"/>
              </a:rPr>
              <a:t>або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держави</a:t>
            </a:r>
            <a:r>
              <a:rPr lang="ru-RU" sz="1100" dirty="0">
                <a:latin typeface="e-Ukraine Head Light" pitchFamily="50" charset="-52"/>
              </a:rPr>
              <a:t> станом на </a:t>
            </a:r>
            <a:r>
              <a:rPr lang="ru-RU" sz="1100" dirty="0" err="1">
                <a:latin typeface="e-Ukraine Head Light" pitchFamily="50" charset="-52"/>
              </a:rPr>
              <a:t>кінець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звітного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податкового</a:t>
            </a:r>
            <a:r>
              <a:rPr lang="ru-RU" sz="1100" dirty="0">
                <a:latin typeface="e-Ukraine Head Light" pitchFamily="50" charset="-52"/>
              </a:rPr>
              <a:t> року</a:t>
            </a:r>
            <a:r>
              <a:rPr lang="ru-RU" sz="1100" dirty="0" smtClean="0">
                <a:latin typeface="e-Ukraine Head Light" pitchFamily="50" charset="-52"/>
              </a:rPr>
              <a:t>;</a:t>
            </a:r>
            <a:endParaRPr lang="ru-RU" sz="1100" dirty="0">
              <a:latin typeface="e-Ukraine Head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Head Light" pitchFamily="50" charset="-52"/>
              </a:rPr>
              <a:t>	</a:t>
            </a:r>
            <a:r>
              <a:rPr lang="ru-RU" sz="1100" dirty="0" err="1" smtClean="0">
                <a:latin typeface="e-Ukraine Head Light" pitchFamily="50" charset="-52"/>
              </a:rPr>
              <a:t>перебувають</a:t>
            </a:r>
            <a:r>
              <a:rPr lang="ru-RU" sz="1100" dirty="0" smtClean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під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арештом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або</a:t>
            </a:r>
            <a:r>
              <a:rPr lang="ru-RU" sz="1100" dirty="0">
                <a:latin typeface="e-Ukraine Head Light" pitchFamily="50" charset="-52"/>
              </a:rPr>
              <a:t> є </a:t>
            </a:r>
            <a:r>
              <a:rPr lang="ru-RU" sz="1100" dirty="0" err="1">
                <a:latin typeface="e-Ukraine Head Light" pitchFamily="50" charset="-52"/>
              </a:rPr>
              <a:t>затриманими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чи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засудженими</a:t>
            </a:r>
            <a:r>
              <a:rPr lang="ru-RU" sz="1100" dirty="0">
                <a:latin typeface="e-Ukraine Head Light" pitchFamily="50" charset="-52"/>
              </a:rPr>
              <a:t> до </a:t>
            </a:r>
            <a:r>
              <a:rPr lang="ru-RU" sz="1100" dirty="0" err="1">
                <a:latin typeface="e-Ukraine Head Light" pitchFamily="50" charset="-52"/>
              </a:rPr>
              <a:t>позбавлення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волі</a:t>
            </a:r>
            <a:r>
              <a:rPr lang="ru-RU" sz="1100" dirty="0">
                <a:latin typeface="e-Ukraine Head Light" pitchFamily="50" charset="-52"/>
              </a:rPr>
              <a:t>, </a:t>
            </a:r>
            <a:r>
              <a:rPr lang="ru-RU" sz="1100" dirty="0" err="1">
                <a:latin typeface="e-Ukraine Head Light" pitchFamily="50" charset="-52"/>
              </a:rPr>
              <a:t>перебувають</a:t>
            </a:r>
            <a:r>
              <a:rPr lang="ru-RU" sz="1100" dirty="0">
                <a:latin typeface="e-Ukraine Head Light" pitchFamily="50" charset="-52"/>
              </a:rPr>
              <a:t> у </a:t>
            </a:r>
            <a:r>
              <a:rPr lang="ru-RU" sz="1100" dirty="0" err="1">
                <a:latin typeface="e-Ukraine Head Light" pitchFamily="50" charset="-52"/>
              </a:rPr>
              <a:t>полоні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або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ув'язненні</a:t>
            </a:r>
            <a:r>
              <a:rPr lang="ru-RU" sz="1100" dirty="0">
                <a:latin typeface="e-Ukraine Head Light" pitchFamily="50" charset="-52"/>
              </a:rPr>
              <a:t> на </a:t>
            </a:r>
            <a:r>
              <a:rPr lang="ru-RU" sz="1100" dirty="0" err="1">
                <a:latin typeface="e-Ukraine Head Light" pitchFamily="50" charset="-52"/>
              </a:rPr>
              <a:t>території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інших</a:t>
            </a:r>
            <a:r>
              <a:rPr lang="ru-RU" sz="1100" dirty="0">
                <a:latin typeface="e-Ukraine Head Light" pitchFamily="50" charset="-52"/>
              </a:rPr>
              <a:t> держав станом на </a:t>
            </a:r>
            <a:r>
              <a:rPr lang="ru-RU" sz="1100" dirty="0" err="1">
                <a:latin typeface="e-Ukraine Head Light" pitchFamily="50" charset="-52"/>
              </a:rPr>
              <a:t>кінець</a:t>
            </a:r>
            <a:r>
              <a:rPr lang="ru-RU" sz="1100" dirty="0">
                <a:latin typeface="e-Ukraine Head Light" pitchFamily="50" charset="-52"/>
              </a:rPr>
              <a:t> граничного строку </a:t>
            </a:r>
            <a:r>
              <a:rPr lang="ru-RU" sz="1100" dirty="0" err="1">
                <a:latin typeface="e-Ukraine Head Light" pitchFamily="50" charset="-52"/>
              </a:rPr>
              <a:t>подання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декларації</a:t>
            </a:r>
            <a:r>
              <a:rPr lang="ru-RU" sz="1100" dirty="0" smtClean="0">
                <a:latin typeface="e-Ukraine Head Light" pitchFamily="50" charset="-52"/>
              </a:rPr>
              <a:t>;</a:t>
            </a:r>
            <a:endParaRPr lang="ru-RU" sz="1100" dirty="0">
              <a:latin typeface="e-Ukraine Head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Head Light" pitchFamily="50" charset="-52"/>
              </a:rPr>
              <a:t>	</a:t>
            </a:r>
            <a:r>
              <a:rPr lang="ru-RU" sz="1100" dirty="0" err="1" smtClean="0">
                <a:latin typeface="e-Ukraine Head Light" pitchFamily="50" charset="-52"/>
              </a:rPr>
              <a:t>перебувають</a:t>
            </a:r>
            <a:r>
              <a:rPr lang="ru-RU" sz="1100" dirty="0" smtClean="0">
                <a:latin typeface="e-Ukraine Head Light" pitchFamily="50" charset="-52"/>
              </a:rPr>
              <a:t> </a:t>
            </a:r>
            <a:r>
              <a:rPr lang="ru-RU" sz="1100" dirty="0">
                <a:latin typeface="e-Ukraine Head Light" pitchFamily="50" charset="-52"/>
              </a:rPr>
              <a:t>у </a:t>
            </a:r>
            <a:r>
              <a:rPr lang="ru-RU" sz="1100" dirty="0" err="1">
                <a:latin typeface="e-Ukraine Head Light" pitchFamily="50" charset="-52"/>
              </a:rPr>
              <a:t>розшуку</a:t>
            </a:r>
            <a:r>
              <a:rPr lang="ru-RU" sz="1100" dirty="0">
                <a:latin typeface="e-Ukraine Head Light" pitchFamily="50" charset="-52"/>
              </a:rPr>
              <a:t> станом на </a:t>
            </a:r>
            <a:r>
              <a:rPr lang="ru-RU" sz="1100" dirty="0" err="1">
                <a:latin typeface="e-Ukraine Head Light" pitchFamily="50" charset="-52"/>
              </a:rPr>
              <a:t>кінець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звітного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податкового</a:t>
            </a:r>
            <a:r>
              <a:rPr lang="ru-RU" sz="1100" dirty="0">
                <a:latin typeface="e-Ukraine Head Light" pitchFamily="50" charset="-52"/>
              </a:rPr>
              <a:t> року</a:t>
            </a:r>
            <a:r>
              <a:rPr lang="ru-RU" sz="1100" dirty="0" smtClean="0">
                <a:latin typeface="e-Ukraine Head Light" pitchFamily="50" charset="-52"/>
              </a:rPr>
              <a:t>;</a:t>
            </a:r>
            <a:endParaRPr lang="ru-RU" sz="1100" dirty="0">
              <a:latin typeface="e-Ukraine Head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Head Light" pitchFamily="50" charset="-52"/>
              </a:rPr>
              <a:t>	</a:t>
            </a:r>
            <a:r>
              <a:rPr lang="ru-RU" sz="1100" dirty="0" err="1" smtClean="0">
                <a:latin typeface="e-Ukraine Head Light" pitchFamily="50" charset="-52"/>
              </a:rPr>
              <a:t>перебувають</a:t>
            </a:r>
            <a:r>
              <a:rPr lang="ru-RU" sz="1100" dirty="0" smtClean="0">
                <a:latin typeface="e-Ukraine Head Light" pitchFamily="50" charset="-52"/>
              </a:rPr>
              <a:t> </a:t>
            </a:r>
            <a:r>
              <a:rPr lang="ru-RU" sz="1100" dirty="0">
                <a:latin typeface="e-Ukraine Head Light" pitchFamily="50" charset="-52"/>
              </a:rPr>
              <a:t>на </a:t>
            </a:r>
            <a:r>
              <a:rPr lang="ru-RU" sz="1100" dirty="0" err="1">
                <a:latin typeface="e-Ukraine Head Light" pitchFamily="50" charset="-52"/>
              </a:rPr>
              <a:t>строковій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військовій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службі</a:t>
            </a:r>
            <a:r>
              <a:rPr lang="ru-RU" sz="1100" dirty="0">
                <a:latin typeface="e-Ukraine Head Light" pitchFamily="50" charset="-52"/>
              </a:rPr>
              <a:t> станом на </a:t>
            </a:r>
            <a:r>
              <a:rPr lang="ru-RU" sz="1100" dirty="0" err="1">
                <a:latin typeface="e-Ukraine Head Light" pitchFamily="50" charset="-52"/>
              </a:rPr>
              <a:t>кінець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звітного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податкового</a:t>
            </a:r>
            <a:r>
              <a:rPr lang="ru-RU" sz="1100" dirty="0">
                <a:latin typeface="e-Ukraine Head Light" pitchFamily="50" charset="-52"/>
              </a:rPr>
              <a:t> року</a:t>
            </a:r>
            <a:r>
              <a:rPr lang="ru-RU" sz="1100" dirty="0" smtClean="0">
                <a:latin typeface="e-Ukraine Head Light" pitchFamily="50" charset="-52"/>
              </a:rPr>
              <a:t>;</a:t>
            </a:r>
            <a:endParaRPr lang="ru-RU" sz="1100" dirty="0">
              <a:latin typeface="e-Ukraine Head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Head Light" pitchFamily="50" charset="-52"/>
              </a:rPr>
              <a:t>	б</a:t>
            </a:r>
            <a:r>
              <a:rPr lang="ru-RU" sz="1100" dirty="0">
                <a:latin typeface="e-Ukraine Head Light" pitchFamily="50" charset="-52"/>
              </a:rPr>
              <a:t>) в </a:t>
            </a:r>
            <a:r>
              <a:rPr lang="ru-RU" sz="1100" dirty="0" err="1">
                <a:latin typeface="e-Ukraine Head Light" pitchFamily="50" charset="-52"/>
              </a:rPr>
              <a:t>інших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випадках</a:t>
            </a:r>
            <a:r>
              <a:rPr lang="ru-RU" sz="1100" dirty="0">
                <a:latin typeface="e-Ukraine Head Light" pitchFamily="50" charset="-52"/>
              </a:rPr>
              <a:t>, </a:t>
            </a:r>
            <a:r>
              <a:rPr lang="ru-RU" sz="1100" dirty="0" err="1">
                <a:latin typeface="e-Ukraine Head Light" pitchFamily="50" charset="-52"/>
              </a:rPr>
              <a:t>визначених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розд</a:t>
            </a:r>
            <a:r>
              <a:rPr lang="ru-RU" sz="1100" dirty="0">
                <a:latin typeface="e-Ukraine Head Light" pitchFamily="50" charset="-52"/>
              </a:rPr>
              <a:t>. IV ПКУ</a:t>
            </a:r>
            <a:r>
              <a:rPr lang="ru-RU" sz="1050" dirty="0">
                <a:latin typeface="e-Ukraine Head Light" pitchFamily="50" charset="-52"/>
              </a:rPr>
              <a:t>. </a:t>
            </a:r>
            <a:r>
              <a:rPr lang="ru-RU" sz="1050" dirty="0" smtClean="0">
                <a:latin typeface="e-Ukraine Head Light" pitchFamily="50" charset="-52"/>
              </a:rPr>
              <a:t/>
            </a:r>
            <a:br>
              <a:rPr lang="ru-RU" sz="1050" dirty="0" smtClean="0">
                <a:latin typeface="e-Ukraine Head Light" pitchFamily="50" charset="-52"/>
              </a:rPr>
            </a:br>
            <a:endParaRPr lang="ru-RU" sz="900" dirty="0">
              <a:latin typeface="e-Ukraine Head Light" pitchFamily="50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06679" y="142060"/>
            <a:ext cx="4493240" cy="5642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50" dirty="0" smtClean="0">
                <a:latin typeface="e-Ukraine Head Light" pitchFamily="50" charset="-52"/>
              </a:rPr>
              <a:t>	</a:t>
            </a:r>
            <a:r>
              <a:rPr lang="ru-RU" sz="1100" dirty="0" err="1" smtClean="0">
                <a:latin typeface="e-Ukraine Head Light" pitchFamily="50" charset="-52"/>
              </a:rPr>
              <a:t>Відповідно</a:t>
            </a:r>
            <a:r>
              <a:rPr lang="ru-RU" sz="1100" dirty="0" smtClean="0">
                <a:latin typeface="e-Ukraine Head Light" pitchFamily="50" charset="-52"/>
              </a:rPr>
              <a:t> </a:t>
            </a:r>
            <a:r>
              <a:rPr lang="ru-RU" sz="1100" dirty="0">
                <a:latin typeface="e-Ukraine Head Light" pitchFamily="50" charset="-52"/>
              </a:rPr>
              <a:t>до п. 179.2 ст. 179 ПКУ </a:t>
            </a:r>
            <a:r>
              <a:rPr lang="ru-RU" sz="1100" dirty="0" err="1">
                <a:latin typeface="e-Ukraine Head Light" pitchFamily="50" charset="-52"/>
              </a:rPr>
              <a:t>обов'язок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платника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податку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щодо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подання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податкової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декларації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вважається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виконаним</a:t>
            </a:r>
            <a:r>
              <a:rPr lang="ru-RU" sz="1100" dirty="0">
                <a:latin typeface="e-Ukraine Head Light" pitchFamily="50" charset="-52"/>
              </a:rPr>
              <a:t> і </a:t>
            </a:r>
            <a:r>
              <a:rPr lang="ru-RU" sz="1100" dirty="0" err="1">
                <a:latin typeface="e-Ukraine Head Light" pitchFamily="50" charset="-52"/>
              </a:rPr>
              <a:t>податкова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декларація</a:t>
            </a:r>
            <a:r>
              <a:rPr lang="ru-RU" sz="1100" dirty="0">
                <a:latin typeface="e-Ukraine Head Light" pitchFamily="50" charset="-52"/>
              </a:rPr>
              <a:t> не </a:t>
            </a:r>
            <a:r>
              <a:rPr lang="ru-RU" sz="1100" dirty="0" err="1">
                <a:latin typeface="e-Ukraine Head Light" pitchFamily="50" charset="-52"/>
              </a:rPr>
              <a:t>подається</a:t>
            </a:r>
            <a:r>
              <a:rPr lang="ru-RU" sz="1100" dirty="0">
                <a:latin typeface="e-Ukraine Head Light" pitchFamily="50" charset="-52"/>
              </a:rPr>
              <a:t>, </a:t>
            </a:r>
            <a:r>
              <a:rPr lang="ru-RU" sz="1100" dirty="0" err="1">
                <a:latin typeface="e-Ukraine Head Light" pitchFamily="50" charset="-52"/>
              </a:rPr>
              <a:t>якщо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такий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платник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податку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отримував</a:t>
            </a:r>
            <a:r>
              <a:rPr lang="ru-RU" sz="1100" dirty="0">
                <a:latin typeface="e-Ukraine Head Light" pitchFamily="50" charset="-52"/>
              </a:rPr>
              <a:t> доходи</a:t>
            </a:r>
            <a:r>
              <a:rPr lang="ru-RU" sz="1100" dirty="0" smtClean="0">
                <a:latin typeface="e-Ukraine Head Light" pitchFamily="50" charset="-52"/>
              </a:rPr>
              <a:t>:</a:t>
            </a:r>
            <a:endParaRPr lang="ru-RU" sz="1100" dirty="0">
              <a:latin typeface="e-Ukraine Head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Head Light" pitchFamily="50" charset="-52"/>
              </a:rPr>
              <a:t>	</a:t>
            </a:r>
            <a:r>
              <a:rPr lang="ru-RU" sz="1100" dirty="0" err="1" smtClean="0">
                <a:latin typeface="e-Ukraine Head Light" pitchFamily="50" charset="-52"/>
              </a:rPr>
              <a:t>від</a:t>
            </a:r>
            <a:r>
              <a:rPr lang="ru-RU" sz="1100" dirty="0" smtClean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податкових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агентів</a:t>
            </a:r>
            <a:r>
              <a:rPr lang="ru-RU" sz="1100" dirty="0">
                <a:latin typeface="e-Ukraine Head Light" pitchFamily="50" charset="-52"/>
              </a:rPr>
              <a:t>, </a:t>
            </a:r>
            <a:r>
              <a:rPr lang="ru-RU" sz="1100" dirty="0" err="1">
                <a:latin typeface="e-Ukraine Head Light" pitchFamily="50" charset="-52"/>
              </a:rPr>
              <a:t>які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згідно</a:t>
            </a:r>
            <a:r>
              <a:rPr lang="ru-RU" sz="1100" dirty="0">
                <a:latin typeface="e-Ukraine Head Light" pitchFamily="50" charset="-52"/>
              </a:rPr>
              <a:t> з </a:t>
            </a:r>
            <a:r>
              <a:rPr lang="ru-RU" sz="1100" dirty="0" err="1">
                <a:latin typeface="e-Ukraine Head Light" pitchFamily="50" charset="-52"/>
              </a:rPr>
              <a:t>розд</a:t>
            </a:r>
            <a:r>
              <a:rPr lang="ru-RU" sz="1100" dirty="0">
                <a:latin typeface="e-Ukraine Head Light" pitchFamily="50" charset="-52"/>
              </a:rPr>
              <a:t>. IV ПКУ не </a:t>
            </a:r>
            <a:r>
              <a:rPr lang="ru-RU" sz="1100" dirty="0" err="1">
                <a:latin typeface="e-Ukraine Head Light" pitchFamily="50" charset="-52"/>
              </a:rPr>
              <a:t>включаються</a:t>
            </a:r>
            <a:r>
              <a:rPr lang="ru-RU" sz="1100" dirty="0">
                <a:latin typeface="e-Ukraine Head Light" pitchFamily="50" charset="-52"/>
              </a:rPr>
              <a:t> до </a:t>
            </a:r>
            <a:r>
              <a:rPr lang="ru-RU" sz="1100" dirty="0" err="1">
                <a:latin typeface="e-Ukraine Head Light" pitchFamily="50" charset="-52"/>
              </a:rPr>
              <a:t>загального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місячного</a:t>
            </a:r>
            <a:r>
              <a:rPr lang="ru-RU" sz="1100" dirty="0">
                <a:latin typeface="e-Ukraine Head Light" pitchFamily="50" charset="-52"/>
              </a:rPr>
              <a:t> (</a:t>
            </a:r>
            <a:r>
              <a:rPr lang="ru-RU" sz="1100" dirty="0" err="1">
                <a:latin typeface="e-Ukraine Head Light" pitchFamily="50" charset="-52"/>
              </a:rPr>
              <a:t>річного</a:t>
            </a:r>
            <a:r>
              <a:rPr lang="ru-RU" sz="1100" dirty="0">
                <a:latin typeface="e-Ukraine Head Light" pitchFamily="50" charset="-52"/>
              </a:rPr>
              <a:t>) </a:t>
            </a:r>
            <a:r>
              <a:rPr lang="ru-RU" sz="1100" dirty="0" err="1">
                <a:latin typeface="e-Ukraine Head Light" pitchFamily="50" charset="-52"/>
              </a:rPr>
              <a:t>оподатковуваного</a:t>
            </a:r>
            <a:r>
              <a:rPr lang="ru-RU" sz="1100" dirty="0">
                <a:latin typeface="e-Ukraine Head Light" pitchFamily="50" charset="-52"/>
              </a:rPr>
              <a:t> доходу</a:t>
            </a:r>
            <a:r>
              <a:rPr lang="ru-RU" sz="1100" dirty="0" smtClean="0">
                <a:latin typeface="e-Ukraine Head Light" pitchFamily="50" charset="-52"/>
              </a:rPr>
              <a:t>;</a:t>
            </a:r>
            <a:endParaRPr lang="ru-RU" sz="1100" dirty="0">
              <a:latin typeface="e-Ukraine Head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Head Light" pitchFamily="50" charset="-52"/>
              </a:rPr>
              <a:t>	</a:t>
            </a:r>
            <a:r>
              <a:rPr lang="ru-RU" sz="1100" dirty="0" err="1" smtClean="0">
                <a:latin typeface="e-Ukraine Head Light" pitchFamily="50" charset="-52"/>
              </a:rPr>
              <a:t>виключно</a:t>
            </a:r>
            <a:r>
              <a:rPr lang="ru-RU" sz="1100" dirty="0" smtClean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від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податкових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агентів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незалежно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від</a:t>
            </a:r>
            <a:r>
              <a:rPr lang="ru-RU" sz="1100" dirty="0">
                <a:latin typeface="e-Ukraine Head Light" pitchFamily="50" charset="-52"/>
              </a:rPr>
              <a:t> виду та </a:t>
            </a:r>
            <a:r>
              <a:rPr lang="ru-RU" sz="1100" dirty="0" err="1">
                <a:latin typeface="e-Ukraine Head Light" pitchFamily="50" charset="-52"/>
              </a:rPr>
              <a:t>розміру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нарахованого</a:t>
            </a:r>
            <a:r>
              <a:rPr lang="ru-RU" sz="1100" dirty="0">
                <a:latin typeface="e-Ukraine Head Light" pitchFamily="50" charset="-52"/>
              </a:rPr>
              <a:t> (</a:t>
            </a:r>
            <a:r>
              <a:rPr lang="ru-RU" sz="1100" dirty="0" err="1">
                <a:latin typeface="e-Ukraine Head Light" pitchFamily="50" charset="-52"/>
              </a:rPr>
              <a:t>виплаченого</a:t>
            </a:r>
            <a:r>
              <a:rPr lang="ru-RU" sz="1100" dirty="0">
                <a:latin typeface="e-Ukraine Head Light" pitchFamily="50" charset="-52"/>
              </a:rPr>
              <a:t>, </a:t>
            </a:r>
            <a:r>
              <a:rPr lang="ru-RU" sz="1100" dirty="0" err="1">
                <a:latin typeface="e-Ukraine Head Light" pitchFamily="50" charset="-52"/>
              </a:rPr>
              <a:t>наданого</a:t>
            </a:r>
            <a:r>
              <a:rPr lang="ru-RU" sz="1100" dirty="0">
                <a:latin typeface="e-Ukraine Head Light" pitchFamily="50" charset="-52"/>
              </a:rPr>
              <a:t>) доходу, </a:t>
            </a:r>
            <a:r>
              <a:rPr lang="ru-RU" sz="1100" dirty="0" err="1">
                <a:latin typeface="e-Ukraine Head Light" pitchFamily="50" charset="-52"/>
              </a:rPr>
              <a:t>крім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випадків</a:t>
            </a:r>
            <a:r>
              <a:rPr lang="ru-RU" sz="1100" dirty="0">
                <a:latin typeface="e-Ukraine Head Light" pitchFamily="50" charset="-52"/>
              </a:rPr>
              <a:t>, прямо </a:t>
            </a:r>
            <a:r>
              <a:rPr lang="ru-RU" sz="1100" dirty="0" err="1">
                <a:latin typeface="e-Ukraine Head Light" pitchFamily="50" charset="-52"/>
              </a:rPr>
              <a:t>передбачених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розд</a:t>
            </a:r>
            <a:r>
              <a:rPr lang="ru-RU" sz="1100" dirty="0">
                <a:latin typeface="e-Ukraine Head Light" pitchFamily="50" charset="-52"/>
              </a:rPr>
              <a:t>. IV ПКУ</a:t>
            </a:r>
            <a:r>
              <a:rPr lang="ru-RU" sz="1100" dirty="0" smtClean="0">
                <a:latin typeface="e-Ukraine Head Light" pitchFamily="50" charset="-52"/>
              </a:rPr>
              <a:t>;</a:t>
            </a:r>
            <a:endParaRPr lang="ru-RU" sz="1100" dirty="0">
              <a:latin typeface="e-Ukraine Head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Head Light" pitchFamily="50" charset="-52"/>
              </a:rPr>
              <a:t>	</a:t>
            </a:r>
            <a:r>
              <a:rPr lang="ru-RU" sz="1100" dirty="0" err="1" smtClean="0">
                <a:latin typeface="e-Ukraine Head Light" pitchFamily="50" charset="-52"/>
              </a:rPr>
              <a:t>від</a:t>
            </a:r>
            <a:r>
              <a:rPr lang="ru-RU" sz="1100" dirty="0" smtClean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операцій</a:t>
            </a:r>
            <a:r>
              <a:rPr lang="ru-RU" sz="1100" dirty="0">
                <a:latin typeface="e-Ukraine Head Light" pitchFamily="50" charset="-52"/>
              </a:rPr>
              <a:t> продажу (</a:t>
            </a:r>
            <a:r>
              <a:rPr lang="ru-RU" sz="1100" dirty="0" err="1">
                <a:latin typeface="e-Ukraine Head Light" pitchFamily="50" charset="-52"/>
              </a:rPr>
              <a:t>обміну</a:t>
            </a:r>
            <a:r>
              <a:rPr lang="ru-RU" sz="1100" dirty="0">
                <a:latin typeface="e-Ukraine Head Light" pitchFamily="50" charset="-52"/>
              </a:rPr>
              <a:t>) майна, </a:t>
            </a:r>
            <a:r>
              <a:rPr lang="ru-RU" sz="1100" dirty="0" err="1">
                <a:latin typeface="e-Ukraine Head Light" pitchFamily="50" charset="-52"/>
              </a:rPr>
              <a:t>дарування</a:t>
            </a:r>
            <a:r>
              <a:rPr lang="ru-RU" sz="1100" dirty="0">
                <a:latin typeface="e-Ukraine Head Light" pitchFamily="50" charset="-52"/>
              </a:rPr>
              <a:t>, </a:t>
            </a:r>
            <a:r>
              <a:rPr lang="ru-RU" sz="1100" dirty="0" err="1">
                <a:latin typeface="e-Ukraine Head Light" pitchFamily="50" charset="-52"/>
              </a:rPr>
              <a:t>дохід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від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яких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відповідно</a:t>
            </a:r>
            <a:r>
              <a:rPr lang="ru-RU" sz="1100" dirty="0">
                <a:latin typeface="e-Ukraine Head Light" pitchFamily="50" charset="-52"/>
              </a:rPr>
              <a:t> до </a:t>
            </a:r>
            <a:r>
              <a:rPr lang="ru-RU" sz="1100" dirty="0" err="1">
                <a:latin typeface="e-Ukraine Head Light" pitchFamily="50" charset="-52"/>
              </a:rPr>
              <a:t>розд</a:t>
            </a:r>
            <a:r>
              <a:rPr lang="ru-RU" sz="1100" dirty="0">
                <a:latin typeface="e-Ukraine Head Light" pitchFamily="50" charset="-52"/>
              </a:rPr>
              <a:t>. IV ПКУ не </a:t>
            </a:r>
            <a:r>
              <a:rPr lang="ru-RU" sz="1100" dirty="0" err="1">
                <a:latin typeface="e-Ukraine Head Light" pitchFamily="50" charset="-52"/>
              </a:rPr>
              <a:t>оподатковується</a:t>
            </a:r>
            <a:r>
              <a:rPr lang="ru-RU" sz="1100" dirty="0">
                <a:latin typeface="e-Ukraine Head Light" pitchFamily="50" charset="-52"/>
              </a:rPr>
              <a:t>, </a:t>
            </a:r>
            <a:r>
              <a:rPr lang="ru-RU" sz="1100" dirty="0" err="1">
                <a:latin typeface="e-Ukraine Head Light" pitchFamily="50" charset="-52"/>
              </a:rPr>
              <a:t>оподатковується</a:t>
            </a:r>
            <a:r>
              <a:rPr lang="ru-RU" sz="1100" dirty="0">
                <a:latin typeface="e-Ukraine Head Light" pitchFamily="50" charset="-52"/>
              </a:rPr>
              <a:t> за </a:t>
            </a:r>
            <a:r>
              <a:rPr lang="ru-RU" sz="1100" dirty="0" err="1">
                <a:latin typeface="e-Ukraine Head Light" pitchFamily="50" charset="-52"/>
              </a:rPr>
              <a:t>нульовою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ставкою</a:t>
            </a:r>
            <a:r>
              <a:rPr lang="ru-RU" sz="1100" dirty="0">
                <a:latin typeface="e-Ukraine Head Light" pitchFamily="50" charset="-52"/>
              </a:rPr>
              <a:t> та/</a:t>
            </a:r>
            <a:r>
              <a:rPr lang="ru-RU" sz="1100" dirty="0" err="1">
                <a:latin typeface="e-Ukraine Head Light" pitchFamily="50" charset="-52"/>
              </a:rPr>
              <a:t>або</a:t>
            </a:r>
            <a:r>
              <a:rPr lang="ru-RU" sz="1100" dirty="0">
                <a:latin typeface="e-Ukraine Head Light" pitchFamily="50" charset="-52"/>
              </a:rPr>
              <a:t> з </a:t>
            </a:r>
            <a:r>
              <a:rPr lang="ru-RU" sz="1100" dirty="0" err="1">
                <a:latin typeface="e-Ukraine Head Light" pitchFamily="50" charset="-52"/>
              </a:rPr>
              <a:t>яких</a:t>
            </a:r>
            <a:r>
              <a:rPr lang="ru-RU" sz="1100" dirty="0">
                <a:latin typeface="e-Ukraine Head Light" pitchFamily="50" charset="-52"/>
              </a:rPr>
              <a:t> при </a:t>
            </a:r>
            <a:r>
              <a:rPr lang="ru-RU" sz="1100" dirty="0" err="1">
                <a:latin typeface="e-Ukraine Head Light" pitchFamily="50" charset="-52"/>
              </a:rPr>
              <a:t>нотаріальному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посвідченні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договорів</a:t>
            </a:r>
            <a:r>
              <a:rPr lang="ru-RU" sz="1100" dirty="0">
                <a:latin typeface="e-Ukraine Head Light" pitchFamily="50" charset="-52"/>
              </a:rPr>
              <a:t>, за </a:t>
            </a:r>
            <a:r>
              <a:rPr lang="ru-RU" sz="1100" dirty="0" err="1">
                <a:latin typeface="e-Ukraine Head Light" pitchFamily="50" charset="-52"/>
              </a:rPr>
              <a:t>якими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був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сплачений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податок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відповідно</a:t>
            </a:r>
            <a:r>
              <a:rPr lang="ru-RU" sz="1100" dirty="0">
                <a:latin typeface="e-Ukraine Head Light" pitchFamily="50" charset="-52"/>
              </a:rPr>
              <a:t> до </a:t>
            </a:r>
            <a:r>
              <a:rPr lang="ru-RU" sz="1100" dirty="0" err="1">
                <a:latin typeface="e-Ukraine Head Light" pitchFamily="50" charset="-52"/>
              </a:rPr>
              <a:t>розд</a:t>
            </a:r>
            <a:r>
              <a:rPr lang="ru-RU" sz="1100" dirty="0">
                <a:latin typeface="e-Ukraine Head Light" pitchFamily="50" charset="-52"/>
              </a:rPr>
              <a:t>. IV ПКУ</a:t>
            </a:r>
            <a:r>
              <a:rPr lang="ru-RU" sz="1100" dirty="0" smtClean="0">
                <a:latin typeface="e-Ukraine Head Light" pitchFamily="50" charset="-52"/>
              </a:rPr>
              <a:t>;</a:t>
            </a:r>
            <a:endParaRPr lang="ru-RU" sz="1100" dirty="0">
              <a:latin typeface="e-Ukraine Head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Head Light" pitchFamily="50" charset="-52"/>
              </a:rPr>
              <a:t>	у </a:t>
            </a:r>
            <a:r>
              <a:rPr lang="ru-RU" sz="1100" dirty="0" err="1">
                <a:latin typeface="e-Ukraine Head Light" pitchFamily="50" charset="-52"/>
              </a:rPr>
              <a:t>вигляді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об'єктів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спадщини</a:t>
            </a:r>
            <a:r>
              <a:rPr lang="ru-RU" sz="1100" dirty="0">
                <a:latin typeface="e-Ukraine Head Light" pitchFamily="50" charset="-52"/>
              </a:rPr>
              <a:t>, </a:t>
            </a:r>
            <a:r>
              <a:rPr lang="ru-RU" sz="1100" dirty="0" err="1">
                <a:latin typeface="e-Ukraine Head Light" pitchFamily="50" charset="-52"/>
              </a:rPr>
              <a:t>які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відповідно</a:t>
            </a:r>
            <a:r>
              <a:rPr lang="ru-RU" sz="1100" dirty="0">
                <a:latin typeface="e-Ukraine Head Light" pitchFamily="50" charset="-52"/>
              </a:rPr>
              <a:t> до </a:t>
            </a:r>
            <a:r>
              <a:rPr lang="ru-RU" sz="1100" dirty="0" err="1">
                <a:latin typeface="e-Ukraine Head Light" pitchFamily="50" charset="-52"/>
              </a:rPr>
              <a:t>розд</a:t>
            </a:r>
            <a:r>
              <a:rPr lang="ru-RU" sz="1100" dirty="0">
                <a:latin typeface="e-Ukraine Head Light" pitchFamily="50" charset="-52"/>
              </a:rPr>
              <a:t>. IV ПКУ </a:t>
            </a:r>
            <a:r>
              <a:rPr lang="ru-RU" sz="1100" dirty="0" err="1">
                <a:latin typeface="e-Ukraine Head Light" pitchFamily="50" charset="-52"/>
              </a:rPr>
              <a:t>оподатковуються</a:t>
            </a:r>
            <a:r>
              <a:rPr lang="ru-RU" sz="1100" dirty="0">
                <a:latin typeface="e-Ukraine Head Light" pitchFamily="50" charset="-52"/>
              </a:rPr>
              <a:t> за </a:t>
            </a:r>
            <a:r>
              <a:rPr lang="ru-RU" sz="1100" dirty="0" err="1">
                <a:latin typeface="e-Ukraine Head Light" pitchFamily="50" charset="-52"/>
              </a:rPr>
              <a:t>нульовою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ставкою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податку</a:t>
            </a:r>
            <a:r>
              <a:rPr lang="ru-RU" sz="1100" dirty="0">
                <a:latin typeface="e-Ukraine Head Light" pitchFamily="50" charset="-52"/>
              </a:rPr>
              <a:t> та/</a:t>
            </a:r>
            <a:r>
              <a:rPr lang="ru-RU" sz="1100" dirty="0" err="1">
                <a:latin typeface="e-Ukraine Head Light" pitchFamily="50" charset="-52"/>
              </a:rPr>
              <a:t>або</a:t>
            </a:r>
            <a:r>
              <a:rPr lang="ru-RU" sz="1100" dirty="0">
                <a:latin typeface="e-Ukraine Head Light" pitchFamily="50" charset="-52"/>
              </a:rPr>
              <a:t> з </a:t>
            </a:r>
            <a:r>
              <a:rPr lang="ru-RU" sz="1100" dirty="0" err="1">
                <a:latin typeface="e-Ukraine Head Light" pitchFamily="50" charset="-52"/>
              </a:rPr>
              <a:t>яких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сплачено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податок</a:t>
            </a:r>
            <a:r>
              <a:rPr lang="ru-RU" sz="1100" dirty="0">
                <a:latin typeface="e-Ukraine Head Light" pitchFamily="50" charset="-52"/>
              </a:rPr>
              <a:t> </a:t>
            </a:r>
            <a:r>
              <a:rPr lang="ru-RU" sz="1100" dirty="0" err="1">
                <a:latin typeface="e-Ukraine Head Light" pitchFamily="50" charset="-52"/>
              </a:rPr>
              <a:t>відповідно</a:t>
            </a:r>
            <a:r>
              <a:rPr lang="ru-RU" sz="1100" dirty="0">
                <a:latin typeface="e-Ukraine Head Light" pitchFamily="50" charset="-52"/>
              </a:rPr>
              <a:t> до п. 174.3 ст. 174 ПКУ. </a:t>
            </a:r>
            <a:endParaRPr lang="ru-RU" sz="1100" dirty="0">
              <a:latin typeface="e-Ukraine Head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1394</TotalTime>
  <Words>120</Words>
  <Application>Microsoft Office PowerPoint</Application>
  <PresentationFormat>Лист A4 (210x297 мм)</PresentationFormat>
  <Paragraphs>31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177</cp:revision>
  <dcterms:created xsi:type="dcterms:W3CDTF">2021-05-27T05:23:05Z</dcterms:created>
  <dcterms:modified xsi:type="dcterms:W3CDTF">2023-02-27T06:53:41Z</dcterms:modified>
</cp:coreProperties>
</file>