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1416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285898" y="934580"/>
            <a:ext cx="4248150" cy="20621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>
                <a:latin typeface="e-Ukraine Head Light" pitchFamily="50" charset="-52"/>
              </a:rPr>
              <a:t>Як у </a:t>
            </a:r>
            <a:r>
              <a:rPr lang="ru-RU" sz="1600" b="1" dirty="0" err="1">
                <a:latin typeface="e-Ukraine Head Light" pitchFamily="50" charset="-52"/>
              </a:rPr>
              <a:t>декларації</a:t>
            </a:r>
            <a:r>
              <a:rPr lang="ru-RU" sz="1600" b="1" dirty="0">
                <a:latin typeface="e-Ukraine Head Light" pitchFamily="50" charset="-52"/>
              </a:rPr>
              <a:t> про </a:t>
            </a:r>
            <a:r>
              <a:rPr lang="ru-RU" sz="1600" b="1" dirty="0" err="1">
                <a:latin typeface="e-Ukraine Head Light" pitchFamily="50" charset="-52"/>
              </a:rPr>
              <a:t>майновий</a:t>
            </a:r>
            <a:r>
              <a:rPr lang="ru-RU" sz="1600" b="1" dirty="0">
                <a:latin typeface="e-Ukraine Head Light" pitchFamily="50" charset="-52"/>
              </a:rPr>
              <a:t> стан і доходи </a:t>
            </a:r>
            <a:r>
              <a:rPr lang="ru-RU" sz="1600" b="1" dirty="0" err="1">
                <a:latin typeface="e-Ukraine Head Light" pitchFamily="50" charset="-52"/>
              </a:rPr>
              <a:t>вказуються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інші</a:t>
            </a:r>
            <a:r>
              <a:rPr lang="ru-RU" sz="1600" b="1" dirty="0">
                <a:latin typeface="e-Ukraine Head Light" pitchFamily="50" charset="-52"/>
              </a:rPr>
              <a:t> доходи </a:t>
            </a:r>
            <a:r>
              <a:rPr lang="ru-RU" sz="1600" b="1" dirty="0" err="1">
                <a:latin typeface="e-Ukraine Head Light" pitchFamily="50" charset="-52"/>
              </a:rPr>
              <a:t>фізичної</a:t>
            </a:r>
            <a:r>
              <a:rPr lang="ru-RU" sz="1600" b="1" dirty="0">
                <a:latin typeface="e-Ukraine Head Light" pitchFamily="50" charset="-52"/>
              </a:rPr>
              <a:t> особи, </a:t>
            </a:r>
            <a:r>
              <a:rPr lang="ru-RU" sz="1600" b="1" dirty="0" err="1">
                <a:latin typeface="e-Ukraine Head Light" pitchFamily="50" charset="-52"/>
              </a:rPr>
              <a:t>зокрема</a:t>
            </a:r>
            <a:r>
              <a:rPr lang="ru-RU" sz="1600" b="1" dirty="0">
                <a:latin typeface="e-Ukraine Head Light" pitchFamily="50" charset="-52"/>
              </a:rPr>
              <a:t>, </a:t>
            </a:r>
            <a:r>
              <a:rPr lang="ru-RU" sz="1600" b="1" dirty="0" err="1">
                <a:latin typeface="e-Ukraine Head Light" pitchFamily="50" charset="-52"/>
              </a:rPr>
              <a:t>отримані</a:t>
            </a:r>
            <a:r>
              <a:rPr lang="ru-RU" sz="1600" b="1" dirty="0">
                <a:latin typeface="e-Ukraine Head Light" pitchFamily="50" charset="-52"/>
              </a:rPr>
              <a:t> у </a:t>
            </a:r>
            <a:r>
              <a:rPr lang="ru-RU" sz="1600" b="1" dirty="0" err="1">
                <a:latin typeface="e-Ukraine Head Light" pitchFamily="50" charset="-52"/>
              </a:rPr>
              <a:t>вигляді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процентів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нарахованих</a:t>
            </a:r>
            <a:r>
              <a:rPr lang="ru-RU" sz="1600" b="1" dirty="0">
                <a:latin typeface="e-Ukraine Head Light" pitchFamily="50" charset="-52"/>
              </a:rPr>
              <a:t> на </a:t>
            </a:r>
            <a:r>
              <a:rPr lang="ru-RU" sz="1600" b="1" dirty="0" err="1">
                <a:latin typeface="e-Ukraine Head Light" pitchFamily="50" charset="-52"/>
              </a:rPr>
              <a:t>поточний</a:t>
            </a:r>
            <a:r>
              <a:rPr lang="ru-RU" sz="1600" b="1" dirty="0">
                <a:latin typeface="e-Ukraine Head Light" pitchFamily="50" charset="-52"/>
              </a:rPr>
              <a:t> (</a:t>
            </a:r>
            <a:r>
              <a:rPr lang="ru-RU" sz="1600" b="1" dirty="0" err="1">
                <a:latin typeface="e-Ukraine Head Light" pitchFamily="50" charset="-52"/>
              </a:rPr>
              <a:t>депозитний</a:t>
            </a:r>
            <a:r>
              <a:rPr lang="ru-RU" sz="1600" b="1" dirty="0">
                <a:latin typeface="e-Ukraine Head Light" pitchFamily="50" charset="-52"/>
              </a:rPr>
              <a:t>) </a:t>
            </a:r>
            <a:r>
              <a:rPr lang="ru-RU" sz="1600" b="1" dirty="0" err="1">
                <a:latin typeface="e-Ukraine Head Light" pitchFamily="50" charset="-52"/>
              </a:rPr>
              <a:t>рахунок</a:t>
            </a:r>
            <a:r>
              <a:rPr lang="ru-RU" sz="1600" b="1" dirty="0">
                <a:latin typeface="e-Ukraine Head Light" pitchFamily="50" charset="-52"/>
              </a:rPr>
              <a:t> у </a:t>
            </a:r>
            <a:r>
              <a:rPr lang="ru-RU" sz="1600" b="1" dirty="0" err="1">
                <a:latin typeface="e-Ukraine Head Light" pitchFamily="50" charset="-52"/>
              </a:rPr>
              <a:t>банківській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установі</a:t>
            </a:r>
            <a:r>
              <a:rPr lang="ru-RU" sz="1600" b="1" dirty="0">
                <a:latin typeface="e-Ukraine Head Light" pitchFamily="50" charset="-52"/>
              </a:rPr>
              <a:t>, </a:t>
            </a:r>
            <a:r>
              <a:rPr lang="ru-RU" sz="1600" b="1" dirty="0" err="1">
                <a:latin typeface="e-Ukraine Head Light" pitchFamily="50" charset="-52"/>
              </a:rPr>
              <a:t>дивідендів</a:t>
            </a:r>
            <a:r>
              <a:rPr lang="ru-RU" sz="1600" b="1" dirty="0">
                <a:latin typeface="e-Ukraine Head Light" pitchFamily="50" charset="-52"/>
              </a:rPr>
              <a:t>?</a:t>
            </a:r>
            <a:endParaRPr lang="ru-RU" sz="1600" b="1" dirty="0">
              <a:latin typeface="e-Ukraine Head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2394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ютий 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30491" y="76199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10150" y="76199"/>
            <a:ext cx="4755534" cy="6781800"/>
            <a:chOff x="35328" y="-41519"/>
            <a:chExt cx="4842426" cy="68919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35328" y="-41519"/>
              <a:ext cx="4842426" cy="67300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>
                  <a:latin typeface="e-Ukraine Light" pitchFamily="50" charset="-52"/>
                </a:rPr>
                <a:t>тРАВ</a:t>
              </a:r>
              <a:endParaRPr lang="uk-UA">
                <a:latin typeface="e-Ukraine Light" pitchFamily="50" charset="-52"/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 Light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 Light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142874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27010" y="76199"/>
            <a:ext cx="45694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/>
              <a:t> </a:t>
            </a:r>
            <a:r>
              <a:rPr lang="en-US" sz="1400" dirty="0" smtClean="0"/>
              <a:t>	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8125" y="230087"/>
            <a:ext cx="4495799" cy="667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Head Light" pitchFamily="50" charset="-52"/>
              </a:rPr>
              <a:t>	</a:t>
            </a:r>
            <a:r>
              <a:rPr lang="ru-RU" sz="1050" dirty="0">
                <a:latin typeface="e-Ukraine Head Light" pitchFamily="50" charset="-52"/>
              </a:rPr>
              <a:t> </a:t>
            </a:r>
            <a:r>
              <a:rPr lang="ru-RU" sz="1100" dirty="0">
                <a:latin typeface="e-Ukraine Head Light" pitchFamily="50" charset="-52"/>
              </a:rPr>
              <a:t>Головне </a:t>
            </a:r>
            <a:r>
              <a:rPr lang="ru-RU" sz="1100" dirty="0" err="1">
                <a:latin typeface="e-Ukraine Head Light" pitchFamily="50" charset="-52"/>
              </a:rPr>
              <a:t>управління</a:t>
            </a:r>
            <a:r>
              <a:rPr lang="ru-RU" sz="1100" dirty="0">
                <a:latin typeface="e-Ukraine Head Light" pitchFamily="50" charset="-52"/>
              </a:rPr>
              <a:t> ДПС у м. </a:t>
            </a:r>
            <a:r>
              <a:rPr lang="ru-RU" sz="1100" dirty="0" err="1">
                <a:latin typeface="e-Ukraine Head Light" pitchFamily="50" charset="-52"/>
              </a:rPr>
              <a:t>Києві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інформує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що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відповідно</a:t>
            </a:r>
            <a:r>
              <a:rPr lang="ru-RU" sz="1100" dirty="0">
                <a:latin typeface="e-Ukraine Head Light" pitchFamily="50" charset="-52"/>
              </a:rPr>
              <a:t> до </a:t>
            </a:r>
            <a:r>
              <a:rPr lang="ru-RU" sz="1100" dirty="0" err="1">
                <a:latin typeface="e-Ukraine Head Light" pitchFamily="50" charset="-52"/>
              </a:rPr>
              <a:t>пп</a:t>
            </a:r>
            <a:r>
              <a:rPr lang="ru-RU" sz="1100" dirty="0">
                <a:latin typeface="e-Ukraine Head Light" pitchFamily="50" charset="-52"/>
              </a:rPr>
              <a:t>. 15 п. 2 </a:t>
            </a:r>
            <a:r>
              <a:rPr lang="ru-RU" sz="1100" dirty="0" err="1">
                <a:latin typeface="e-Ukraine Head Light" pitchFamily="50" charset="-52"/>
              </a:rPr>
              <a:t>розд</a:t>
            </a:r>
            <a:r>
              <a:rPr lang="ru-RU" sz="1100" dirty="0">
                <a:latin typeface="e-Ukraine Head Light" pitchFamily="50" charset="-52"/>
              </a:rPr>
              <a:t>. IІІ </a:t>
            </a:r>
            <a:r>
              <a:rPr lang="ru-RU" sz="1100" dirty="0" err="1">
                <a:latin typeface="e-Ukraine Head Light" pitchFamily="50" charset="-52"/>
              </a:rPr>
              <a:t>Інструкції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щодо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заповнення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податкової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декларації</a:t>
            </a:r>
            <a:r>
              <a:rPr lang="ru-RU" sz="1100" dirty="0">
                <a:latin typeface="e-Ukraine Head Light" pitchFamily="50" charset="-52"/>
              </a:rPr>
              <a:t> про </a:t>
            </a:r>
            <a:r>
              <a:rPr lang="ru-RU" sz="1100" dirty="0" err="1">
                <a:latin typeface="e-Ukraine Head Light" pitchFamily="50" charset="-52"/>
              </a:rPr>
              <a:t>майновий</a:t>
            </a:r>
            <a:r>
              <a:rPr lang="ru-RU" sz="1100" dirty="0">
                <a:latin typeface="e-Ukraine Head Light" pitchFamily="50" charset="-52"/>
              </a:rPr>
              <a:t> стан і доходи, </a:t>
            </a:r>
            <a:r>
              <a:rPr lang="ru-RU" sz="1100" dirty="0" err="1">
                <a:latin typeface="e-Ukraine Head Light" pitchFamily="50" charset="-52"/>
              </a:rPr>
              <a:t>затвердженої</a:t>
            </a:r>
            <a:r>
              <a:rPr lang="ru-RU" sz="1100" dirty="0">
                <a:latin typeface="e-Ukraine Head Light" pitchFamily="50" charset="-52"/>
              </a:rPr>
              <a:t> наказом </a:t>
            </a:r>
            <a:r>
              <a:rPr lang="ru-RU" sz="1100" dirty="0" err="1">
                <a:latin typeface="e-Ukraine Head Light" pitchFamily="50" charset="-52"/>
              </a:rPr>
              <a:t>Міністерства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фінансів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України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</a:t>
            </a:r>
            <a:r>
              <a:rPr lang="ru-RU" sz="1100" dirty="0">
                <a:latin typeface="e-Ukraine Head Light" pitchFamily="50" charset="-52"/>
              </a:rPr>
              <a:t> 02 </a:t>
            </a:r>
            <a:r>
              <a:rPr lang="ru-RU" sz="1100" dirty="0" err="1">
                <a:latin typeface="e-Ukraine Head Light" pitchFamily="50" charset="-52"/>
              </a:rPr>
              <a:t>жовтня</a:t>
            </a:r>
            <a:r>
              <a:rPr lang="ru-RU" sz="1100" dirty="0">
                <a:latin typeface="e-Ukraine Head Light" pitchFamily="50" charset="-52"/>
              </a:rPr>
              <a:t> 2015 року № 859 (у </a:t>
            </a:r>
            <a:r>
              <a:rPr lang="ru-RU" sz="1100" dirty="0" err="1">
                <a:latin typeface="e-Ukraine Head Light" pitchFamily="50" charset="-52"/>
              </a:rPr>
              <a:t>редакції</a:t>
            </a:r>
            <a:r>
              <a:rPr lang="ru-RU" sz="1100" dirty="0">
                <a:latin typeface="e-Ukraine Head Light" pitchFamily="50" charset="-52"/>
              </a:rPr>
              <a:t> наказу </a:t>
            </a:r>
            <a:r>
              <a:rPr lang="ru-RU" sz="1100" dirty="0" err="1">
                <a:latin typeface="e-Ukraine Head Light" pitchFamily="50" charset="-52"/>
              </a:rPr>
              <a:t>Міністерства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фінансів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України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</a:t>
            </a:r>
            <a:r>
              <a:rPr lang="ru-RU" sz="1100" dirty="0">
                <a:latin typeface="e-Ukraine Head Light" pitchFamily="50" charset="-52"/>
              </a:rPr>
              <a:t> 17 </a:t>
            </a:r>
            <a:r>
              <a:rPr lang="ru-RU" sz="1100" dirty="0" err="1">
                <a:latin typeface="e-Ukraine Head Light" pitchFamily="50" charset="-52"/>
              </a:rPr>
              <a:t>травня</a:t>
            </a:r>
            <a:r>
              <a:rPr lang="ru-RU" sz="1100" dirty="0">
                <a:latin typeface="e-Ukraine Head Light" pitchFamily="50" charset="-52"/>
              </a:rPr>
              <a:t> 2022 року № 143), у рядку 10.13 </a:t>
            </a:r>
            <a:r>
              <a:rPr lang="ru-RU" sz="1100" dirty="0" err="1">
                <a:latin typeface="e-Ukraine Head Light" pitchFamily="50" charset="-52"/>
              </a:rPr>
              <a:t>розд</a:t>
            </a:r>
            <a:r>
              <a:rPr lang="ru-RU" sz="1100" dirty="0">
                <a:latin typeface="e-Ukraine Head Light" pitchFamily="50" charset="-52"/>
              </a:rPr>
              <a:t>. ІІ «Доходи, </a:t>
            </a:r>
            <a:r>
              <a:rPr lang="ru-RU" sz="1100" dirty="0" err="1">
                <a:latin typeface="e-Ukraine Head Light" pitchFamily="50" charset="-52"/>
              </a:rPr>
              <a:t>які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включаються</a:t>
            </a:r>
            <a:r>
              <a:rPr lang="ru-RU" sz="1100" dirty="0">
                <a:latin typeface="e-Ukraine Head Light" pitchFamily="50" charset="-52"/>
              </a:rPr>
              <a:t> до </a:t>
            </a:r>
            <a:r>
              <a:rPr lang="ru-RU" sz="1100" dirty="0" err="1">
                <a:latin typeface="e-Ukraine Head Light" pitchFamily="50" charset="-52"/>
              </a:rPr>
              <a:t>загального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річного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оподатковуваного</a:t>
            </a:r>
            <a:r>
              <a:rPr lang="ru-RU" sz="1100" dirty="0">
                <a:latin typeface="e-Ukraine Head Light" pitchFamily="50" charset="-52"/>
              </a:rPr>
              <a:t> доходу» </a:t>
            </a:r>
            <a:r>
              <a:rPr lang="ru-RU" sz="1100" dirty="0" err="1">
                <a:latin typeface="e-Ukraine Head Light" pitchFamily="50" charset="-52"/>
              </a:rPr>
              <a:t>декларації</a:t>
            </a:r>
            <a:r>
              <a:rPr lang="ru-RU" sz="1100" dirty="0">
                <a:latin typeface="e-Ukraine Head Light" pitchFamily="50" charset="-52"/>
              </a:rPr>
              <a:t> про </a:t>
            </a:r>
            <a:r>
              <a:rPr lang="ru-RU" sz="1100" dirty="0" err="1">
                <a:latin typeface="e-Ukraine Head Light" pitchFamily="50" charset="-52"/>
              </a:rPr>
              <a:t>майновий</a:t>
            </a:r>
            <a:r>
              <a:rPr lang="ru-RU" sz="1100" dirty="0">
                <a:latin typeface="e-Ukraine Head Light" pitchFamily="50" charset="-52"/>
              </a:rPr>
              <a:t> стан і доходи </a:t>
            </a:r>
            <a:r>
              <a:rPr lang="ru-RU" sz="1100" dirty="0" err="1">
                <a:latin typeface="e-Ukraine Head Light" pitchFamily="50" charset="-52"/>
              </a:rPr>
              <a:t>вказується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загальна</a:t>
            </a:r>
            <a:r>
              <a:rPr lang="ru-RU" sz="1100" dirty="0">
                <a:latin typeface="e-Ukraine Head Light" pitchFamily="50" charset="-52"/>
              </a:rPr>
              <a:t> сума </a:t>
            </a:r>
            <a:r>
              <a:rPr lang="ru-RU" sz="1100" dirty="0" err="1">
                <a:latin typeface="e-Ukraine Head Light" pitchFamily="50" charset="-52"/>
              </a:rPr>
              <a:t>інших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оподатковуваних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доходів</a:t>
            </a:r>
            <a:r>
              <a:rPr lang="ru-RU" sz="1100" dirty="0">
                <a:latin typeface="e-Ukraine Head Light" pitchFamily="50" charset="-52"/>
              </a:rPr>
              <a:t>, не </a:t>
            </a:r>
            <a:r>
              <a:rPr lang="ru-RU" sz="1100" dirty="0" err="1">
                <a:latin typeface="e-Ukraine Head Light" pitchFamily="50" charset="-52"/>
              </a:rPr>
              <a:t>зазначених</a:t>
            </a:r>
            <a:r>
              <a:rPr lang="ru-RU" sz="1100" dirty="0">
                <a:latin typeface="e-Ukraine Head Light" pitchFamily="50" charset="-52"/>
              </a:rPr>
              <a:t> у </a:t>
            </a:r>
            <a:r>
              <a:rPr lang="ru-RU" sz="1100" dirty="0" err="1">
                <a:latin typeface="e-Ukraine Head Light" pitchFamily="50" charset="-52"/>
              </a:rPr>
              <a:t>попередніх</a:t>
            </a:r>
            <a:r>
              <a:rPr lang="ru-RU" sz="1100" dirty="0">
                <a:latin typeface="e-Ukraine Head Light" pitchFamily="50" charset="-52"/>
              </a:rPr>
              <a:t> рядках </a:t>
            </a:r>
            <a:r>
              <a:rPr lang="ru-RU" sz="1100" dirty="0" err="1">
                <a:latin typeface="e-Ukraine Head Light" pitchFamily="50" charset="-52"/>
              </a:rPr>
              <a:t>декларації</a:t>
            </a:r>
            <a:r>
              <a:rPr lang="ru-RU" sz="1100" dirty="0">
                <a:latin typeface="e-Ukraine Head Light" pitchFamily="50" charset="-52"/>
              </a:rPr>
              <a:t>, у тому </a:t>
            </a:r>
            <a:r>
              <a:rPr lang="ru-RU" sz="1100" dirty="0" err="1">
                <a:latin typeface="e-Ukraine Head Light" pitchFamily="50" charset="-52"/>
              </a:rPr>
              <a:t>числі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дохід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отриманий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платником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податку</a:t>
            </a:r>
            <a:r>
              <a:rPr lang="ru-RU" sz="1100" dirty="0">
                <a:latin typeface="e-Ukraine Head Light" pitchFamily="50" charset="-52"/>
              </a:rPr>
              <a:t> як </a:t>
            </a:r>
            <a:r>
              <a:rPr lang="ru-RU" sz="1100" dirty="0" err="1">
                <a:latin typeface="e-Ukraine Head Light" pitchFamily="50" charset="-52"/>
              </a:rPr>
              <a:t>додаткове</a:t>
            </a:r>
            <a:r>
              <a:rPr lang="ru-RU" sz="1100" dirty="0">
                <a:latin typeface="e-Ukraine Head Light" pitchFamily="50" charset="-52"/>
              </a:rPr>
              <a:t> благо </a:t>
            </a:r>
            <a:r>
              <a:rPr lang="ru-RU" sz="1100" dirty="0" err="1">
                <a:latin typeface="e-Ukraine Head Light" pitchFamily="50" charset="-52"/>
              </a:rPr>
              <a:t>згідно</a:t>
            </a:r>
            <a:r>
              <a:rPr lang="ru-RU" sz="1100" dirty="0">
                <a:latin typeface="e-Ukraine Head Light" pitchFamily="50" charset="-52"/>
              </a:rPr>
              <a:t> з </a:t>
            </a:r>
            <a:r>
              <a:rPr lang="ru-RU" sz="1100" dirty="0" err="1">
                <a:latin typeface="e-Ukraine Head Light" pitchFamily="50" charset="-52"/>
              </a:rPr>
              <a:t>пп</a:t>
            </a:r>
            <a:r>
              <a:rPr lang="ru-RU" sz="1100" dirty="0">
                <a:latin typeface="e-Ukraine Head Light" pitchFamily="50" charset="-52"/>
              </a:rPr>
              <a:t>. 164.2.17 п. 164.2 ст. 164 </a:t>
            </a:r>
            <a:r>
              <a:rPr lang="ru-RU" sz="1100" dirty="0" err="1">
                <a:latin typeface="e-Ukraine Head Light" pitchFamily="50" charset="-52"/>
              </a:rPr>
              <a:t>Податкового</a:t>
            </a:r>
            <a:r>
              <a:rPr lang="ru-RU" sz="1100" dirty="0">
                <a:latin typeface="e-Ukraine Head Light" pitchFamily="50" charset="-52"/>
              </a:rPr>
              <a:t> кодексу </a:t>
            </a:r>
            <a:r>
              <a:rPr lang="ru-RU" sz="1100" dirty="0" err="1">
                <a:latin typeface="e-Ukraine Head Light" pitchFamily="50" charset="-52"/>
              </a:rPr>
              <a:t>України</a:t>
            </a:r>
            <a:r>
              <a:rPr lang="ru-RU" sz="1100" dirty="0">
                <a:latin typeface="e-Ukraine Head Light" pitchFamily="50" charset="-52"/>
              </a:rPr>
              <a:t> (</a:t>
            </a:r>
            <a:r>
              <a:rPr lang="ru-RU" sz="1100" dirty="0" err="1">
                <a:latin typeface="e-Ukraine Head Light" pitchFamily="50" charset="-52"/>
              </a:rPr>
              <a:t>крім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випадків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передбачених</a:t>
            </a:r>
            <a:r>
              <a:rPr lang="ru-RU" sz="1100" dirty="0">
                <a:latin typeface="e-Ukraine Head Light" pitchFamily="50" charset="-52"/>
              </a:rPr>
              <a:t> ст. 165 ПКУ</a:t>
            </a:r>
            <a:r>
              <a:rPr lang="ru-RU" sz="1100" dirty="0" smtClean="0">
                <a:latin typeface="e-Ukraine Head Light" pitchFamily="50" charset="-52"/>
              </a:rPr>
              <a:t>).</a:t>
            </a:r>
            <a:endParaRPr lang="ru-RU" sz="11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Head Light" pitchFamily="50" charset="-52"/>
              </a:rPr>
              <a:t>	У </a:t>
            </a:r>
            <a:r>
              <a:rPr lang="ru-RU" sz="1100" dirty="0">
                <a:latin typeface="e-Ukraine Head Light" pitchFamily="50" charset="-52"/>
              </a:rPr>
              <a:t>графах 3 – 7 рядка 10.13 </a:t>
            </a:r>
            <a:r>
              <a:rPr lang="ru-RU" sz="1100" dirty="0" err="1">
                <a:latin typeface="e-Ukraine Head Light" pitchFamily="50" charset="-52"/>
              </a:rPr>
              <a:t>декларації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вказуються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значення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сум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річного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оподатковуваного</a:t>
            </a:r>
            <a:r>
              <a:rPr lang="ru-RU" sz="1100" dirty="0">
                <a:latin typeface="e-Ukraine Head Light" pitchFamily="50" charset="-52"/>
              </a:rPr>
              <a:t> доходу, не </a:t>
            </a:r>
            <a:r>
              <a:rPr lang="ru-RU" sz="1100" dirty="0" err="1">
                <a:latin typeface="e-Ukraine Head Light" pitchFamily="50" charset="-52"/>
              </a:rPr>
              <a:t>зазначені</a:t>
            </a:r>
            <a:r>
              <a:rPr lang="ru-RU" sz="1100" dirty="0">
                <a:latin typeface="e-Ukraine Head Light" pitchFamily="50" charset="-52"/>
              </a:rPr>
              <a:t> у </a:t>
            </a:r>
            <a:r>
              <a:rPr lang="ru-RU" sz="1100" dirty="0" err="1">
                <a:latin typeface="e-Ukraine Head Light" pitchFamily="50" charset="-52"/>
              </a:rPr>
              <a:t>попередніх</a:t>
            </a:r>
            <a:r>
              <a:rPr lang="ru-RU" sz="1100" dirty="0">
                <a:latin typeface="e-Ukraine Head Light" pitchFamily="50" charset="-52"/>
              </a:rPr>
              <a:t> рядках </a:t>
            </a:r>
            <a:r>
              <a:rPr lang="ru-RU" sz="1100" dirty="0" err="1">
                <a:latin typeface="e-Ukraine Head Light" pitchFamily="50" charset="-52"/>
              </a:rPr>
              <a:t>декларації</a:t>
            </a:r>
            <a:r>
              <a:rPr lang="ru-RU" sz="1100" dirty="0">
                <a:latin typeface="e-Ukraine Head Light" pitchFamily="50" charset="-52"/>
              </a:rPr>
              <a:t>, а </a:t>
            </a:r>
            <a:r>
              <a:rPr lang="ru-RU" sz="1100" dirty="0" err="1">
                <a:latin typeface="e-Ukraine Head Light" pitchFamily="50" charset="-52"/>
              </a:rPr>
              <a:t>також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суми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податку</a:t>
            </a:r>
            <a:r>
              <a:rPr lang="ru-RU" sz="1100" dirty="0">
                <a:latin typeface="e-Ukraine Head Light" pitchFamily="50" charset="-52"/>
              </a:rPr>
              <a:t> на доходи </a:t>
            </a:r>
            <a:r>
              <a:rPr lang="ru-RU" sz="1100" dirty="0" err="1">
                <a:latin typeface="e-Ukraine Head Light" pitchFamily="50" charset="-52"/>
              </a:rPr>
              <a:t>фізичних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осіб</a:t>
            </a:r>
            <a:r>
              <a:rPr lang="ru-RU" sz="1100" dirty="0">
                <a:latin typeface="e-Ukraine Head Light" pitchFamily="50" charset="-52"/>
              </a:rPr>
              <a:t> та </a:t>
            </a:r>
            <a:r>
              <a:rPr lang="ru-RU" sz="1100" dirty="0" err="1">
                <a:latin typeface="e-Ukraine Head Light" pitchFamily="50" charset="-52"/>
              </a:rPr>
              <a:t>військового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збору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утриманих</a:t>
            </a:r>
            <a:r>
              <a:rPr lang="ru-RU" sz="1100" dirty="0">
                <a:latin typeface="e-Ukraine Head Light" pitchFamily="50" charset="-52"/>
              </a:rPr>
              <a:t> (</a:t>
            </a:r>
            <a:r>
              <a:rPr lang="ru-RU" sz="1100" dirty="0" err="1">
                <a:latin typeface="e-Ukraine Head Light" pitchFamily="50" charset="-52"/>
              </a:rPr>
              <a:t>сплачених</a:t>
            </a:r>
            <a:r>
              <a:rPr lang="ru-RU" sz="1100" dirty="0">
                <a:latin typeface="e-Ukraine Head Light" pitchFamily="50" charset="-52"/>
              </a:rPr>
              <a:t>) </a:t>
            </a:r>
            <a:r>
              <a:rPr lang="ru-RU" sz="1100" dirty="0" err="1">
                <a:latin typeface="e-Ukraine Head Light" pitchFamily="50" charset="-52"/>
              </a:rPr>
              <a:t>податковим</a:t>
            </a:r>
            <a:r>
              <a:rPr lang="ru-RU" sz="1100" dirty="0">
                <a:latin typeface="e-Ukraine Head Light" pitchFamily="50" charset="-52"/>
              </a:rPr>
              <a:t> агентом, та </a:t>
            </a:r>
            <a:r>
              <a:rPr lang="ru-RU" sz="1100" dirty="0" err="1">
                <a:latin typeface="e-Ukraine Head Light" pitchFamily="50" charset="-52"/>
              </a:rPr>
              <a:t>суми</a:t>
            </a:r>
            <a:r>
              <a:rPr lang="ru-RU" sz="1100" dirty="0">
                <a:latin typeface="e-Ukraine Head Light" pitchFamily="50" charset="-52"/>
              </a:rPr>
              <a:t> ПДФО та </a:t>
            </a:r>
            <a:r>
              <a:rPr lang="ru-RU" sz="1100" dirty="0" err="1">
                <a:latin typeface="e-Ukraine Head Light" pitchFamily="50" charset="-52"/>
              </a:rPr>
              <a:t>військового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збору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що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підлягають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сплаті</a:t>
            </a:r>
            <a:r>
              <a:rPr lang="ru-RU" sz="1100" dirty="0">
                <a:latin typeface="e-Ukraine Head Light" pitchFamily="50" charset="-52"/>
              </a:rPr>
              <a:t> до бюджету </a:t>
            </a:r>
            <a:r>
              <a:rPr lang="ru-RU" sz="1100" dirty="0" err="1">
                <a:latin typeface="e-Ukraine Head Light" pitchFamily="50" charset="-52"/>
              </a:rPr>
              <a:t>самостійно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платником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податку</a:t>
            </a:r>
            <a:r>
              <a:rPr lang="ru-RU" sz="1100" dirty="0">
                <a:latin typeface="e-Ukraine Head Light" pitchFamily="50" charset="-52"/>
              </a:rPr>
              <a:t> за результатами </a:t>
            </a:r>
            <a:r>
              <a:rPr lang="ru-RU" sz="1100" dirty="0" err="1">
                <a:latin typeface="e-Ukraine Head Light" pitchFamily="50" charset="-52"/>
              </a:rPr>
              <a:t>звітного</a:t>
            </a:r>
            <a:r>
              <a:rPr lang="ru-RU" sz="1100" dirty="0">
                <a:latin typeface="e-Ukraine Head Light" pitchFamily="50" charset="-52"/>
              </a:rPr>
              <a:t> (</a:t>
            </a:r>
            <a:r>
              <a:rPr lang="ru-RU" sz="1100" dirty="0" err="1">
                <a:latin typeface="e-Ukraine Head Light" pitchFamily="50" charset="-52"/>
              </a:rPr>
              <a:t>податкового</a:t>
            </a:r>
            <a:r>
              <a:rPr lang="ru-RU" sz="1100" dirty="0">
                <a:latin typeface="e-Ukraine Head Light" pitchFamily="50" charset="-52"/>
              </a:rPr>
              <a:t>) року. </a:t>
            </a:r>
            <a:r>
              <a:rPr lang="ru-RU" sz="1100" dirty="0" smtClean="0">
                <a:latin typeface="e-Ukraine Head Light" pitchFamily="50" charset="-52"/>
              </a:rPr>
              <a:t/>
            </a:r>
            <a:br>
              <a:rPr lang="ru-RU" sz="1100" dirty="0" smtClean="0">
                <a:latin typeface="e-Ukraine Head Light" pitchFamily="50" charset="-52"/>
              </a:rPr>
            </a:br>
            <a:endParaRPr lang="ru-RU" sz="1000" dirty="0">
              <a:latin typeface="e-Ukraine Head Light" pitchFamily="50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06679" y="232127"/>
            <a:ext cx="4493240" cy="5388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Head Light" pitchFamily="50" charset="-52"/>
              </a:rPr>
              <a:t> </a:t>
            </a:r>
            <a:r>
              <a:rPr lang="ru-RU" sz="1050" dirty="0" smtClean="0">
                <a:latin typeface="e-Ukraine Head Light" pitchFamily="50" charset="-52"/>
              </a:rPr>
              <a:t>	</a:t>
            </a:r>
            <a:r>
              <a:rPr lang="ru-RU" sz="1100" dirty="0" err="1" smtClean="0">
                <a:latin typeface="e-Ukraine Head Light" pitchFamily="50" charset="-52"/>
              </a:rPr>
              <a:t>Згідно</a:t>
            </a:r>
            <a:r>
              <a:rPr lang="ru-RU" sz="1100" dirty="0" smtClean="0">
                <a:latin typeface="e-Ukraine Head Light" pitchFamily="50" charset="-52"/>
              </a:rPr>
              <a:t> </a:t>
            </a:r>
            <a:r>
              <a:rPr lang="ru-RU" sz="1100" dirty="0">
                <a:latin typeface="e-Ukraine Head Light" pitchFamily="50" charset="-52"/>
              </a:rPr>
              <a:t>з </a:t>
            </a:r>
            <a:r>
              <a:rPr lang="ru-RU" sz="1100" dirty="0" err="1">
                <a:latin typeface="e-Ukraine Head Light" pitchFamily="50" charset="-52"/>
              </a:rPr>
              <a:t>пп</a:t>
            </a:r>
            <a:r>
              <a:rPr lang="ru-RU" sz="1100" dirty="0">
                <a:latin typeface="e-Ukraine Head Light" pitchFamily="50" charset="-52"/>
              </a:rPr>
              <a:t>. 16 п. 2 </a:t>
            </a:r>
            <a:r>
              <a:rPr lang="ru-RU" sz="1100" dirty="0" err="1">
                <a:latin typeface="e-Ukraine Head Light" pitchFamily="50" charset="-52"/>
              </a:rPr>
              <a:t>розд</a:t>
            </a:r>
            <a:r>
              <a:rPr lang="ru-RU" sz="1100" dirty="0">
                <a:latin typeface="e-Ukraine Head Light" pitchFamily="50" charset="-52"/>
              </a:rPr>
              <a:t>. IІІ </a:t>
            </a:r>
            <a:r>
              <a:rPr lang="ru-RU" sz="1100" dirty="0" err="1">
                <a:latin typeface="e-Ukraine Head Light" pitchFamily="50" charset="-52"/>
              </a:rPr>
              <a:t>Інструкції</a:t>
            </a:r>
            <a:r>
              <a:rPr lang="ru-RU" sz="1100" dirty="0">
                <a:latin typeface="e-Ukraine Head Light" pitchFamily="50" charset="-52"/>
              </a:rPr>
              <a:t> у графах 3 – 7 рядка 10.13.1 </a:t>
            </a:r>
            <a:r>
              <a:rPr lang="ru-RU" sz="1100" dirty="0" err="1">
                <a:latin typeface="e-Ukraine Head Light" pitchFamily="50" charset="-52"/>
              </a:rPr>
              <a:t>декларації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вказуються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значення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суми</a:t>
            </a:r>
            <a:r>
              <a:rPr lang="ru-RU" sz="1100" dirty="0">
                <a:latin typeface="e-Ukraine Head Light" pitchFamily="50" charset="-52"/>
              </a:rPr>
              <a:t> доходу, </a:t>
            </a:r>
            <a:r>
              <a:rPr lang="ru-RU" sz="1100" dirty="0" err="1">
                <a:latin typeface="e-Ukraine Head Light" pitchFamily="50" charset="-52"/>
              </a:rPr>
              <a:t>отриманого</a:t>
            </a:r>
            <a:r>
              <a:rPr lang="ru-RU" sz="1100" dirty="0">
                <a:latin typeface="e-Ukraine Head Light" pitchFamily="50" charset="-52"/>
              </a:rPr>
              <a:t> у </a:t>
            </a:r>
            <a:r>
              <a:rPr lang="ru-RU" sz="1100" dirty="0" err="1">
                <a:latin typeface="e-Ukraine Head Light" pitchFamily="50" charset="-52"/>
              </a:rPr>
              <a:t>вигляді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додаткового</a:t>
            </a:r>
            <a:r>
              <a:rPr lang="ru-RU" sz="1100" dirty="0">
                <a:latin typeface="e-Ukraine Head Light" pitchFamily="50" charset="-52"/>
              </a:rPr>
              <a:t> блага </a:t>
            </a:r>
            <a:r>
              <a:rPr lang="ru-RU" sz="1100" dirty="0" err="1">
                <a:latin typeface="e-Ukraine Head Light" pitchFamily="50" charset="-52"/>
              </a:rPr>
              <a:t>відповідно</a:t>
            </a:r>
            <a:r>
              <a:rPr lang="ru-RU" sz="1100" dirty="0">
                <a:latin typeface="e-Ukraine Head Light" pitchFamily="50" charset="-52"/>
              </a:rPr>
              <a:t> до </a:t>
            </a:r>
            <a:r>
              <a:rPr lang="ru-RU" sz="1100" dirty="0" err="1">
                <a:latin typeface="e-Ukraine Head Light" pitchFamily="50" charset="-52"/>
              </a:rPr>
              <a:t>абзаців</a:t>
            </a:r>
            <a:r>
              <a:rPr lang="ru-RU" sz="1100" dirty="0">
                <a:latin typeface="e-Ukraine Head Light" pitchFamily="50" charset="-52"/>
              </a:rPr>
              <a:t> другого та </a:t>
            </a:r>
            <a:r>
              <a:rPr lang="ru-RU" sz="1100" dirty="0" err="1">
                <a:latin typeface="e-Ukraine Head Light" pitchFamily="50" charset="-52"/>
              </a:rPr>
              <a:t>третього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пп</a:t>
            </a:r>
            <a:r>
              <a:rPr lang="ru-RU" sz="1100" dirty="0">
                <a:latin typeface="e-Ukraine Head Light" pitchFamily="50" charset="-52"/>
              </a:rPr>
              <a:t>. «д» </a:t>
            </a:r>
            <a:r>
              <a:rPr lang="ru-RU" sz="1100" dirty="0" err="1">
                <a:latin typeface="e-Ukraine Head Light" pitchFamily="50" charset="-52"/>
              </a:rPr>
              <a:t>пп</a:t>
            </a:r>
            <a:r>
              <a:rPr lang="ru-RU" sz="1100" dirty="0">
                <a:latin typeface="e-Ukraine Head Light" pitchFamily="50" charset="-52"/>
              </a:rPr>
              <a:t>. 164.2.17 п. 164.2 ст. 164 ПКУ за кредитом, </a:t>
            </a:r>
            <a:r>
              <a:rPr lang="ru-RU" sz="1100" dirty="0" err="1">
                <a:latin typeface="e-Ukraine Head Light" pitchFamily="50" charset="-52"/>
              </a:rPr>
              <a:t>отриманим</a:t>
            </a:r>
            <a:r>
              <a:rPr lang="ru-RU" sz="1100" dirty="0">
                <a:latin typeface="e-Ukraine Head Light" pitchFamily="50" charset="-52"/>
              </a:rPr>
              <a:t> на </a:t>
            </a:r>
            <a:r>
              <a:rPr lang="ru-RU" sz="1100" dirty="0" err="1">
                <a:latin typeface="e-Ukraine Head Light" pitchFamily="50" charset="-52"/>
              </a:rPr>
              <a:t>придбання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житла</a:t>
            </a:r>
            <a:r>
              <a:rPr lang="ru-RU" sz="1100" dirty="0">
                <a:latin typeface="e-Ukraine Head Light" pitchFamily="50" charset="-52"/>
              </a:rPr>
              <a:t> (</a:t>
            </a:r>
            <a:r>
              <a:rPr lang="ru-RU" sz="1100" dirty="0" err="1">
                <a:latin typeface="e-Ukraine Head Light" pitchFamily="50" charset="-52"/>
              </a:rPr>
              <a:t>іпотечний</a:t>
            </a:r>
            <a:r>
              <a:rPr lang="ru-RU" sz="1100" dirty="0">
                <a:latin typeface="e-Ukraine Head Light" pitchFamily="50" charset="-52"/>
              </a:rPr>
              <a:t> кредит), а </a:t>
            </a:r>
            <a:r>
              <a:rPr lang="ru-RU" sz="1100" dirty="0" err="1">
                <a:latin typeface="e-Ukraine Head Light" pitchFamily="50" charset="-52"/>
              </a:rPr>
              <a:t>також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суми</a:t>
            </a:r>
            <a:r>
              <a:rPr lang="ru-RU" sz="1100" dirty="0">
                <a:latin typeface="e-Ukraine Head Light" pitchFamily="50" charset="-52"/>
              </a:rPr>
              <a:t> ПДФО та </a:t>
            </a:r>
            <a:r>
              <a:rPr lang="ru-RU" sz="1100" dirty="0" err="1">
                <a:latin typeface="e-Ukraine Head Light" pitchFamily="50" charset="-52"/>
              </a:rPr>
              <a:t>військового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збору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утриманих</a:t>
            </a:r>
            <a:r>
              <a:rPr lang="ru-RU" sz="1100" dirty="0">
                <a:latin typeface="e-Ukraine Head Light" pitchFamily="50" charset="-52"/>
              </a:rPr>
              <a:t> (</a:t>
            </a:r>
            <a:r>
              <a:rPr lang="ru-RU" sz="1100" dirty="0" err="1">
                <a:latin typeface="e-Ukraine Head Light" pitchFamily="50" charset="-52"/>
              </a:rPr>
              <a:t>сплачених</a:t>
            </a:r>
            <a:r>
              <a:rPr lang="ru-RU" sz="1100" dirty="0">
                <a:latin typeface="e-Ukraine Head Light" pitchFamily="50" charset="-52"/>
              </a:rPr>
              <a:t>) </a:t>
            </a:r>
            <a:r>
              <a:rPr lang="ru-RU" sz="1100" dirty="0" err="1">
                <a:latin typeface="e-Ukraine Head Light" pitchFamily="50" charset="-52"/>
              </a:rPr>
              <a:t>податковим</a:t>
            </a:r>
            <a:r>
              <a:rPr lang="ru-RU" sz="1100" dirty="0">
                <a:latin typeface="e-Ukraine Head Light" pitchFamily="50" charset="-52"/>
              </a:rPr>
              <a:t> агентом, та </a:t>
            </a:r>
            <a:r>
              <a:rPr lang="ru-RU" sz="1100" dirty="0" err="1">
                <a:latin typeface="e-Ukraine Head Light" pitchFamily="50" charset="-52"/>
              </a:rPr>
              <a:t>суми</a:t>
            </a:r>
            <a:r>
              <a:rPr lang="ru-RU" sz="1100" dirty="0">
                <a:latin typeface="e-Ukraine Head Light" pitchFamily="50" charset="-52"/>
              </a:rPr>
              <a:t> ПДФО та </a:t>
            </a:r>
            <a:r>
              <a:rPr lang="ru-RU" sz="1100" dirty="0" err="1">
                <a:latin typeface="e-Ukraine Head Light" pitchFamily="50" charset="-52"/>
              </a:rPr>
              <a:t>військового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збору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що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підлягають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сплаті</a:t>
            </a:r>
            <a:r>
              <a:rPr lang="ru-RU" sz="1100" dirty="0">
                <a:latin typeface="e-Ukraine Head Light" pitchFamily="50" charset="-52"/>
              </a:rPr>
              <a:t> до бюджету </a:t>
            </a:r>
            <a:r>
              <a:rPr lang="ru-RU" sz="1100" dirty="0" err="1">
                <a:latin typeface="e-Ukraine Head Light" pitchFamily="50" charset="-52"/>
              </a:rPr>
              <a:t>самостійно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платником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податку</a:t>
            </a:r>
            <a:r>
              <a:rPr lang="ru-RU" sz="1100" dirty="0">
                <a:latin typeface="e-Ukraine Head Light" pitchFamily="50" charset="-52"/>
              </a:rPr>
              <a:t> за результатами </a:t>
            </a:r>
            <a:r>
              <a:rPr lang="ru-RU" sz="1100" dirty="0" err="1">
                <a:latin typeface="e-Ukraine Head Light" pitchFamily="50" charset="-52"/>
              </a:rPr>
              <a:t>звітного</a:t>
            </a:r>
            <a:r>
              <a:rPr lang="ru-RU" sz="1100" dirty="0">
                <a:latin typeface="e-Ukraine Head Light" pitchFamily="50" charset="-52"/>
              </a:rPr>
              <a:t> (</a:t>
            </a:r>
            <a:r>
              <a:rPr lang="ru-RU" sz="1100" dirty="0" err="1">
                <a:latin typeface="e-Ukraine Head Light" pitchFamily="50" charset="-52"/>
              </a:rPr>
              <a:t>податкового</a:t>
            </a:r>
            <a:r>
              <a:rPr lang="ru-RU" sz="1100" dirty="0">
                <a:latin typeface="e-Ukraine Head Light" pitchFamily="50" charset="-52"/>
              </a:rPr>
              <a:t>) року</a:t>
            </a:r>
            <a:r>
              <a:rPr lang="ru-RU" sz="1100" dirty="0" smtClean="0">
                <a:latin typeface="e-Ukraine Head Light" pitchFamily="50" charset="-52"/>
              </a:rPr>
              <a:t>.</a:t>
            </a:r>
            <a:endParaRPr lang="ru-RU" sz="11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Head Light" pitchFamily="50" charset="-52"/>
              </a:rPr>
              <a:t>	Для </a:t>
            </a:r>
            <a:r>
              <a:rPr lang="ru-RU" sz="1100" dirty="0" err="1">
                <a:latin typeface="e-Ukraine Head Light" pitchFamily="50" charset="-52"/>
              </a:rPr>
              <a:t>розстрочення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такої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суми</a:t>
            </a:r>
            <a:r>
              <a:rPr lang="ru-RU" sz="1100" dirty="0">
                <a:latin typeface="e-Ukraine Head Light" pitchFamily="50" charset="-52"/>
              </a:rPr>
              <a:t> ПДФО </a:t>
            </a:r>
            <a:r>
              <a:rPr lang="ru-RU" sz="1100" dirty="0" err="1">
                <a:latin typeface="e-Ukraine Head Light" pitchFamily="50" charset="-52"/>
              </a:rPr>
              <a:t>платник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податку</a:t>
            </a:r>
            <a:r>
              <a:rPr lang="ru-RU" sz="1100" dirty="0">
                <a:latin typeface="e-Ukraine Head Light" pitchFamily="50" charset="-52"/>
              </a:rPr>
              <a:t> разом </a:t>
            </a:r>
            <a:r>
              <a:rPr lang="ru-RU" sz="1100" dirty="0" err="1">
                <a:latin typeface="e-Ukraine Head Light" pitchFamily="50" charset="-52"/>
              </a:rPr>
              <a:t>із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декларацією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подає</a:t>
            </a:r>
            <a:r>
              <a:rPr lang="ru-RU" sz="1100" dirty="0">
                <a:latin typeface="e-Ukraine Head Light" pitchFamily="50" charset="-52"/>
              </a:rPr>
              <a:t> до </a:t>
            </a:r>
            <a:r>
              <a:rPr lang="ru-RU" sz="1100" dirty="0" err="1">
                <a:latin typeface="e-Ukraine Head Light" pitchFamily="50" charset="-52"/>
              </a:rPr>
              <a:t>контролюючого</a:t>
            </a:r>
            <a:r>
              <a:rPr lang="ru-RU" sz="1100" dirty="0">
                <a:latin typeface="e-Ukraine Head Light" pitchFamily="50" charset="-52"/>
              </a:rPr>
              <a:t> органу </a:t>
            </a:r>
            <a:r>
              <a:rPr lang="ru-RU" sz="1100" dirty="0" err="1">
                <a:latin typeface="e-Ukraine Head Light" pitchFamily="50" charset="-52"/>
              </a:rPr>
              <a:t>заяву</a:t>
            </a:r>
            <a:r>
              <a:rPr lang="ru-RU" sz="1100" dirty="0">
                <a:latin typeface="e-Ukraine Head Light" pitchFamily="50" charset="-52"/>
              </a:rPr>
              <a:t> в </a:t>
            </a:r>
            <a:r>
              <a:rPr lang="ru-RU" sz="1100" dirty="0" err="1">
                <a:latin typeface="e-Ukraine Head Light" pitchFamily="50" charset="-52"/>
              </a:rPr>
              <a:t>довільній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формі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що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містить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фактичні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дані</a:t>
            </a:r>
            <a:r>
              <a:rPr lang="ru-RU" sz="1100" dirty="0">
                <a:latin typeface="e-Ukraine Head Light" pitchFamily="50" charset="-52"/>
              </a:rPr>
              <a:t> про суму прощеного (</a:t>
            </a:r>
            <a:r>
              <a:rPr lang="ru-RU" sz="1100" dirty="0" err="1">
                <a:latin typeface="e-Ukraine Head Light" pitchFamily="50" charset="-52"/>
              </a:rPr>
              <a:t>анульованого</a:t>
            </a:r>
            <a:r>
              <a:rPr lang="ru-RU" sz="1100" dirty="0">
                <a:latin typeface="e-Ukraine Head Light" pitchFamily="50" charset="-52"/>
              </a:rPr>
              <a:t>) кредитором боргу (кредиту та/</a:t>
            </a:r>
            <a:r>
              <a:rPr lang="ru-RU" sz="1100" dirty="0" err="1">
                <a:latin typeface="e-Ukraine Head Light" pitchFamily="50" charset="-52"/>
              </a:rPr>
              <a:t>або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відсотків</a:t>
            </a:r>
            <a:r>
              <a:rPr lang="ru-RU" sz="1100" dirty="0">
                <a:latin typeface="e-Ukraine Head Light" pitchFamily="50" charset="-52"/>
              </a:rPr>
              <a:t>), </a:t>
            </a:r>
            <a:r>
              <a:rPr lang="ru-RU" sz="1100" dirty="0" err="1">
                <a:latin typeface="e-Ukraine Head Light" pitchFamily="50" charset="-52"/>
              </a:rPr>
              <a:t>підтверджену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відповідними</a:t>
            </a:r>
            <a:r>
              <a:rPr lang="ru-RU" sz="1100" dirty="0">
                <a:latin typeface="e-Ukraine Head Light" pitchFamily="50" charset="-52"/>
              </a:rPr>
              <a:t> документами кредитора, та </a:t>
            </a:r>
            <a:r>
              <a:rPr lang="ru-RU" sz="1100" dirty="0" err="1">
                <a:latin typeface="e-Ukraine Head Light" pitchFamily="50" charset="-52"/>
              </a:rPr>
              <a:t>коротке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пояснення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обставин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що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призвели</a:t>
            </a:r>
            <a:r>
              <a:rPr lang="ru-RU" sz="1100" dirty="0">
                <a:latin typeface="e-Ukraine Head Light" pitchFamily="50" charset="-52"/>
              </a:rPr>
              <a:t> до </a:t>
            </a:r>
            <a:r>
              <a:rPr lang="ru-RU" sz="1100" dirty="0" err="1">
                <a:latin typeface="e-Ukraine Head Light" pitchFamily="50" charset="-52"/>
              </a:rPr>
              <a:t>виникнення</a:t>
            </a:r>
            <a:r>
              <a:rPr lang="ru-RU" sz="1100" dirty="0">
                <a:latin typeface="e-Ukraine Head Light" pitchFamily="50" charset="-52"/>
              </a:rPr>
              <a:t> потреби </a:t>
            </a:r>
            <a:r>
              <a:rPr lang="ru-RU" sz="1100" dirty="0" err="1">
                <a:latin typeface="e-Ukraine Head Light" pitchFamily="50" charset="-52"/>
              </a:rPr>
              <a:t>здійснення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розстрочення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задекларованої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суми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податкового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зобов’язання</a:t>
            </a:r>
            <a:r>
              <a:rPr lang="ru-RU" sz="1100" dirty="0">
                <a:latin typeface="e-Ukraine Head Light" pitchFamily="50" charset="-52"/>
              </a:rPr>
              <a:t>. </a:t>
            </a:r>
            <a:endParaRPr lang="ru-RU" sz="1100" dirty="0">
              <a:latin typeface="e-Ukraine Head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1454</TotalTime>
  <Words>138</Words>
  <Application>Microsoft Office PowerPoint</Application>
  <PresentationFormat>Лист A4 (210x297 мм)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178</cp:revision>
  <dcterms:created xsi:type="dcterms:W3CDTF">2021-05-27T05:23:05Z</dcterms:created>
  <dcterms:modified xsi:type="dcterms:W3CDTF">2023-02-20T08:46:55Z</dcterms:modified>
</cp:coreProperties>
</file>