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1416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285898" y="858380"/>
            <a:ext cx="4248150" cy="20621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>
                <a:latin typeface="e-Ukraine Head Light" pitchFamily="50" charset="-52"/>
              </a:rPr>
              <a:t>Чи</a:t>
            </a:r>
            <a:r>
              <a:rPr lang="ru-RU" sz="1600" b="1" dirty="0">
                <a:latin typeface="e-Ukraine Head Light" pitchFamily="50" charset="-52"/>
              </a:rPr>
              <a:t> </a:t>
            </a:r>
            <a:r>
              <a:rPr lang="ru-RU" sz="1600" b="1" dirty="0" err="1">
                <a:latin typeface="e-Ukraine Head Light" pitchFamily="50" charset="-52"/>
              </a:rPr>
              <a:t>включається</a:t>
            </a:r>
            <a:r>
              <a:rPr lang="ru-RU" sz="1600" b="1" dirty="0">
                <a:latin typeface="e-Ukraine Head Light" pitchFamily="50" charset="-52"/>
              </a:rPr>
              <a:t> до </a:t>
            </a:r>
            <a:r>
              <a:rPr lang="ru-RU" sz="1600" b="1" dirty="0" err="1">
                <a:latin typeface="e-Ukraine Head Light" pitchFamily="50" charset="-52"/>
              </a:rPr>
              <a:t>річної</a:t>
            </a:r>
            <a:r>
              <a:rPr lang="ru-RU" sz="1600" b="1" dirty="0">
                <a:latin typeface="e-Ukraine Head Light" pitchFamily="50" charset="-52"/>
              </a:rPr>
              <a:t> </a:t>
            </a:r>
            <a:r>
              <a:rPr lang="ru-RU" sz="1600" b="1" dirty="0" err="1">
                <a:latin typeface="e-Ukraine Head Light" pitchFamily="50" charset="-52"/>
              </a:rPr>
              <a:t>податкової</a:t>
            </a:r>
            <a:r>
              <a:rPr lang="ru-RU" sz="1600" b="1" dirty="0">
                <a:latin typeface="e-Ukraine Head Light" pitchFamily="50" charset="-52"/>
              </a:rPr>
              <a:t> </a:t>
            </a:r>
            <a:r>
              <a:rPr lang="ru-RU" sz="1600" b="1" dirty="0" err="1">
                <a:latin typeface="e-Ukraine Head Light" pitchFamily="50" charset="-52"/>
              </a:rPr>
              <a:t>декларації</a:t>
            </a:r>
            <a:r>
              <a:rPr lang="ru-RU" sz="1600" b="1" dirty="0">
                <a:latin typeface="e-Ukraine Head Light" pitchFamily="50" charset="-52"/>
              </a:rPr>
              <a:t> про </a:t>
            </a:r>
            <a:r>
              <a:rPr lang="ru-RU" sz="1600" b="1" dirty="0" err="1">
                <a:latin typeface="e-Ukraine Head Light" pitchFamily="50" charset="-52"/>
              </a:rPr>
              <a:t>майновий</a:t>
            </a:r>
            <a:r>
              <a:rPr lang="ru-RU" sz="1600" b="1" dirty="0">
                <a:latin typeface="e-Ukraine Head Light" pitchFamily="50" charset="-52"/>
              </a:rPr>
              <a:t> стан і доходи сума </a:t>
            </a:r>
            <a:r>
              <a:rPr lang="ru-RU" sz="1600" b="1" dirty="0" err="1">
                <a:latin typeface="e-Ukraine Head Light" pitchFamily="50" charset="-52"/>
              </a:rPr>
              <a:t>поворотної</a:t>
            </a:r>
            <a:r>
              <a:rPr lang="ru-RU" sz="1600" b="1" dirty="0">
                <a:latin typeface="e-Ukraine Head Light" pitchFamily="50" charset="-52"/>
              </a:rPr>
              <a:t> </a:t>
            </a:r>
            <a:r>
              <a:rPr lang="ru-RU" sz="1600" b="1" dirty="0" err="1">
                <a:latin typeface="e-Ukraine Head Light" pitchFamily="50" charset="-52"/>
              </a:rPr>
              <a:t>фінансової</a:t>
            </a:r>
            <a:r>
              <a:rPr lang="ru-RU" sz="1600" b="1" dirty="0">
                <a:latin typeface="e-Ukraine Head Light" pitchFamily="50" charset="-52"/>
              </a:rPr>
              <a:t> </a:t>
            </a:r>
            <a:r>
              <a:rPr lang="ru-RU" sz="1600" b="1" dirty="0" err="1">
                <a:latin typeface="e-Ukraine Head Light" pitchFamily="50" charset="-52"/>
              </a:rPr>
              <a:t>допомоги</a:t>
            </a:r>
            <a:r>
              <a:rPr lang="ru-RU" sz="1600" b="1" dirty="0">
                <a:latin typeface="e-Ukraine Head Light" pitchFamily="50" charset="-52"/>
              </a:rPr>
              <a:t>, </a:t>
            </a:r>
            <a:r>
              <a:rPr lang="ru-RU" sz="1600" b="1" dirty="0" err="1">
                <a:latin typeface="e-Ukraine Head Light" pitchFamily="50" charset="-52"/>
              </a:rPr>
              <a:t>що</a:t>
            </a:r>
            <a:r>
              <a:rPr lang="ru-RU" sz="1600" b="1" dirty="0">
                <a:latin typeface="e-Ukraine Head Light" pitchFamily="50" charset="-52"/>
              </a:rPr>
              <a:t> </a:t>
            </a:r>
            <a:r>
              <a:rPr lang="ru-RU" sz="1600" b="1" dirty="0" err="1">
                <a:latin typeface="e-Ukraine Head Light" pitchFamily="50" charset="-52"/>
              </a:rPr>
              <a:t>надається</a:t>
            </a:r>
            <a:r>
              <a:rPr lang="ru-RU" sz="1600" b="1" dirty="0">
                <a:latin typeface="e-Ukraine Head Light" pitchFamily="50" charset="-52"/>
              </a:rPr>
              <a:t> </a:t>
            </a:r>
            <a:r>
              <a:rPr lang="ru-RU" sz="1600" b="1" dirty="0" err="1">
                <a:latin typeface="e-Ukraine Head Light" pitchFamily="50" charset="-52"/>
              </a:rPr>
              <a:t>фізичній</a:t>
            </a:r>
            <a:r>
              <a:rPr lang="ru-RU" sz="1600" b="1" dirty="0">
                <a:latin typeface="e-Ukraine Head Light" pitchFamily="50" charset="-52"/>
              </a:rPr>
              <a:t> </a:t>
            </a:r>
            <a:r>
              <a:rPr lang="ru-RU" sz="1600" b="1" dirty="0" err="1">
                <a:latin typeface="e-Ukraine Head Light" pitchFamily="50" charset="-52"/>
              </a:rPr>
              <a:t>особі</a:t>
            </a:r>
            <a:r>
              <a:rPr lang="ru-RU" sz="1600" b="1" dirty="0">
                <a:latin typeface="e-Ukraine Head Light" pitchFamily="50" charset="-52"/>
              </a:rPr>
              <a:t> </a:t>
            </a:r>
            <a:r>
              <a:rPr lang="ru-RU" sz="1600" b="1" dirty="0" err="1">
                <a:latin typeface="e-Ukraine Head Light" pitchFamily="50" charset="-52"/>
              </a:rPr>
              <a:t>юридичною</a:t>
            </a:r>
            <a:r>
              <a:rPr lang="ru-RU" sz="1600" b="1" dirty="0">
                <a:latin typeface="e-Ukraine Head Light" pitchFamily="50" charset="-52"/>
              </a:rPr>
              <a:t> особою - нерезидентом на </a:t>
            </a:r>
            <a:r>
              <a:rPr lang="ru-RU" sz="1600" b="1" dirty="0" err="1">
                <a:latin typeface="e-Ukraine Head Light" pitchFamily="50" charset="-52"/>
              </a:rPr>
              <a:t>термін</a:t>
            </a:r>
            <a:r>
              <a:rPr lang="ru-RU" sz="1600" b="1" dirty="0">
                <a:latin typeface="e-Ukraine Head Light" pitchFamily="50" charset="-52"/>
              </a:rPr>
              <a:t> </a:t>
            </a:r>
            <a:r>
              <a:rPr lang="ru-RU" sz="1600" b="1" dirty="0" err="1">
                <a:latin typeface="e-Ukraine Head Light" pitchFamily="50" charset="-52"/>
              </a:rPr>
              <a:t>більше</a:t>
            </a:r>
            <a:r>
              <a:rPr lang="ru-RU" sz="1600" b="1">
                <a:latin typeface="e-Ukraine Head Light" pitchFamily="50" charset="-52"/>
              </a:rPr>
              <a:t> одного року?</a:t>
            </a:r>
            <a:endParaRPr lang="ru-RU" sz="1600" b="1" dirty="0">
              <a:latin typeface="e-Ukraine Head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2394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ютий 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30491" y="76199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10150" y="76199"/>
            <a:ext cx="4755534" cy="6781800"/>
            <a:chOff x="35328" y="-41519"/>
            <a:chExt cx="4842426" cy="68919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35328" y="-41519"/>
              <a:ext cx="4842426" cy="67300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mtClean="0">
                  <a:latin typeface="e-Ukraine Light" pitchFamily="50" charset="-52"/>
                </a:rPr>
                <a:t>тРАВ</a:t>
              </a:r>
              <a:endParaRPr lang="uk-UA">
                <a:latin typeface="e-Ukraine Light" pitchFamily="50" charset="-52"/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 Light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 Light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142874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6" y="86916"/>
            <a:ext cx="4543424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450" smtClean="0"/>
              <a:t>  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27010" y="76199"/>
            <a:ext cx="45694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/>
              <a:t> </a:t>
            </a:r>
            <a:r>
              <a:rPr lang="en-US" sz="1400" dirty="0" smtClean="0"/>
              <a:t>	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8124" y="138500"/>
            <a:ext cx="4495799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Head Light" pitchFamily="50" charset="-52"/>
              </a:rPr>
              <a:t>	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>
                <a:latin typeface="e-Ukraine Head Light" pitchFamily="50" charset="-52"/>
              </a:rPr>
              <a:t> Головне   </a:t>
            </a:r>
            <a:r>
              <a:rPr lang="ru-RU" sz="1000" dirty="0" err="1">
                <a:latin typeface="e-Ukraine Head Light" pitchFamily="50" charset="-52"/>
              </a:rPr>
              <a:t>управління</a:t>
            </a:r>
            <a:r>
              <a:rPr lang="ru-RU" sz="1000" dirty="0">
                <a:latin typeface="e-Ukraine Head Light" pitchFamily="50" charset="-52"/>
              </a:rPr>
              <a:t>   ДПС  у м. </a:t>
            </a:r>
            <a:r>
              <a:rPr lang="ru-RU" sz="1000" dirty="0" err="1">
                <a:latin typeface="e-Ukraine Head Light" pitchFamily="50" charset="-52"/>
              </a:rPr>
              <a:t>Києві</a:t>
            </a:r>
            <a:r>
              <a:rPr lang="ru-RU" sz="1000" dirty="0">
                <a:latin typeface="e-Ukraine Head Light" pitchFamily="50" charset="-52"/>
              </a:rPr>
              <a:t>  </a:t>
            </a:r>
            <a:r>
              <a:rPr lang="ru-RU" sz="1000" dirty="0" err="1">
                <a:latin typeface="e-Ukraine Head Light" pitchFamily="50" charset="-52"/>
              </a:rPr>
              <a:t>повідомляє</a:t>
            </a:r>
            <a:r>
              <a:rPr lang="ru-RU" sz="1000" dirty="0">
                <a:latin typeface="e-Ukraine Head Light" pitchFamily="50" charset="-52"/>
              </a:rPr>
              <a:t>,  </a:t>
            </a:r>
            <a:r>
              <a:rPr lang="ru-RU" sz="1000" dirty="0" err="1">
                <a:latin typeface="e-Ukraine Head Light" pitchFamily="50" charset="-52"/>
              </a:rPr>
              <a:t>що</a:t>
            </a:r>
            <a:r>
              <a:rPr lang="ru-RU" sz="1000" dirty="0">
                <a:latin typeface="e-Ukraine Head Light" pitchFamily="50" charset="-52"/>
              </a:rPr>
              <a:t> сума </a:t>
            </a:r>
            <a:r>
              <a:rPr lang="ru-RU" sz="1000" dirty="0" err="1">
                <a:latin typeface="e-Ukraine Head Light" pitchFamily="50" charset="-52"/>
              </a:rPr>
              <a:t>коштів</a:t>
            </a:r>
            <a:r>
              <a:rPr lang="ru-RU" sz="1000" dirty="0">
                <a:latin typeface="e-Ukraine Head Light" pitchFamily="50" charset="-52"/>
              </a:rPr>
              <a:t>, </a:t>
            </a:r>
            <a:r>
              <a:rPr lang="ru-RU" sz="1000" dirty="0" err="1">
                <a:latin typeface="e-Ukraine Head Light" pitchFamily="50" charset="-52"/>
              </a:rPr>
              <a:t>надана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юридичною</a:t>
            </a:r>
            <a:r>
              <a:rPr lang="ru-RU" sz="1000" dirty="0">
                <a:latin typeface="e-Ukraine Head Light" pitchFamily="50" charset="-52"/>
              </a:rPr>
              <a:t> особою – нерезидентом </a:t>
            </a:r>
            <a:r>
              <a:rPr lang="ru-RU" sz="1000" dirty="0" err="1">
                <a:latin typeface="e-Ukraine Head Light" pitchFamily="50" charset="-52"/>
              </a:rPr>
              <a:t>фізичній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особі</a:t>
            </a:r>
            <a:r>
              <a:rPr lang="ru-RU" sz="1000" dirty="0">
                <a:latin typeface="e-Ukraine Head Light" pitchFamily="50" charset="-52"/>
              </a:rPr>
              <a:t> за договором </a:t>
            </a:r>
            <a:r>
              <a:rPr lang="ru-RU" sz="1000" dirty="0" err="1">
                <a:latin typeface="e-Ukraine Head Light" pitchFamily="50" charset="-52"/>
              </a:rPr>
              <a:t>позики</a:t>
            </a:r>
            <a:r>
              <a:rPr lang="ru-RU" sz="1000" dirty="0">
                <a:latin typeface="e-Ukraine Head Light" pitchFamily="50" charset="-52"/>
              </a:rPr>
              <a:t>, яку </a:t>
            </a:r>
            <a:r>
              <a:rPr lang="ru-RU" sz="1000" dirty="0" err="1">
                <a:latin typeface="e-Ukraine Head Light" pitchFamily="50" charset="-52"/>
              </a:rPr>
              <a:t>фізична</a:t>
            </a:r>
            <a:r>
              <a:rPr lang="ru-RU" sz="1000" dirty="0">
                <a:latin typeface="e-Ukraine Head Light" pitchFamily="50" charset="-52"/>
              </a:rPr>
              <a:t> особа (</a:t>
            </a:r>
            <a:r>
              <a:rPr lang="ru-RU" sz="1000" dirty="0" err="1">
                <a:latin typeface="e-Ukraine Head Light" pitchFamily="50" charset="-52"/>
              </a:rPr>
              <a:t>позичальник</a:t>
            </a:r>
            <a:r>
              <a:rPr lang="ru-RU" sz="1000" dirty="0">
                <a:latin typeface="e-Ukraine Head Light" pitchFamily="50" charset="-52"/>
              </a:rPr>
              <a:t>) повинна </a:t>
            </a:r>
            <a:r>
              <a:rPr lang="ru-RU" sz="1000" dirty="0" err="1">
                <a:latin typeface="e-Ukraine Head Light" pitchFamily="50" charset="-52"/>
              </a:rPr>
              <a:t>повернути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позикодавцеві</a:t>
            </a:r>
            <a:r>
              <a:rPr lang="ru-RU" sz="1000" dirty="0">
                <a:latin typeface="e-Ukraine Head Light" pitchFamily="50" charset="-52"/>
              </a:rPr>
              <a:t> у </a:t>
            </a:r>
            <a:r>
              <a:rPr lang="ru-RU" sz="1000" dirty="0" err="1">
                <a:latin typeface="e-Ukraine Head Light" pitchFamily="50" charset="-52"/>
              </a:rPr>
              <a:t>визначений</a:t>
            </a:r>
            <a:r>
              <a:rPr lang="ru-RU" sz="1000" dirty="0">
                <a:latin typeface="e-Ukraine Head Light" pitchFamily="50" charset="-52"/>
              </a:rPr>
              <a:t> договором </a:t>
            </a:r>
            <a:r>
              <a:rPr lang="ru-RU" sz="1000" dirty="0" err="1">
                <a:latin typeface="e-Ukraine Head Light" pitchFamily="50" charset="-52"/>
              </a:rPr>
              <a:t>термін</a:t>
            </a:r>
            <a:r>
              <a:rPr lang="ru-RU" sz="1000" dirty="0">
                <a:latin typeface="e-Ukraine Head Light" pitchFamily="50" charset="-52"/>
              </a:rPr>
              <a:t>, не </a:t>
            </a:r>
            <a:r>
              <a:rPr lang="ru-RU" sz="1000" dirty="0" err="1">
                <a:latin typeface="e-Ukraine Head Light" pitchFamily="50" charset="-52"/>
              </a:rPr>
              <a:t>підлягає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оподаткуванню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податком</a:t>
            </a:r>
            <a:r>
              <a:rPr lang="ru-RU" sz="1000" dirty="0">
                <a:latin typeface="e-Ukraine Head Light" pitchFamily="50" charset="-52"/>
              </a:rPr>
              <a:t> на доходи </a:t>
            </a:r>
            <a:r>
              <a:rPr lang="ru-RU" sz="1000" dirty="0" err="1">
                <a:latin typeface="e-Ukraine Head Light" pitchFamily="50" charset="-52"/>
              </a:rPr>
              <a:t>фізичних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осіб</a:t>
            </a:r>
            <a:r>
              <a:rPr lang="ru-RU" sz="1000" dirty="0">
                <a:latin typeface="e-Ukraine Head Light" pitchFamily="50" charset="-52"/>
              </a:rPr>
              <a:t> і не </a:t>
            </a:r>
            <a:r>
              <a:rPr lang="ru-RU" sz="1000" dirty="0" err="1">
                <a:latin typeface="e-Ukraine Head Light" pitchFamily="50" charset="-52"/>
              </a:rPr>
              <a:t>відображається</a:t>
            </a:r>
            <a:r>
              <a:rPr lang="ru-RU" sz="1000" dirty="0">
                <a:latin typeface="e-Ukraine Head Light" pitchFamily="50" charset="-52"/>
              </a:rPr>
              <a:t> у </a:t>
            </a:r>
            <a:r>
              <a:rPr lang="ru-RU" sz="1000" dirty="0" err="1">
                <a:latin typeface="e-Ukraine Head Light" pitchFamily="50" charset="-52"/>
              </a:rPr>
              <a:t>річній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податковій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декларації</a:t>
            </a:r>
            <a:r>
              <a:rPr lang="ru-RU" sz="1000" dirty="0">
                <a:latin typeface="e-Ukraine Head Light" pitchFamily="50" charset="-52"/>
              </a:rPr>
              <a:t> про </a:t>
            </a:r>
            <a:r>
              <a:rPr lang="ru-RU" sz="1000" dirty="0" err="1">
                <a:latin typeface="e-Ukraine Head Light" pitchFamily="50" charset="-52"/>
              </a:rPr>
              <a:t>майновий</a:t>
            </a:r>
            <a:r>
              <a:rPr lang="ru-RU" sz="1000" dirty="0">
                <a:latin typeface="e-Ukraine Head Light" pitchFamily="50" charset="-52"/>
              </a:rPr>
              <a:t> стан і доходи</a:t>
            </a:r>
            <a:r>
              <a:rPr lang="ru-RU" sz="1000" dirty="0" smtClean="0">
                <a:latin typeface="e-Ukraine Head Light" pitchFamily="50" charset="-52"/>
              </a:rPr>
              <a:t>.</a:t>
            </a:r>
            <a:endParaRPr lang="ru-RU" sz="1000" dirty="0">
              <a:latin typeface="e-Ukraine Head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en-US" sz="1000" dirty="0" smtClean="0">
                <a:latin typeface="e-Ukraine Head Light" pitchFamily="50" charset="-52"/>
              </a:rPr>
              <a:t>	</a:t>
            </a:r>
            <a:r>
              <a:rPr lang="ru-RU" sz="1000" dirty="0" err="1" smtClean="0">
                <a:latin typeface="e-Ukraine Head Light" pitchFamily="50" charset="-52"/>
              </a:rPr>
              <a:t>Якщо</a:t>
            </a:r>
            <a:r>
              <a:rPr lang="ru-RU" sz="1000" dirty="0" smtClean="0">
                <a:latin typeface="e-Ukraine Head Light" pitchFamily="50" charset="-52"/>
              </a:rPr>
              <a:t> </a:t>
            </a:r>
            <a:r>
              <a:rPr lang="ru-RU" sz="1000" dirty="0">
                <a:latin typeface="e-Ukraine Head Light" pitchFamily="50" charset="-52"/>
              </a:rPr>
              <a:t>сума </a:t>
            </a:r>
            <a:r>
              <a:rPr lang="ru-RU" sz="1000" dirty="0" err="1">
                <a:latin typeface="e-Ukraine Head Light" pitchFamily="50" charset="-52"/>
              </a:rPr>
              <a:t>поворотної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фінансової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допомоги</a:t>
            </a:r>
            <a:r>
              <a:rPr lang="ru-RU" sz="1000" dirty="0">
                <a:latin typeface="e-Ukraine Head Light" pitchFamily="50" charset="-52"/>
              </a:rPr>
              <a:t> не </a:t>
            </a:r>
            <a:r>
              <a:rPr lang="ru-RU" sz="1000" dirty="0" err="1">
                <a:latin typeface="e-Ukraine Head Light" pitchFamily="50" charset="-52"/>
              </a:rPr>
              <a:t>повертається</a:t>
            </a:r>
            <a:r>
              <a:rPr lang="ru-RU" sz="1000" dirty="0">
                <a:latin typeface="e-Ukraine Head Light" pitchFamily="50" charset="-52"/>
              </a:rPr>
              <a:t> у </a:t>
            </a:r>
            <a:r>
              <a:rPr lang="ru-RU" sz="1000" dirty="0" err="1">
                <a:latin typeface="e-Ukraine Head Light" pitchFamily="50" charset="-52"/>
              </a:rPr>
              <a:t>визначений</a:t>
            </a:r>
            <a:r>
              <a:rPr lang="ru-RU" sz="1000" dirty="0">
                <a:latin typeface="e-Ukraine Head Light" pitchFamily="50" charset="-52"/>
              </a:rPr>
              <a:t> у </a:t>
            </a:r>
            <a:r>
              <a:rPr lang="ru-RU" sz="1000" dirty="0" err="1">
                <a:latin typeface="e-Ukraine Head Light" pitchFamily="50" charset="-52"/>
              </a:rPr>
              <a:t>договорі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термін</a:t>
            </a:r>
            <a:r>
              <a:rPr lang="ru-RU" sz="1000" dirty="0">
                <a:latin typeface="e-Ukraine Head Light" pitchFamily="50" charset="-52"/>
              </a:rPr>
              <a:t>, то вона </a:t>
            </a:r>
            <a:r>
              <a:rPr lang="ru-RU" sz="1000" dirty="0" err="1">
                <a:latin typeface="e-Ukraine Head Light" pitchFamily="50" charset="-52"/>
              </a:rPr>
              <a:t>включається</a:t>
            </a:r>
            <a:r>
              <a:rPr lang="ru-RU" sz="1000" dirty="0">
                <a:latin typeface="e-Ukraine Head Light" pitchFamily="50" charset="-52"/>
              </a:rPr>
              <a:t> до </a:t>
            </a:r>
            <a:r>
              <a:rPr lang="ru-RU" sz="1000" dirty="0" err="1">
                <a:latin typeface="e-Ukraine Head Light" pitchFamily="50" charset="-52"/>
              </a:rPr>
              <a:t>загального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місячного</a:t>
            </a:r>
            <a:r>
              <a:rPr lang="ru-RU" sz="1000" dirty="0">
                <a:latin typeface="e-Ukraine Head Light" pitchFamily="50" charset="-52"/>
              </a:rPr>
              <a:t> (</a:t>
            </a:r>
            <a:r>
              <a:rPr lang="ru-RU" sz="1000" dirty="0" err="1">
                <a:latin typeface="e-Ukraine Head Light" pitchFamily="50" charset="-52"/>
              </a:rPr>
              <a:t>річного</a:t>
            </a:r>
            <a:r>
              <a:rPr lang="ru-RU" sz="1000" dirty="0">
                <a:latin typeface="e-Ukraine Head Light" pitchFamily="50" charset="-52"/>
              </a:rPr>
              <a:t>) </a:t>
            </a:r>
            <a:r>
              <a:rPr lang="ru-RU" sz="1000" dirty="0" err="1">
                <a:latin typeface="e-Ukraine Head Light" pitchFamily="50" charset="-52"/>
              </a:rPr>
              <a:t>оподатковуваного</a:t>
            </a:r>
            <a:r>
              <a:rPr lang="ru-RU" sz="1000" dirty="0">
                <a:latin typeface="e-Ukraine Head Light" pitchFamily="50" charset="-52"/>
              </a:rPr>
              <a:t> доходу </a:t>
            </a:r>
            <a:r>
              <a:rPr lang="ru-RU" sz="1000" dirty="0" err="1">
                <a:latin typeface="e-Ukraine Head Light" pitchFamily="50" charset="-52"/>
              </a:rPr>
              <a:t>фізичної</a:t>
            </a:r>
            <a:r>
              <a:rPr lang="ru-RU" sz="1000" dirty="0">
                <a:latin typeface="e-Ukraine Head Light" pitchFamily="50" charset="-52"/>
              </a:rPr>
              <a:t> особи та </a:t>
            </a:r>
            <a:r>
              <a:rPr lang="ru-RU" sz="1000" dirty="0" err="1">
                <a:latin typeface="e-Ukraine Head Light" pitchFamily="50" charset="-52"/>
              </a:rPr>
              <a:t>відображається</a:t>
            </a:r>
            <a:r>
              <a:rPr lang="ru-RU" sz="1000" dirty="0">
                <a:latin typeface="e-Ukraine Head Light" pitchFamily="50" charset="-52"/>
              </a:rPr>
              <a:t> у </a:t>
            </a:r>
            <a:r>
              <a:rPr lang="ru-RU" sz="1000" dirty="0" err="1">
                <a:latin typeface="e-Ukraine Head Light" pitchFamily="50" charset="-52"/>
              </a:rPr>
              <a:t>річній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податковій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декларації</a:t>
            </a:r>
            <a:r>
              <a:rPr lang="ru-RU" sz="1000" dirty="0">
                <a:latin typeface="e-Ukraine Head Light" pitchFamily="50" charset="-52"/>
              </a:rPr>
              <a:t> про </a:t>
            </a:r>
            <a:r>
              <a:rPr lang="ru-RU" sz="1000" dirty="0" err="1">
                <a:latin typeface="e-Ukraine Head Light" pitchFamily="50" charset="-52"/>
              </a:rPr>
              <a:t>майновий</a:t>
            </a:r>
            <a:r>
              <a:rPr lang="ru-RU" sz="1000" dirty="0">
                <a:latin typeface="e-Ukraine Head Light" pitchFamily="50" charset="-52"/>
              </a:rPr>
              <a:t> стан і доходи</a:t>
            </a:r>
            <a:r>
              <a:rPr lang="ru-RU" sz="1000" dirty="0" smtClean="0">
                <a:latin typeface="e-Ukraine Head Light" pitchFamily="50" charset="-52"/>
              </a:rPr>
              <a:t>.</a:t>
            </a:r>
            <a:endParaRPr lang="ru-RU" sz="1000" dirty="0">
              <a:latin typeface="e-Ukraine Head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en-US" sz="1000" dirty="0" smtClean="0">
                <a:latin typeface="e-Ukraine Head Light" pitchFamily="50" charset="-52"/>
              </a:rPr>
              <a:t>	</a:t>
            </a:r>
            <a:r>
              <a:rPr lang="ru-RU" sz="1000" dirty="0" err="1" smtClean="0">
                <a:latin typeface="e-Ukraine Head Light" pitchFamily="50" charset="-52"/>
              </a:rPr>
              <a:t>Довідково</a:t>
            </a:r>
            <a:r>
              <a:rPr lang="ru-RU" sz="1000" dirty="0">
                <a:latin typeface="e-Ukraine Head Light" pitchFamily="50" charset="-52"/>
              </a:rPr>
              <a:t>: </a:t>
            </a:r>
            <a:r>
              <a:rPr lang="ru-RU" sz="1000" dirty="0" err="1">
                <a:latin typeface="e-Ukraine Head Light" pitchFamily="50" charset="-52"/>
              </a:rPr>
              <a:t>відповідно</a:t>
            </a:r>
            <a:r>
              <a:rPr lang="ru-RU" sz="1000" dirty="0">
                <a:latin typeface="e-Ukraine Head Light" pitchFamily="50" charset="-52"/>
              </a:rPr>
              <a:t> до </a:t>
            </a:r>
            <a:r>
              <a:rPr lang="ru-RU" sz="1000" dirty="0" err="1">
                <a:latin typeface="e-Ukraine Head Light" pitchFamily="50" charset="-52"/>
              </a:rPr>
              <a:t>пп</a:t>
            </a:r>
            <a:r>
              <a:rPr lang="ru-RU" sz="1000" dirty="0">
                <a:latin typeface="e-Ukraine Head Light" pitchFamily="50" charset="-52"/>
              </a:rPr>
              <a:t>. 163.1.1 п. 163.1 ст. 163 </a:t>
            </a:r>
            <a:r>
              <a:rPr lang="ru-RU" sz="1000" dirty="0" err="1">
                <a:latin typeface="e-Ukraine Head Light" pitchFamily="50" charset="-52"/>
              </a:rPr>
              <a:t>Податкового</a:t>
            </a:r>
            <a:r>
              <a:rPr lang="ru-RU" sz="1000" dirty="0">
                <a:latin typeface="e-Ukraine Head Light" pitchFamily="50" charset="-52"/>
              </a:rPr>
              <a:t> кодексу </a:t>
            </a:r>
            <a:r>
              <a:rPr lang="ru-RU" sz="1000" dirty="0" err="1">
                <a:latin typeface="e-Ukraine Head Light" pitchFamily="50" charset="-52"/>
              </a:rPr>
              <a:t>України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об'єктом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оподаткування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податком</a:t>
            </a:r>
            <a:r>
              <a:rPr lang="ru-RU" sz="1000" dirty="0">
                <a:latin typeface="e-Ukraine Head Light" pitchFamily="50" charset="-52"/>
              </a:rPr>
              <a:t> на доходи </a:t>
            </a:r>
            <a:r>
              <a:rPr lang="ru-RU" sz="1000" dirty="0" err="1">
                <a:latin typeface="e-Ukraine Head Light" pitchFamily="50" charset="-52"/>
              </a:rPr>
              <a:t>фізичних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осіб</a:t>
            </a:r>
            <a:r>
              <a:rPr lang="ru-RU" sz="1000" dirty="0">
                <a:latin typeface="e-Ukraine Head Light" pitchFamily="50" charset="-52"/>
              </a:rPr>
              <a:t> резидента є, </a:t>
            </a:r>
            <a:r>
              <a:rPr lang="ru-RU" sz="1000" dirty="0" err="1">
                <a:latin typeface="e-Ukraine Head Light" pitchFamily="50" charset="-52"/>
              </a:rPr>
              <a:t>зокрема</a:t>
            </a:r>
            <a:r>
              <a:rPr lang="ru-RU" sz="1000" dirty="0">
                <a:latin typeface="e-Ukraine Head Light" pitchFamily="50" charset="-52"/>
              </a:rPr>
              <a:t>, </a:t>
            </a:r>
            <a:r>
              <a:rPr lang="ru-RU" sz="1000" dirty="0" err="1">
                <a:latin typeface="e-Ukraine Head Light" pitchFamily="50" charset="-52"/>
              </a:rPr>
              <a:t>загальний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місячний</a:t>
            </a:r>
            <a:r>
              <a:rPr lang="ru-RU" sz="1000" dirty="0">
                <a:latin typeface="e-Ukraine Head Light" pitchFamily="50" charset="-52"/>
              </a:rPr>
              <a:t> (</a:t>
            </a:r>
            <a:r>
              <a:rPr lang="ru-RU" sz="1000" dirty="0" err="1">
                <a:latin typeface="e-Ukraine Head Light" pitchFamily="50" charset="-52"/>
              </a:rPr>
              <a:t>річний</a:t>
            </a:r>
            <a:r>
              <a:rPr lang="ru-RU" sz="1000" dirty="0">
                <a:latin typeface="e-Ukraine Head Light" pitchFamily="50" charset="-52"/>
              </a:rPr>
              <a:t>) </a:t>
            </a:r>
            <a:r>
              <a:rPr lang="ru-RU" sz="1000" dirty="0" err="1">
                <a:latin typeface="e-Ukraine Head Light" pitchFamily="50" charset="-52"/>
              </a:rPr>
              <a:t>оподатковуваний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дохід</a:t>
            </a:r>
            <a:r>
              <a:rPr lang="ru-RU" sz="1000" dirty="0" smtClean="0">
                <a:latin typeface="e-Ukraine Head Light" pitchFamily="50" charset="-52"/>
              </a:rPr>
              <a:t>.</a:t>
            </a:r>
            <a:endParaRPr lang="ru-RU" sz="1000" dirty="0">
              <a:latin typeface="e-Ukraine Head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en-US" sz="1000" dirty="0" smtClean="0">
                <a:latin typeface="e-Ukraine Head Light" pitchFamily="50" charset="-52"/>
              </a:rPr>
              <a:t>	</a:t>
            </a:r>
            <a:r>
              <a:rPr lang="ru-RU" sz="1000" dirty="0" err="1" smtClean="0">
                <a:latin typeface="e-Ukraine Head Light" pitchFamily="50" charset="-52"/>
              </a:rPr>
              <a:t>Загальний</a:t>
            </a:r>
            <a:r>
              <a:rPr lang="ru-RU" sz="1000" dirty="0" smtClean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оподатковуваний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дохід</a:t>
            </a:r>
            <a:r>
              <a:rPr lang="ru-RU" sz="1000" dirty="0">
                <a:latin typeface="e-Ukraine Head Light" pitchFamily="50" charset="-52"/>
              </a:rPr>
              <a:t> - будь-</a:t>
            </a:r>
            <a:r>
              <a:rPr lang="ru-RU" sz="1000" dirty="0" err="1">
                <a:latin typeface="e-Ukraine Head Light" pitchFamily="50" charset="-52"/>
              </a:rPr>
              <a:t>який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дохід</a:t>
            </a:r>
            <a:r>
              <a:rPr lang="ru-RU" sz="1000" dirty="0">
                <a:latin typeface="e-Ukraine Head Light" pitchFamily="50" charset="-52"/>
              </a:rPr>
              <a:t>, </a:t>
            </a:r>
            <a:r>
              <a:rPr lang="ru-RU" sz="1000" dirty="0" err="1">
                <a:latin typeface="e-Ukraine Head Light" pitchFamily="50" charset="-52"/>
              </a:rPr>
              <a:t>який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підлягає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оподаткуванню</a:t>
            </a:r>
            <a:r>
              <a:rPr lang="ru-RU" sz="1000" dirty="0">
                <a:latin typeface="e-Ukraine Head Light" pitchFamily="50" charset="-52"/>
              </a:rPr>
              <a:t>, </a:t>
            </a:r>
            <a:r>
              <a:rPr lang="ru-RU" sz="1000" dirty="0" err="1">
                <a:latin typeface="e-Ukraine Head Light" pitchFamily="50" charset="-52"/>
              </a:rPr>
              <a:t>нарахований</a:t>
            </a:r>
            <a:r>
              <a:rPr lang="ru-RU" sz="1000" dirty="0">
                <a:latin typeface="e-Ukraine Head Light" pitchFamily="50" charset="-52"/>
              </a:rPr>
              <a:t> (</a:t>
            </a:r>
            <a:r>
              <a:rPr lang="ru-RU" sz="1000" dirty="0" err="1">
                <a:latin typeface="e-Ukraine Head Light" pitchFamily="50" charset="-52"/>
              </a:rPr>
              <a:t>виплачений</a:t>
            </a:r>
            <a:r>
              <a:rPr lang="ru-RU" sz="1000" dirty="0">
                <a:latin typeface="e-Ukraine Head Light" pitchFamily="50" charset="-52"/>
              </a:rPr>
              <a:t>, </a:t>
            </a:r>
            <a:r>
              <a:rPr lang="ru-RU" sz="1000" dirty="0" err="1">
                <a:latin typeface="e-Ukraine Head Light" pitchFamily="50" charset="-52"/>
              </a:rPr>
              <a:t>наданий</a:t>
            </a:r>
            <a:r>
              <a:rPr lang="ru-RU" sz="1000" dirty="0">
                <a:latin typeface="e-Ukraine Head Light" pitchFamily="50" charset="-52"/>
              </a:rPr>
              <a:t>) на </a:t>
            </a:r>
            <a:r>
              <a:rPr lang="ru-RU" sz="1000" dirty="0" err="1">
                <a:latin typeface="e-Ukraine Head Light" pitchFamily="50" charset="-52"/>
              </a:rPr>
              <a:t>користь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платника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податку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протягом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звітного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податкового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періоду</a:t>
            </a:r>
            <a:r>
              <a:rPr lang="ru-RU" sz="1000" dirty="0">
                <a:latin typeface="e-Ukraine Head Light" pitchFamily="50" charset="-52"/>
              </a:rPr>
              <a:t> (п. 164.1 ст. 164 ПКУ</a:t>
            </a:r>
            <a:r>
              <a:rPr lang="ru-RU" sz="1000" dirty="0" smtClean="0">
                <a:latin typeface="e-Ukraine Head Light" pitchFamily="50" charset="-52"/>
              </a:rPr>
              <a:t>).</a:t>
            </a:r>
            <a:endParaRPr lang="ru-RU" sz="1000" dirty="0">
              <a:latin typeface="e-Ukraine Head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en-US" sz="1000" dirty="0" smtClean="0">
                <a:latin typeface="e-Ukraine Head Light" pitchFamily="50" charset="-52"/>
              </a:rPr>
              <a:t>	</a:t>
            </a:r>
            <a:r>
              <a:rPr lang="ru-RU" sz="1000" dirty="0" err="1" smtClean="0">
                <a:latin typeface="e-Ukraine Head Light" pitchFamily="50" charset="-52"/>
              </a:rPr>
              <a:t>Відповідно</a:t>
            </a:r>
            <a:r>
              <a:rPr lang="ru-RU" sz="1000" dirty="0" smtClean="0">
                <a:latin typeface="e-Ukraine Head Light" pitchFamily="50" charset="-52"/>
              </a:rPr>
              <a:t> </a:t>
            </a:r>
            <a:r>
              <a:rPr lang="ru-RU" sz="1000" dirty="0">
                <a:latin typeface="e-Ukraine Head Light" pitchFamily="50" charset="-52"/>
              </a:rPr>
              <a:t>до </a:t>
            </a:r>
            <a:r>
              <a:rPr lang="ru-RU" sz="1000" dirty="0" err="1">
                <a:latin typeface="e-Ukraine Head Light" pitchFamily="50" charset="-52"/>
              </a:rPr>
              <a:t>пп</a:t>
            </a:r>
            <a:r>
              <a:rPr lang="ru-RU" sz="1000" dirty="0">
                <a:latin typeface="e-Ukraine Head Light" pitchFamily="50" charset="-52"/>
              </a:rPr>
              <a:t>. 14.1.257 п. 14.1 ст. 14 ПКУ </a:t>
            </a:r>
            <a:r>
              <a:rPr lang="ru-RU" sz="1000" dirty="0" err="1">
                <a:latin typeface="e-Ukraine Head Light" pitchFamily="50" charset="-52"/>
              </a:rPr>
              <a:t>поворотна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фінансова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допомога</a:t>
            </a:r>
            <a:r>
              <a:rPr lang="ru-RU" sz="1000" dirty="0">
                <a:latin typeface="e-Ukraine Head Light" pitchFamily="50" charset="-52"/>
              </a:rPr>
              <a:t> – </a:t>
            </a:r>
            <a:r>
              <a:rPr lang="ru-RU" sz="1000" dirty="0" err="1">
                <a:latin typeface="e-Ukraine Head Light" pitchFamily="50" charset="-52"/>
              </a:rPr>
              <a:t>це</a:t>
            </a:r>
            <a:r>
              <a:rPr lang="ru-RU" sz="1000" dirty="0">
                <a:latin typeface="e-Ukraine Head Light" pitchFamily="50" charset="-52"/>
              </a:rPr>
              <a:t> сума </a:t>
            </a:r>
            <a:r>
              <a:rPr lang="ru-RU" sz="1000" dirty="0" err="1">
                <a:latin typeface="e-Ukraine Head Light" pitchFamily="50" charset="-52"/>
              </a:rPr>
              <a:t>коштів</a:t>
            </a:r>
            <a:r>
              <a:rPr lang="ru-RU" sz="1000" dirty="0">
                <a:latin typeface="e-Ukraine Head Light" pitchFamily="50" charset="-52"/>
              </a:rPr>
              <a:t>, </a:t>
            </a:r>
            <a:r>
              <a:rPr lang="ru-RU" sz="1000" dirty="0" err="1">
                <a:latin typeface="e-Ukraine Head Light" pitchFamily="50" charset="-52"/>
              </a:rPr>
              <a:t>що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надійшла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платнику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податків</a:t>
            </a:r>
            <a:r>
              <a:rPr lang="ru-RU" sz="1000" dirty="0">
                <a:latin typeface="e-Ukraine Head Light" pitchFamily="50" charset="-52"/>
              </a:rPr>
              <a:t> у </a:t>
            </a:r>
            <a:r>
              <a:rPr lang="ru-RU" sz="1000" dirty="0" err="1">
                <a:latin typeface="e-Ukraine Head Light" pitchFamily="50" charset="-52"/>
              </a:rPr>
              <a:t>користування</a:t>
            </a:r>
            <a:r>
              <a:rPr lang="ru-RU" sz="1000" dirty="0">
                <a:latin typeface="e-Ukraine Head Light" pitchFamily="50" charset="-52"/>
              </a:rPr>
              <a:t> за договором, </a:t>
            </a:r>
            <a:r>
              <a:rPr lang="ru-RU" sz="1000" dirty="0" err="1">
                <a:latin typeface="e-Ukraine Head Light" pitchFamily="50" charset="-52"/>
              </a:rPr>
              <a:t>який</a:t>
            </a:r>
            <a:r>
              <a:rPr lang="ru-RU" sz="1000" dirty="0">
                <a:latin typeface="e-Ukraine Head Light" pitchFamily="50" charset="-52"/>
              </a:rPr>
              <a:t> не </a:t>
            </a:r>
            <a:r>
              <a:rPr lang="ru-RU" sz="1000" dirty="0" err="1">
                <a:latin typeface="e-Ukraine Head Light" pitchFamily="50" charset="-52"/>
              </a:rPr>
              <a:t>передбачає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нарахування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процентів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або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надання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інших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видів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компенсацій</a:t>
            </a:r>
            <a:r>
              <a:rPr lang="ru-RU" sz="1000" dirty="0">
                <a:latin typeface="e-Ukraine Head Light" pitchFamily="50" charset="-52"/>
              </a:rPr>
              <a:t> у </a:t>
            </a:r>
            <a:r>
              <a:rPr lang="ru-RU" sz="1000" dirty="0" err="1">
                <a:latin typeface="e-Ukraine Head Light" pitchFamily="50" charset="-52"/>
              </a:rPr>
              <a:t>вигляді</a:t>
            </a:r>
            <a:r>
              <a:rPr lang="ru-RU" sz="1000" dirty="0">
                <a:latin typeface="e-Ukraine Head Light" pitchFamily="50" charset="-52"/>
              </a:rPr>
              <a:t> плати за </a:t>
            </a:r>
            <a:r>
              <a:rPr lang="ru-RU" sz="1000" dirty="0" err="1">
                <a:latin typeface="e-Ukraine Head Light" pitchFamily="50" charset="-52"/>
              </a:rPr>
              <a:t>користування</a:t>
            </a:r>
            <a:r>
              <a:rPr lang="ru-RU" sz="1000" dirty="0">
                <a:latin typeface="e-Ukraine Head Light" pitchFamily="50" charset="-52"/>
              </a:rPr>
              <a:t> такими коштами, та є </a:t>
            </a:r>
            <a:r>
              <a:rPr lang="ru-RU" sz="1000" dirty="0" err="1">
                <a:latin typeface="e-Ukraine Head Light" pitchFamily="50" charset="-52"/>
              </a:rPr>
              <a:t>обов’язковою</a:t>
            </a:r>
            <a:r>
              <a:rPr lang="ru-RU" sz="1000" dirty="0">
                <a:latin typeface="e-Ukraine Head Light" pitchFamily="50" charset="-52"/>
              </a:rPr>
              <a:t> до </a:t>
            </a:r>
            <a:r>
              <a:rPr lang="ru-RU" sz="1000" dirty="0" err="1">
                <a:latin typeface="e-Ukraine Head Light" pitchFamily="50" charset="-52"/>
              </a:rPr>
              <a:t>повернення</a:t>
            </a:r>
            <a:r>
              <a:rPr lang="ru-RU" sz="1000" dirty="0" smtClean="0">
                <a:latin typeface="e-Ukraine Head Light" pitchFamily="50" charset="-52"/>
              </a:rPr>
              <a:t>.</a:t>
            </a:r>
            <a:endParaRPr lang="ru-RU" sz="1000" dirty="0">
              <a:latin typeface="e-Ukraine Head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en-US" sz="1000" dirty="0" smtClean="0">
                <a:latin typeface="e-Ukraine Head Light" pitchFamily="50" charset="-52"/>
              </a:rPr>
              <a:t>	</a:t>
            </a:r>
            <a:endParaRPr lang="ru-RU" sz="1000" dirty="0">
              <a:latin typeface="e-Ukraine Head Light" pitchFamily="50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06679" y="138500"/>
            <a:ext cx="44932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en-US" sz="1000" dirty="0" smtClean="0">
                <a:latin typeface="e-Ukraine Head Light" pitchFamily="50" charset="-52"/>
              </a:rPr>
              <a:t>	</a:t>
            </a:r>
            <a:r>
              <a:rPr lang="ru-RU" sz="1000" dirty="0">
                <a:latin typeface="e-Ukraine Head Light" pitchFamily="50" charset="-52"/>
              </a:rPr>
              <a:t>До </a:t>
            </a:r>
            <a:r>
              <a:rPr lang="ru-RU" sz="1000" dirty="0" err="1">
                <a:latin typeface="e-Ukraine Head Light" pitchFamily="50" charset="-52"/>
              </a:rPr>
              <a:t>загального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місячного</a:t>
            </a:r>
            <a:r>
              <a:rPr lang="ru-RU" sz="1000" dirty="0">
                <a:latin typeface="e-Ukraine Head Light" pitchFamily="50" charset="-52"/>
              </a:rPr>
              <a:t> (</a:t>
            </a:r>
            <a:r>
              <a:rPr lang="ru-RU" sz="1000" dirty="0" err="1">
                <a:latin typeface="e-Ukraine Head Light" pitchFamily="50" charset="-52"/>
              </a:rPr>
              <a:t>річного</a:t>
            </a:r>
            <a:r>
              <a:rPr lang="ru-RU" sz="1000" dirty="0">
                <a:latin typeface="e-Ukraine Head Light" pitchFamily="50" charset="-52"/>
              </a:rPr>
              <a:t>) </a:t>
            </a:r>
            <a:r>
              <a:rPr lang="ru-RU" sz="1000" dirty="0" err="1">
                <a:latin typeface="e-Ukraine Head Light" pitchFamily="50" charset="-52"/>
              </a:rPr>
              <a:t>оподатковуваного</a:t>
            </a:r>
            <a:r>
              <a:rPr lang="ru-RU" sz="1000" dirty="0">
                <a:latin typeface="e-Ukraine Head Light" pitchFamily="50" charset="-52"/>
              </a:rPr>
              <a:t> доходу </a:t>
            </a:r>
            <a:r>
              <a:rPr lang="ru-RU" sz="1000" dirty="0" err="1">
                <a:latin typeface="e-Ukraine Head Light" pitchFamily="50" charset="-52"/>
              </a:rPr>
              <a:t>платника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податку</a:t>
            </a:r>
            <a:r>
              <a:rPr lang="ru-RU" sz="1000" dirty="0">
                <a:latin typeface="e-Ukraine Head Light" pitchFamily="50" charset="-52"/>
              </a:rPr>
              <a:t> не </a:t>
            </a:r>
            <a:r>
              <a:rPr lang="ru-RU" sz="1000" dirty="0" err="1">
                <a:latin typeface="e-Ukraine Head Light" pitchFamily="50" charset="-52"/>
              </a:rPr>
              <a:t>включається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основна</a:t>
            </a:r>
            <a:r>
              <a:rPr lang="ru-RU" sz="1000" dirty="0">
                <a:latin typeface="e-Ukraine Head Light" pitchFamily="50" charset="-52"/>
              </a:rPr>
              <a:t> сума </a:t>
            </a:r>
            <a:r>
              <a:rPr lang="ru-RU" sz="1000" dirty="0" err="1">
                <a:latin typeface="e-Ukraine Head Light" pitchFamily="50" charset="-52"/>
              </a:rPr>
              <a:t>поворотної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фінансової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допомоги</a:t>
            </a:r>
            <a:r>
              <a:rPr lang="ru-RU" sz="1000" dirty="0">
                <a:latin typeface="e-Ukraine Head Light" pitchFamily="50" charset="-52"/>
              </a:rPr>
              <a:t>, </a:t>
            </a:r>
            <a:r>
              <a:rPr lang="ru-RU" sz="1000" dirty="0" err="1">
                <a:latin typeface="e-Ukraine Head Light" pitchFamily="50" charset="-52"/>
              </a:rPr>
              <a:t>наданої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платником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податку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іншим</a:t>
            </a:r>
            <a:r>
              <a:rPr lang="ru-RU" sz="1000" dirty="0">
                <a:latin typeface="e-Ukraine Head Light" pitchFamily="50" charset="-52"/>
              </a:rPr>
              <a:t> особам, яка </a:t>
            </a:r>
            <a:r>
              <a:rPr lang="ru-RU" sz="1000" dirty="0" err="1">
                <a:latin typeface="e-Ukraine Head Light" pitchFamily="50" charset="-52"/>
              </a:rPr>
              <a:t>повертається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йому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або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основна</a:t>
            </a:r>
            <a:r>
              <a:rPr lang="ru-RU" sz="1000" dirty="0">
                <a:latin typeface="e-Ukraine Head Light" pitchFamily="50" charset="-52"/>
              </a:rPr>
              <a:t> сума </a:t>
            </a:r>
            <a:r>
              <a:rPr lang="ru-RU" sz="1000" dirty="0" err="1">
                <a:latin typeface="e-Ukraine Head Light" pitchFamily="50" charset="-52"/>
              </a:rPr>
              <a:t>поворотної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фінансової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допомоги</a:t>
            </a:r>
            <a:r>
              <a:rPr lang="ru-RU" sz="1000" dirty="0">
                <a:latin typeface="e-Ukraine Head Light" pitchFamily="50" charset="-52"/>
              </a:rPr>
              <a:t>, </a:t>
            </a:r>
            <a:r>
              <a:rPr lang="ru-RU" sz="1000" dirty="0" err="1">
                <a:latin typeface="e-Ukraine Head Light" pitchFamily="50" charset="-52"/>
              </a:rPr>
              <a:t>що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отримується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платником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податку</a:t>
            </a:r>
            <a:r>
              <a:rPr lang="ru-RU" sz="1000" dirty="0">
                <a:latin typeface="e-Ukraine Head Light" pitchFamily="50" charset="-52"/>
              </a:rPr>
              <a:t> (</a:t>
            </a:r>
            <a:r>
              <a:rPr lang="ru-RU" sz="1000" dirty="0" err="1">
                <a:latin typeface="e-Ukraine Head Light" pitchFamily="50" charset="-52"/>
              </a:rPr>
              <a:t>пп</a:t>
            </a:r>
            <a:r>
              <a:rPr lang="ru-RU" sz="1000" dirty="0">
                <a:latin typeface="e-Ukraine Head Light" pitchFamily="50" charset="-52"/>
              </a:rPr>
              <a:t>. 165.1.31 п. 165.1 ст. 165 ПКУ).  </a:t>
            </a:r>
          </a:p>
          <a:p>
            <a:pPr algn="just">
              <a:lnSpc>
                <a:spcPct val="150000"/>
              </a:lnSpc>
            </a:pPr>
            <a:r>
              <a:rPr lang="en-US" sz="1000" dirty="0" smtClean="0">
                <a:latin typeface="e-Ukraine Head Light" pitchFamily="50" charset="-52"/>
              </a:rPr>
              <a:t>	</a:t>
            </a:r>
            <a:r>
              <a:rPr lang="ru-RU" sz="1000" dirty="0" err="1" smtClean="0">
                <a:latin typeface="e-Ukraine Head Light" pitchFamily="50" charset="-52"/>
              </a:rPr>
              <a:t>Згідно</a:t>
            </a:r>
            <a:r>
              <a:rPr lang="ru-RU" sz="1000" dirty="0" smtClean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зі</a:t>
            </a:r>
            <a:r>
              <a:rPr lang="ru-RU" sz="1000" dirty="0">
                <a:latin typeface="e-Ukraine Head Light" pitchFamily="50" charset="-52"/>
              </a:rPr>
              <a:t> ст. 1046 </a:t>
            </a:r>
            <a:r>
              <a:rPr lang="ru-RU" sz="1000" dirty="0" err="1">
                <a:latin typeface="e-Ukraine Head Light" pitchFamily="50" charset="-52"/>
              </a:rPr>
              <a:t>Цивільного</a:t>
            </a:r>
            <a:r>
              <a:rPr lang="ru-RU" sz="1000" dirty="0">
                <a:latin typeface="e-Ukraine Head Light" pitchFamily="50" charset="-52"/>
              </a:rPr>
              <a:t> кодексу </a:t>
            </a:r>
            <a:r>
              <a:rPr lang="ru-RU" sz="1000" dirty="0" err="1">
                <a:latin typeface="e-Ukraine Head Light" pitchFamily="50" charset="-52"/>
              </a:rPr>
              <a:t>України</a:t>
            </a:r>
            <a:r>
              <a:rPr lang="ru-RU" sz="1000" dirty="0">
                <a:latin typeface="e-Ukraine Head Light" pitchFamily="50" charset="-52"/>
              </a:rPr>
              <a:t> за договором </a:t>
            </a:r>
            <a:r>
              <a:rPr lang="ru-RU" sz="1000" dirty="0" err="1">
                <a:latin typeface="e-Ukraine Head Light" pitchFamily="50" charset="-52"/>
              </a:rPr>
              <a:t>позики</a:t>
            </a:r>
            <a:r>
              <a:rPr lang="ru-RU" sz="1000" dirty="0">
                <a:latin typeface="e-Ukraine Head Light" pitchFamily="50" charset="-52"/>
              </a:rPr>
              <a:t> одна сторона (</a:t>
            </a:r>
            <a:r>
              <a:rPr lang="ru-RU" sz="1000" dirty="0" err="1">
                <a:latin typeface="e-Ukraine Head Light" pitchFamily="50" charset="-52"/>
              </a:rPr>
              <a:t>позикодавець</a:t>
            </a:r>
            <a:r>
              <a:rPr lang="ru-RU" sz="1000" dirty="0">
                <a:latin typeface="e-Ukraine Head Light" pitchFamily="50" charset="-52"/>
              </a:rPr>
              <a:t>) </a:t>
            </a:r>
            <a:r>
              <a:rPr lang="ru-RU" sz="1000" dirty="0" err="1">
                <a:latin typeface="e-Ukraine Head Light" pitchFamily="50" charset="-52"/>
              </a:rPr>
              <a:t>передає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другій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стороні</a:t>
            </a:r>
            <a:r>
              <a:rPr lang="ru-RU" sz="1000" dirty="0">
                <a:latin typeface="e-Ukraine Head Light" pitchFamily="50" charset="-52"/>
              </a:rPr>
              <a:t> (</a:t>
            </a:r>
            <a:r>
              <a:rPr lang="ru-RU" sz="1000" dirty="0" err="1">
                <a:latin typeface="e-Ukraine Head Light" pitchFamily="50" charset="-52"/>
              </a:rPr>
              <a:t>позичальникові</a:t>
            </a:r>
            <a:r>
              <a:rPr lang="ru-RU" sz="1000" dirty="0">
                <a:latin typeface="e-Ukraine Head Light" pitchFamily="50" charset="-52"/>
              </a:rPr>
              <a:t>) у </a:t>
            </a:r>
            <a:r>
              <a:rPr lang="ru-RU" sz="1000" dirty="0" err="1">
                <a:latin typeface="e-Ukraine Head Light" pitchFamily="50" charset="-52"/>
              </a:rPr>
              <a:t>власність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гроші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або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інші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речі</a:t>
            </a:r>
            <a:r>
              <a:rPr lang="ru-RU" sz="1000" dirty="0">
                <a:latin typeface="e-Ukraine Head Light" pitchFamily="50" charset="-52"/>
              </a:rPr>
              <a:t>, </a:t>
            </a:r>
            <a:r>
              <a:rPr lang="ru-RU" sz="1000" dirty="0" err="1">
                <a:latin typeface="e-Ukraine Head Light" pitchFamily="50" charset="-52"/>
              </a:rPr>
              <a:t>визначені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родовими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ознаками</a:t>
            </a:r>
            <a:r>
              <a:rPr lang="ru-RU" sz="1000" dirty="0">
                <a:latin typeface="e-Ukraine Head Light" pitchFamily="50" charset="-52"/>
              </a:rPr>
              <a:t>, а </a:t>
            </a:r>
            <a:r>
              <a:rPr lang="ru-RU" sz="1000" dirty="0" err="1">
                <a:latin typeface="e-Ukraine Head Light" pitchFamily="50" charset="-52"/>
              </a:rPr>
              <a:t>позичальник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зобов’язується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повернути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таку</a:t>
            </a:r>
            <a:r>
              <a:rPr lang="ru-RU" sz="1000" dirty="0">
                <a:latin typeface="e-Ukraine Head Light" pitchFamily="50" charset="-52"/>
              </a:rPr>
              <a:t> саму суму грошей </a:t>
            </a:r>
            <a:r>
              <a:rPr lang="ru-RU" sz="1000" dirty="0" err="1">
                <a:latin typeface="e-Ukraine Head Light" pitchFamily="50" charset="-52"/>
              </a:rPr>
              <a:t>або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таку</a:t>
            </a:r>
            <a:r>
              <a:rPr lang="ru-RU" sz="1000" dirty="0">
                <a:latin typeface="e-Ukraine Head Light" pitchFamily="50" charset="-52"/>
              </a:rPr>
              <a:t> саму </a:t>
            </a:r>
            <a:r>
              <a:rPr lang="ru-RU" sz="1000" dirty="0" err="1">
                <a:latin typeface="e-Ukraine Head Light" pitchFamily="50" charset="-52"/>
              </a:rPr>
              <a:t>кількість</a:t>
            </a:r>
            <a:r>
              <a:rPr lang="ru-RU" sz="1000" dirty="0">
                <a:latin typeface="e-Ukraine Head Light" pitchFamily="50" charset="-52"/>
              </a:rPr>
              <a:t> речей того самого роду та </a:t>
            </a:r>
            <a:r>
              <a:rPr lang="ru-RU" sz="1000" dirty="0" err="1">
                <a:latin typeface="e-Ukraine Head Light" pitchFamily="50" charset="-52"/>
              </a:rPr>
              <a:t>якості</a:t>
            </a:r>
            <a:r>
              <a:rPr lang="ru-RU" sz="1000" dirty="0" smtClean="0">
                <a:latin typeface="e-Ukraine Head Light" pitchFamily="50" charset="-52"/>
              </a:rPr>
              <a:t>.</a:t>
            </a:r>
            <a:endParaRPr lang="ru-RU" sz="1000" dirty="0">
              <a:latin typeface="e-Ukraine Head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en-US" sz="1000" dirty="0" smtClean="0">
                <a:latin typeface="e-Ukraine Head Light" pitchFamily="50" charset="-52"/>
              </a:rPr>
              <a:t>	</a:t>
            </a:r>
            <a:r>
              <a:rPr lang="ru-RU" sz="1000" dirty="0" smtClean="0">
                <a:latin typeface="e-Ukraine Head Light" pitchFamily="50" charset="-52"/>
              </a:rPr>
              <a:t>До </a:t>
            </a:r>
            <a:r>
              <a:rPr lang="ru-RU" sz="1000" dirty="0" err="1">
                <a:latin typeface="e-Ukraine Head Light" pitchFamily="50" charset="-52"/>
              </a:rPr>
              <a:t>загального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місячного</a:t>
            </a:r>
            <a:r>
              <a:rPr lang="ru-RU" sz="1000" dirty="0">
                <a:latin typeface="e-Ukraine Head Light" pitchFamily="50" charset="-52"/>
              </a:rPr>
              <a:t> (</a:t>
            </a:r>
            <a:r>
              <a:rPr lang="ru-RU" sz="1000" dirty="0" err="1">
                <a:latin typeface="e-Ukraine Head Light" pitchFamily="50" charset="-52"/>
              </a:rPr>
              <a:t>річного</a:t>
            </a:r>
            <a:r>
              <a:rPr lang="ru-RU" sz="1000" dirty="0">
                <a:latin typeface="e-Ukraine Head Light" pitchFamily="50" charset="-52"/>
              </a:rPr>
              <a:t>) </a:t>
            </a:r>
            <a:r>
              <a:rPr lang="ru-RU" sz="1000" dirty="0" err="1">
                <a:latin typeface="e-Ukraine Head Light" pitchFamily="50" charset="-52"/>
              </a:rPr>
              <a:t>оподатковуваного</a:t>
            </a:r>
            <a:r>
              <a:rPr lang="ru-RU" sz="1000" dirty="0">
                <a:latin typeface="e-Ukraine Head Light" pitchFamily="50" charset="-52"/>
              </a:rPr>
              <a:t> доходу </a:t>
            </a:r>
            <a:r>
              <a:rPr lang="ru-RU" sz="1000" dirty="0" err="1">
                <a:latin typeface="e-Ukraine Head Light" pitchFamily="50" charset="-52"/>
              </a:rPr>
              <a:t>платника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податку</a:t>
            </a:r>
            <a:r>
              <a:rPr lang="ru-RU" sz="1000" dirty="0">
                <a:latin typeface="e-Ukraine Head Light" pitchFamily="50" charset="-52"/>
              </a:rPr>
              <a:t> не </a:t>
            </a:r>
            <a:r>
              <a:rPr lang="ru-RU" sz="1000" dirty="0" err="1">
                <a:latin typeface="e-Ukraine Head Light" pitchFamily="50" charset="-52"/>
              </a:rPr>
              <a:t>включаються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такі</a:t>
            </a:r>
            <a:r>
              <a:rPr lang="ru-RU" sz="1000" dirty="0">
                <a:latin typeface="e-Ukraine Head Light" pitchFamily="50" charset="-52"/>
              </a:rPr>
              <a:t> доходи як </a:t>
            </a:r>
            <a:r>
              <a:rPr lang="ru-RU" sz="1000" dirty="0" err="1">
                <a:latin typeface="e-Ukraine Head Light" pitchFamily="50" charset="-52"/>
              </a:rPr>
              <a:t>основна</a:t>
            </a:r>
            <a:r>
              <a:rPr lang="ru-RU" sz="1000" dirty="0">
                <a:latin typeface="e-Ukraine Head Light" pitchFamily="50" charset="-52"/>
              </a:rPr>
              <a:t> сума депозиту (вкладу), </a:t>
            </a:r>
            <a:r>
              <a:rPr lang="ru-RU" sz="1000" dirty="0" err="1">
                <a:latin typeface="e-Ukraine Head Light" pitchFamily="50" charset="-52"/>
              </a:rPr>
              <a:t>внесеного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платником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податку</a:t>
            </a:r>
            <a:r>
              <a:rPr lang="ru-RU" sz="1000" dirty="0">
                <a:latin typeface="e-Ukraine Head Light" pitchFamily="50" charset="-52"/>
              </a:rPr>
              <a:t> до банку </a:t>
            </a:r>
            <a:r>
              <a:rPr lang="ru-RU" sz="1000" dirty="0" err="1">
                <a:latin typeface="e-Ukraine Head Light" pitchFamily="50" charset="-52"/>
              </a:rPr>
              <a:t>чи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небанківської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фінансової</a:t>
            </a:r>
            <a:r>
              <a:rPr lang="ru-RU" sz="1000" dirty="0">
                <a:latin typeface="e-Ukraine Head Light" pitchFamily="50" charset="-52"/>
              </a:rPr>
              <a:t> установи, яка </a:t>
            </a:r>
            <a:r>
              <a:rPr lang="ru-RU" sz="1000" dirty="0" err="1">
                <a:latin typeface="e-Ukraine Head Light" pitchFamily="50" charset="-52"/>
              </a:rPr>
              <a:t>повертається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йому</a:t>
            </a:r>
            <a:r>
              <a:rPr lang="ru-RU" sz="1000" dirty="0">
                <a:latin typeface="e-Ukraine Head Light" pitchFamily="50" charset="-52"/>
              </a:rPr>
              <a:t>, а </a:t>
            </a:r>
            <a:r>
              <a:rPr lang="ru-RU" sz="1000" dirty="0" err="1">
                <a:latin typeface="e-Ukraine Head Light" pitchFamily="50" charset="-52"/>
              </a:rPr>
              <a:t>також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основна</a:t>
            </a:r>
            <a:r>
              <a:rPr lang="ru-RU" sz="1000" dirty="0">
                <a:latin typeface="e-Ukraine Head Light" pitchFamily="50" charset="-52"/>
              </a:rPr>
              <a:t> сума кредиту, </a:t>
            </a:r>
            <a:r>
              <a:rPr lang="ru-RU" sz="1000" dirty="0" err="1">
                <a:latin typeface="e-Ukraine Head Light" pitchFamily="50" charset="-52"/>
              </a:rPr>
              <a:t>що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отримується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платником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податку</a:t>
            </a:r>
            <a:r>
              <a:rPr lang="ru-RU" sz="1000" dirty="0">
                <a:latin typeface="e-Ukraine Head Light" pitchFamily="50" charset="-52"/>
              </a:rPr>
              <a:t> (</a:t>
            </a:r>
            <a:r>
              <a:rPr lang="ru-RU" sz="1000" dirty="0" err="1">
                <a:latin typeface="e-Ukraine Head Light" pitchFamily="50" charset="-52"/>
              </a:rPr>
              <a:t>протягом</a:t>
            </a:r>
            <a:r>
              <a:rPr lang="ru-RU" sz="1000" dirty="0">
                <a:latin typeface="e-Ukraine Head Light" pitchFamily="50" charset="-52"/>
              </a:rPr>
              <a:t> строку </a:t>
            </a:r>
            <a:r>
              <a:rPr lang="ru-RU" sz="1000" dirty="0" err="1">
                <a:latin typeface="e-Ukraine Head Light" pitchFamily="50" charset="-52"/>
              </a:rPr>
              <a:t>дії</a:t>
            </a:r>
            <a:r>
              <a:rPr lang="ru-RU" sz="1000" dirty="0">
                <a:latin typeface="e-Ukraine Head Light" pitchFamily="50" charset="-52"/>
              </a:rPr>
              <a:t> договору), у тому </a:t>
            </a:r>
            <a:r>
              <a:rPr lang="ru-RU" sz="1000" dirty="0" err="1">
                <a:latin typeface="e-Ukraine Head Light" pitchFamily="50" charset="-52"/>
              </a:rPr>
              <a:t>числі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фінансового</a:t>
            </a:r>
            <a:r>
              <a:rPr lang="ru-RU" sz="1000" dirty="0">
                <a:latin typeface="e-Ukraine Head Light" pitchFamily="50" charset="-52"/>
              </a:rPr>
              <a:t> кредиту, </a:t>
            </a:r>
            <a:r>
              <a:rPr lang="ru-RU" sz="1000" dirty="0" err="1">
                <a:latin typeface="e-Ukraine Head Light" pitchFamily="50" charset="-52"/>
              </a:rPr>
              <a:t>забезпеченого</a:t>
            </a:r>
            <a:r>
              <a:rPr lang="ru-RU" sz="1000" dirty="0">
                <a:latin typeface="e-Ukraine Head Light" pitchFamily="50" charset="-52"/>
              </a:rPr>
              <a:t> заставою, на </a:t>
            </a:r>
            <a:r>
              <a:rPr lang="ru-RU" sz="1000" dirty="0" err="1">
                <a:latin typeface="e-Ukraine Head Light" pitchFamily="50" charset="-52"/>
              </a:rPr>
              <a:t>визначений</a:t>
            </a:r>
            <a:r>
              <a:rPr lang="ru-RU" sz="1000" dirty="0">
                <a:latin typeface="e-Ukraine Head Light" pitchFamily="50" charset="-52"/>
              </a:rPr>
              <a:t> строк та </a:t>
            </a:r>
            <a:r>
              <a:rPr lang="ru-RU" sz="1000" dirty="0" err="1">
                <a:latin typeface="e-Ukraine Head Light" pitchFamily="50" charset="-52"/>
              </a:rPr>
              <a:t>під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проценти</a:t>
            </a:r>
            <a:r>
              <a:rPr lang="ru-RU" sz="1000" dirty="0">
                <a:latin typeface="e-Ukraine Head Light" pitchFamily="50" charset="-52"/>
              </a:rPr>
              <a:t>, а </a:t>
            </a:r>
            <a:r>
              <a:rPr lang="ru-RU" sz="1000" dirty="0" err="1">
                <a:latin typeface="e-Ukraine Head Light" pitchFamily="50" charset="-52"/>
              </a:rPr>
              <a:t>також</a:t>
            </a:r>
            <a:r>
              <a:rPr lang="ru-RU" sz="1000" dirty="0">
                <a:latin typeface="e-Ukraine Head Light" pitchFamily="50" charset="-52"/>
              </a:rPr>
              <a:t> доходи, </a:t>
            </a:r>
            <a:r>
              <a:rPr lang="ru-RU" sz="1000" dirty="0" err="1">
                <a:latin typeface="e-Ukraine Head Light" pitchFamily="50" charset="-52"/>
              </a:rPr>
              <a:t>отримані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внаслідок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індексації</a:t>
            </a:r>
            <a:r>
              <a:rPr lang="ru-RU" sz="1000" dirty="0">
                <a:latin typeface="e-Ukraine Head Light" pitchFamily="50" charset="-52"/>
              </a:rPr>
              <a:t> депозиту (вкладу) в </a:t>
            </a:r>
            <a:r>
              <a:rPr lang="ru-RU" sz="1000" dirty="0" err="1">
                <a:latin typeface="e-Ukraine Head Light" pitchFamily="50" charset="-52"/>
              </a:rPr>
              <a:t>гривні</a:t>
            </a:r>
            <a:r>
              <a:rPr lang="ru-RU" sz="1000" dirty="0">
                <a:latin typeface="e-Ukraine Head Light" pitchFamily="50" charset="-52"/>
              </a:rPr>
              <a:t> (</a:t>
            </a:r>
            <a:r>
              <a:rPr lang="ru-RU" sz="1000" dirty="0" err="1">
                <a:latin typeface="e-Ukraine Head Light" pitchFamily="50" charset="-52"/>
              </a:rPr>
              <a:t>прив’язка</a:t>
            </a:r>
            <a:r>
              <a:rPr lang="ru-RU" sz="1000" dirty="0">
                <a:latin typeface="e-Ukraine Head Light" pitchFamily="50" charset="-52"/>
              </a:rPr>
              <a:t> курсу </a:t>
            </a:r>
            <a:r>
              <a:rPr lang="ru-RU" sz="1000" dirty="0" err="1">
                <a:latin typeface="e-Ukraine Head Light" pitchFamily="50" charset="-52"/>
              </a:rPr>
              <a:t>національної</a:t>
            </a:r>
            <a:r>
              <a:rPr lang="ru-RU" sz="1000" dirty="0">
                <a:latin typeface="e-Ukraine Head Light" pitchFamily="50" charset="-52"/>
              </a:rPr>
              <a:t> </a:t>
            </a:r>
            <a:r>
              <a:rPr lang="ru-RU" sz="1000" dirty="0" err="1">
                <a:latin typeface="e-Ukraine Head Light" pitchFamily="50" charset="-52"/>
              </a:rPr>
              <a:t>валюти</a:t>
            </a:r>
            <a:r>
              <a:rPr lang="ru-RU" sz="1000" dirty="0">
                <a:latin typeface="e-Ukraine Head Light" pitchFamily="50" charset="-52"/>
              </a:rPr>
              <a:t> до курсу </a:t>
            </a:r>
            <a:r>
              <a:rPr lang="ru-RU" sz="1000" dirty="0" err="1">
                <a:latin typeface="e-Ukraine Head Light" pitchFamily="50" charset="-52"/>
              </a:rPr>
              <a:t>іноземних</a:t>
            </a:r>
            <a:r>
              <a:rPr lang="ru-RU" sz="1000" dirty="0">
                <a:latin typeface="e-Ukraine Head Light" pitchFamily="50" charset="-52"/>
              </a:rPr>
              <a:t> валют </a:t>
            </a:r>
            <a:r>
              <a:rPr lang="ru-RU" sz="1000" dirty="0" err="1">
                <a:latin typeface="e-Ukraine Head Light" pitchFamily="50" charset="-52"/>
              </a:rPr>
              <a:t>відповідно</a:t>
            </a:r>
            <a:r>
              <a:rPr lang="ru-RU" sz="1000" dirty="0">
                <a:latin typeface="e-Ukraine Head Light" pitchFamily="50" charset="-52"/>
              </a:rPr>
              <a:t> до умов договору) (</a:t>
            </a:r>
            <a:r>
              <a:rPr lang="ru-RU" sz="1000" dirty="0" err="1">
                <a:latin typeface="e-Ukraine Head Light" pitchFamily="50" charset="-52"/>
              </a:rPr>
              <a:t>пп</a:t>
            </a:r>
            <a:r>
              <a:rPr lang="ru-RU" sz="1000" dirty="0">
                <a:latin typeface="e-Ukraine Head Light" pitchFamily="50" charset="-52"/>
              </a:rPr>
              <a:t>. 165.1.29 п. 165.1 ст. 165 ПКУ). </a:t>
            </a:r>
            <a:endParaRPr lang="ru-RU" sz="1000" dirty="0">
              <a:latin typeface="e-Ukraine Head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1474</TotalTime>
  <Words>135</Words>
  <Application>Microsoft Office PowerPoint</Application>
  <PresentationFormat>Лист A4 (210x297 мм)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180</cp:revision>
  <dcterms:created xsi:type="dcterms:W3CDTF">2021-05-27T05:23:05Z</dcterms:created>
  <dcterms:modified xsi:type="dcterms:W3CDTF">2023-02-23T08:23:32Z</dcterms:modified>
</cp:coreProperties>
</file>