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1416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13.02.2023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-1905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xmlns="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xmlns="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:a16="http://schemas.microsoft.com/office/drawing/2014/main" xmlns="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:a16="http://schemas.microsoft.com/office/drawing/2014/main" xmlns="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:a16="http://schemas.microsoft.com/office/drawing/2014/main" xmlns="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:a16="http://schemas.microsoft.com/office/drawing/2014/main" xmlns="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:a16="http://schemas.microsoft.com/office/drawing/2014/main" xmlns="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xmlns="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xmlns="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:a16="http://schemas.microsoft.com/office/drawing/2014/main" xmlns="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xmlns="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1114420"/>
            <a:ext cx="3600000" cy="17670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err="1" smtClean="0">
                <a:latin typeface="e-Ukraine Light" pitchFamily="50" charset="-52"/>
              </a:rPr>
              <a:t>Що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робити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платнику</a:t>
            </a:r>
            <a:r>
              <a:rPr lang="ru-RU" b="1" dirty="0" smtClean="0">
                <a:latin typeface="e-Ukraine Light" pitchFamily="50" charset="-52"/>
              </a:rPr>
              <a:t> у </a:t>
            </a:r>
            <a:r>
              <a:rPr lang="ru-RU" b="1" dirty="0" err="1" smtClean="0">
                <a:latin typeface="e-Ukraine Light" pitchFamily="50" charset="-52"/>
              </a:rPr>
              <a:t>разі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прийняття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рішення</a:t>
            </a:r>
            <a:r>
              <a:rPr lang="ru-RU" b="1" dirty="0" smtClean="0">
                <a:latin typeface="e-Ukraine Light" pitchFamily="50" charset="-52"/>
              </a:rPr>
              <a:t> про </a:t>
            </a:r>
            <a:r>
              <a:rPr lang="ru-RU" b="1" dirty="0" err="1" smtClean="0">
                <a:latin typeface="e-Ukraine Light" pitchFamily="50" charset="-52"/>
              </a:rPr>
              <a:t>неврахування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таблиці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даних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платника</a:t>
            </a:r>
            <a:r>
              <a:rPr lang="ru-RU" b="1" dirty="0" smtClean="0">
                <a:latin typeface="e-Ukraine Light" pitchFamily="50" charset="-52"/>
              </a:rPr>
              <a:t> </a:t>
            </a:r>
            <a:r>
              <a:rPr lang="ru-RU" b="1" dirty="0" err="1" smtClean="0">
                <a:latin typeface="e-Ukraine Light" pitchFamily="50" charset="-52"/>
              </a:rPr>
              <a:t>податку</a:t>
            </a:r>
            <a:r>
              <a:rPr lang="ru-RU" b="1" dirty="0" smtClean="0">
                <a:latin typeface="e-Ukraine Light" pitchFamily="50" charset="-52"/>
              </a:rPr>
              <a:t>?</a:t>
            </a:r>
          </a:p>
          <a:p>
            <a:pPr algn="ctr">
              <a:lnSpc>
                <a:spcPct val="150000"/>
              </a:lnSpc>
            </a:pPr>
            <a:endParaRPr lang="ru-RU" sz="1400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Лютий </a:t>
            </a: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 </a:t>
            </a: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2023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77BE1E3B-BB62-4FEA-84E6-53708639754F}"/>
              </a:ext>
            </a:extLst>
          </p:cNvPr>
          <p:cNvGrpSpPr/>
          <p:nvPr/>
        </p:nvGrpSpPr>
        <p:grpSpPr>
          <a:xfrm>
            <a:off x="70484" y="129750"/>
            <a:ext cx="4749165" cy="6778883"/>
            <a:chOff x="83820" y="-18279"/>
            <a:chExt cx="4694139" cy="686866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xmlns="" id="{63EC6337-995B-4F4C-BFBF-1A1915547AE5}"/>
                </a:ext>
              </a:extLst>
            </p:cNvPr>
            <p:cNvSpPr/>
            <p:nvPr/>
          </p:nvSpPr>
          <p:spPr>
            <a:xfrm>
              <a:off x="83820" y="-18279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xmlns="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192DF1A1-DE05-4849-B565-0A68A4DD5458}"/>
              </a:ext>
            </a:extLst>
          </p:cNvPr>
          <p:cNvGrpSpPr/>
          <p:nvPr/>
        </p:nvGrpSpPr>
        <p:grpSpPr>
          <a:xfrm>
            <a:off x="5019141" y="134526"/>
            <a:ext cx="4806790" cy="6677026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xmlns="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xmlns="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B020ADF-A26B-4DB1-A8F3-01CE965CB04E}"/>
              </a:ext>
            </a:extLst>
          </p:cNvPr>
          <p:cNvSpPr/>
          <p:nvPr/>
        </p:nvSpPr>
        <p:spPr>
          <a:xfrm>
            <a:off x="214312" y="35242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66675" y="303237"/>
            <a:ext cx="4600575" cy="6417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2000" algn="just"/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500" dirty="0" smtClean="0">
                <a:latin typeface="e-Ukraine Light" pitchFamily="50" charset="-52"/>
              </a:rPr>
              <a:t>	</a:t>
            </a:r>
            <a:r>
              <a:rPr lang="ru-RU" sz="1200" dirty="0" smtClean="0">
                <a:latin typeface="e-Ukraine Light" pitchFamily="50" charset="-52"/>
              </a:rPr>
              <a:t>Головне </a:t>
            </a:r>
            <a:r>
              <a:rPr lang="ru-RU" sz="1200" dirty="0" err="1" smtClean="0">
                <a:latin typeface="e-Ukraine Light" pitchFamily="50" charset="-52"/>
              </a:rPr>
              <a:t>управління</a:t>
            </a:r>
            <a:r>
              <a:rPr lang="ru-RU" sz="1200" dirty="0" smtClean="0">
                <a:latin typeface="e-Ukraine Light" pitchFamily="50" charset="-52"/>
              </a:rPr>
              <a:t> ДПС у м. </a:t>
            </a:r>
            <a:r>
              <a:rPr lang="ru-RU" sz="1200" dirty="0" err="1" smtClean="0">
                <a:latin typeface="e-Ukraine Light" pitchFamily="50" charset="-52"/>
              </a:rPr>
              <a:t>Києві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інформує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має</a:t>
            </a:r>
            <a:r>
              <a:rPr lang="ru-RU" sz="1200" dirty="0" smtClean="0">
                <a:latin typeface="e-Ukraine Light" pitchFamily="50" charset="-52"/>
              </a:rPr>
              <a:t> право подати до ДПС </a:t>
            </a:r>
            <a:r>
              <a:rPr lang="ru-RU" sz="1200" dirty="0" err="1" smtClean="0">
                <a:latin typeface="e-Ukraine Light" pitchFamily="50" charset="-52"/>
              </a:rPr>
              <a:t>таблицю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даних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додану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вартість</a:t>
            </a:r>
            <a:r>
              <a:rPr lang="ru-RU" sz="1200" dirty="0" smtClean="0">
                <a:latin typeface="e-Ukraine Light" pitchFamily="50" charset="-52"/>
              </a:rPr>
              <a:t> за </a:t>
            </a:r>
            <a:r>
              <a:rPr lang="ru-RU" sz="1200" dirty="0" err="1" smtClean="0">
                <a:latin typeface="e-Ukraine Light" pitchFamily="50" charset="-52"/>
              </a:rPr>
              <a:t>встановленою</a:t>
            </a:r>
            <a:r>
              <a:rPr lang="ru-RU" sz="1200" dirty="0" smtClean="0">
                <a:latin typeface="e-Ukraine Light" pitchFamily="50" charset="-52"/>
              </a:rPr>
              <a:t> формою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додатком</a:t>
            </a:r>
            <a:r>
              <a:rPr lang="ru-RU" sz="1200" dirty="0" smtClean="0">
                <a:latin typeface="e-Ukraine Light" pitchFamily="50" charset="-52"/>
              </a:rPr>
              <a:t> 5 Порядку </a:t>
            </a:r>
            <a:r>
              <a:rPr lang="ru-RU" sz="1200" dirty="0" err="1" smtClean="0">
                <a:latin typeface="e-Ukraine Light" pitchFamily="50" charset="-52"/>
              </a:rPr>
              <a:t>зупинення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накладної</a:t>
            </a:r>
            <a:r>
              <a:rPr lang="ru-RU" sz="1200" dirty="0" smtClean="0">
                <a:latin typeface="e-Ukraine Light" pitchFamily="50" charset="-52"/>
              </a:rPr>
              <a:t>/</a:t>
            </a:r>
            <a:r>
              <a:rPr lang="ru-RU" sz="1200" dirty="0" err="1" smtClean="0">
                <a:latin typeface="e-Ukraine Light" pitchFamily="50" charset="-52"/>
              </a:rPr>
              <a:t>розрахунку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коригування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Єдиному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накладних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затвердженого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постановою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Кабінету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Міністрів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</a:t>
            </a:r>
            <a:r>
              <a:rPr lang="ru-RU" sz="1200" dirty="0" smtClean="0">
                <a:latin typeface="e-Ukraine Light" pitchFamily="50" charset="-52"/>
              </a:rPr>
              <a:t> 11 </a:t>
            </a:r>
            <a:r>
              <a:rPr lang="ru-RU" sz="1200" dirty="0" err="1" smtClean="0">
                <a:latin typeface="e-Ukraine Light" pitchFamily="50" charset="-52"/>
              </a:rPr>
              <a:t>грудня</a:t>
            </a:r>
            <a:r>
              <a:rPr lang="ru-RU" sz="1200" dirty="0" smtClean="0">
                <a:latin typeface="e-Ukraine Light" pitchFamily="50" charset="-52"/>
              </a:rPr>
              <a:t> 2019 року № 1165 «Про </a:t>
            </a:r>
            <a:r>
              <a:rPr lang="ru-RU" sz="1200" dirty="0" err="1" smtClean="0">
                <a:latin typeface="e-Ukraine Light" pitchFamily="50" charset="-52"/>
              </a:rPr>
              <a:t>затвердження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порядків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питань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зупинення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реєстрації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податкової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накладної</a:t>
            </a:r>
            <a:r>
              <a:rPr lang="ru-RU" sz="1200" dirty="0" smtClean="0">
                <a:latin typeface="e-Ukraine Light" pitchFamily="50" charset="-52"/>
              </a:rPr>
              <a:t>/</a:t>
            </a:r>
            <a:r>
              <a:rPr lang="ru-RU" sz="1200" dirty="0" err="1" smtClean="0">
                <a:latin typeface="e-Ukraine Light" pitchFamily="50" charset="-52"/>
              </a:rPr>
              <a:t>розрахунку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коригування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Єдиному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реєстрі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накладних</a:t>
            </a:r>
            <a:r>
              <a:rPr lang="ru-RU" sz="1200" dirty="0" smtClean="0">
                <a:latin typeface="e-Ukraine Light" pitchFamily="50" charset="-52"/>
              </a:rPr>
              <a:t>» (п. 12 Порядку). </a:t>
            </a:r>
          </a:p>
          <a:p>
            <a:pPr marL="432000" algn="just"/>
            <a:r>
              <a:rPr lang="ru-RU" sz="1200" dirty="0" smtClean="0">
                <a:latin typeface="e-Ukraine Light" pitchFamily="50" charset="-52"/>
              </a:rPr>
              <a:t>		</a:t>
            </a:r>
            <a:r>
              <a:rPr lang="ru-RU" sz="1200" dirty="0" err="1" smtClean="0">
                <a:latin typeface="e-Ukraine Light" pitchFamily="50" charset="-52"/>
              </a:rPr>
              <a:t>Комісія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регіонального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рівня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розглядає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Таблицю</a:t>
            </a:r>
            <a:r>
              <a:rPr lang="ru-RU" sz="1200" dirty="0" smtClean="0">
                <a:latin typeface="e-Ukraine Light" pitchFamily="50" charset="-52"/>
              </a:rPr>
              <a:t> з </a:t>
            </a:r>
            <a:r>
              <a:rPr lang="ru-RU" sz="1200" dirty="0" err="1" smtClean="0">
                <a:latin typeface="e-Ukraine Light" pitchFamily="50" charset="-52"/>
              </a:rPr>
              <a:t>поясненнями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протягом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п’яти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робочих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днів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після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її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отримання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приймає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рішення</a:t>
            </a:r>
            <a:r>
              <a:rPr lang="ru-RU" sz="1200" dirty="0" smtClean="0">
                <a:latin typeface="e-Ukraine Light" pitchFamily="50" charset="-52"/>
              </a:rPr>
              <a:t> про </a:t>
            </a:r>
            <a:r>
              <a:rPr lang="ru-RU" sz="1200" dirty="0" err="1" smtClean="0">
                <a:latin typeface="e-Ukraine Light" pitchFamily="50" charset="-52"/>
              </a:rPr>
              <a:t>врахування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неврахування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Таблиці</a:t>
            </a:r>
            <a:r>
              <a:rPr lang="ru-RU" sz="1200" dirty="0" smtClean="0">
                <a:latin typeface="e-Ukraine Light" pitchFamily="50" charset="-52"/>
              </a:rPr>
              <a:t>, яке </a:t>
            </a:r>
            <a:r>
              <a:rPr lang="ru-RU" sz="1200" dirty="0" err="1" smtClean="0">
                <a:latin typeface="e-Ukraine Light" pitchFamily="50" charset="-52"/>
              </a:rPr>
              <a:t>надсилається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в порядку, </a:t>
            </a:r>
            <a:r>
              <a:rPr lang="ru-RU" sz="1200" dirty="0" err="1" smtClean="0">
                <a:latin typeface="e-Ukraine Light" pitchFamily="50" charset="-52"/>
              </a:rPr>
              <a:t>встановленому</a:t>
            </a:r>
            <a:r>
              <a:rPr lang="ru-RU" sz="1200" dirty="0" smtClean="0">
                <a:latin typeface="e-Ukraine Light" pitchFamily="50" charset="-52"/>
              </a:rPr>
              <a:t> ст. 42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кодексу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(п. 15 та п. 16 Порядку). </a:t>
            </a:r>
          </a:p>
          <a:p>
            <a:pPr marL="432000" algn="just"/>
            <a:r>
              <a:rPr lang="ru-RU" sz="1200" dirty="0" err="1" smtClean="0">
                <a:latin typeface="e-Ukraine Light" pitchFamily="50" charset="-52"/>
              </a:rPr>
              <a:t>Відповідно</a:t>
            </a:r>
            <a:r>
              <a:rPr lang="ru-RU" sz="1200" dirty="0" smtClean="0">
                <a:latin typeface="e-Ukraine Light" pitchFamily="50" charset="-52"/>
              </a:rPr>
              <a:t> до п. 56.1 ст. 56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кодексу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рішення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прийняті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контролюючим</a:t>
            </a:r>
            <a:r>
              <a:rPr lang="ru-RU" sz="1200" dirty="0" smtClean="0">
                <a:latin typeface="e-Ukraine Light" pitchFamily="50" charset="-52"/>
              </a:rPr>
              <a:t> органом, </a:t>
            </a:r>
            <a:r>
              <a:rPr lang="ru-RU" sz="1200" dirty="0" err="1" smtClean="0">
                <a:latin typeface="e-Ukraine Light" pitchFamily="50" charset="-52"/>
              </a:rPr>
              <a:t>можуть</a:t>
            </a:r>
            <a:r>
              <a:rPr lang="ru-RU" sz="1200" dirty="0" smtClean="0">
                <a:latin typeface="e-Ukraine Light" pitchFamily="50" charset="-52"/>
              </a:rPr>
              <a:t> бути </a:t>
            </a:r>
            <a:r>
              <a:rPr lang="ru-RU" sz="1200" dirty="0" err="1" smtClean="0">
                <a:latin typeface="e-Ukraine Light" pitchFamily="50" charset="-52"/>
              </a:rPr>
              <a:t>оскаржені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адміністративному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або</a:t>
            </a:r>
            <a:r>
              <a:rPr lang="ru-RU" sz="1200" dirty="0" smtClean="0">
                <a:latin typeface="e-Ukraine Light" pitchFamily="50" charset="-52"/>
              </a:rPr>
              <a:t> судовому порядку. </a:t>
            </a:r>
          </a:p>
          <a:p>
            <a:pPr marL="432000" algn="just"/>
            <a:r>
              <a:rPr lang="ru-RU" sz="1200" dirty="0" smtClean="0">
                <a:latin typeface="e-Ukraine Light" pitchFamily="50" charset="-52"/>
              </a:rPr>
              <a:t>		Законом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</a:t>
            </a:r>
            <a:r>
              <a:rPr lang="ru-RU" sz="1200" dirty="0" smtClean="0">
                <a:latin typeface="e-Ukraine Light" pitchFamily="50" charset="-52"/>
              </a:rPr>
              <a:t> 15 </a:t>
            </a:r>
            <a:r>
              <a:rPr lang="ru-RU" sz="1200" dirty="0" err="1" smtClean="0">
                <a:latin typeface="e-Ukraine Light" pitchFamily="50" charset="-52"/>
              </a:rPr>
              <a:t>березня</a:t>
            </a:r>
            <a:r>
              <a:rPr lang="ru-RU" sz="1200" dirty="0" smtClean="0">
                <a:latin typeface="e-Ukraine Light" pitchFamily="50" charset="-52"/>
              </a:rPr>
              <a:t> 2022 року № 2120-ІХ «Про </a:t>
            </a:r>
            <a:r>
              <a:rPr lang="ru-RU" sz="1200" dirty="0" err="1" smtClean="0">
                <a:latin typeface="e-Ukraine Light" pitchFamily="50" charset="-52"/>
              </a:rPr>
              <a:t>внесення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</a:t>
            </a:r>
            <a:r>
              <a:rPr lang="ru-RU" sz="1200" dirty="0" smtClean="0">
                <a:latin typeface="e-Ukraine Light" pitchFamily="50" charset="-52"/>
              </a:rPr>
              <a:t> до </a:t>
            </a:r>
            <a:r>
              <a:rPr lang="ru-RU" sz="1200" dirty="0" err="1" smtClean="0">
                <a:latin typeface="e-Ukraine Light" pitchFamily="50" charset="-52"/>
              </a:rPr>
              <a:t>Податкового</a:t>
            </a:r>
            <a:r>
              <a:rPr lang="ru-RU" sz="1200" dirty="0" smtClean="0">
                <a:latin typeface="e-Ukraine Light" pitchFamily="50" charset="-52"/>
              </a:rPr>
              <a:t> кодексу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інших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законодавчих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актів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України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дії</a:t>
            </a:r>
            <a:r>
              <a:rPr lang="ru-RU" sz="1200" dirty="0" smtClean="0">
                <a:latin typeface="e-Ukraine Light" pitchFamily="50" charset="-52"/>
              </a:rPr>
              <a:t> норм на </a:t>
            </a:r>
            <a:r>
              <a:rPr lang="ru-RU" sz="1200" dirty="0" err="1" smtClean="0">
                <a:latin typeface="e-Ukraine Light" pitchFamily="50" charset="-52"/>
              </a:rPr>
              <a:t>період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воєнного</a:t>
            </a:r>
            <a:r>
              <a:rPr lang="ru-RU" sz="1200" dirty="0" smtClean="0">
                <a:latin typeface="e-Ukraine Light" pitchFamily="50" charset="-52"/>
              </a:rPr>
              <a:t> стану» </a:t>
            </a:r>
            <a:r>
              <a:rPr lang="ru-RU" sz="1200" dirty="0" err="1" smtClean="0">
                <a:latin typeface="e-Ukraine Light" pitchFamily="50" charset="-52"/>
              </a:rPr>
              <a:t>внесені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зміни</a:t>
            </a:r>
            <a:r>
              <a:rPr lang="ru-RU" sz="1200" dirty="0" smtClean="0">
                <a:latin typeface="e-Ukraine Light" pitchFamily="50" charset="-52"/>
              </a:rPr>
              <a:t> до ПКУ, </a:t>
            </a:r>
            <a:r>
              <a:rPr lang="ru-RU" sz="1200" dirty="0" err="1" smtClean="0">
                <a:latin typeface="e-Ukraine Light" pitchFamily="50" charset="-52"/>
              </a:rPr>
              <a:t>зокрема</a:t>
            </a:r>
            <a:r>
              <a:rPr lang="ru-RU" sz="1200" dirty="0" smtClean="0">
                <a:latin typeface="e-Ukraine Light" pitchFamily="50" charset="-52"/>
              </a:rPr>
              <a:t> ст. 102 ПКУ </a:t>
            </a:r>
            <a:r>
              <a:rPr lang="ru-RU" sz="1200" dirty="0" err="1" smtClean="0">
                <a:latin typeface="e-Ukraine Light" pitchFamily="50" charset="-52"/>
              </a:rPr>
              <a:t>доповнено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новим</a:t>
            </a:r>
            <a:r>
              <a:rPr lang="ru-RU" sz="1200" dirty="0" smtClean="0">
                <a:latin typeface="e-Ukraine Light" pitchFamily="50" charset="-52"/>
              </a:rPr>
              <a:t> п. 102.9.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855844" y="219707"/>
            <a:ext cx="4572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2000" algn="just"/>
            <a:r>
              <a:rPr lang="ru-RU" sz="1200" dirty="0" smtClean="0">
                <a:latin typeface="e-Ukraine Light" pitchFamily="50" charset="-52"/>
              </a:rPr>
              <a:t>		Так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згідно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із</a:t>
            </a:r>
            <a:r>
              <a:rPr lang="ru-RU" sz="1200" dirty="0" smtClean="0">
                <a:latin typeface="e-Ukraine Light" pitchFamily="50" charset="-52"/>
              </a:rPr>
              <a:t> п. 102.9 ст. 102 ПКУ, на </a:t>
            </a:r>
            <a:r>
              <a:rPr lang="ru-RU" sz="1200" dirty="0" err="1" smtClean="0">
                <a:latin typeface="e-Ukraine Light" pitchFamily="50" charset="-52"/>
              </a:rPr>
              <a:t>період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дії</a:t>
            </a:r>
            <a:r>
              <a:rPr lang="ru-RU" sz="1200" dirty="0" smtClean="0">
                <a:latin typeface="e-Ukraine Light" pitchFamily="50" charset="-52"/>
              </a:rPr>
              <a:t> правового режиму </a:t>
            </a:r>
            <a:r>
              <a:rPr lang="ru-RU" sz="1200" dirty="0" err="1" smtClean="0">
                <a:latin typeface="e-Ukraine Light" pitchFamily="50" charset="-52"/>
              </a:rPr>
              <a:t>воєнного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надзвичайного</a:t>
            </a:r>
            <a:r>
              <a:rPr lang="ru-RU" sz="1200" dirty="0" smtClean="0">
                <a:latin typeface="e-Ukraine Light" pitchFamily="50" charset="-52"/>
              </a:rPr>
              <a:t> стану, </a:t>
            </a:r>
            <a:r>
              <a:rPr lang="ru-RU" sz="1200" dirty="0" err="1" smtClean="0">
                <a:latin typeface="e-Ukraine Light" pitchFamily="50" charset="-52"/>
              </a:rPr>
              <a:t>що</a:t>
            </a:r>
            <a:r>
              <a:rPr lang="ru-RU" sz="1200" dirty="0" smtClean="0">
                <a:latin typeface="e-Ukraine Light" pitchFamily="50" charset="-52"/>
              </a:rPr>
              <a:t> вводиться в </a:t>
            </a:r>
            <a:r>
              <a:rPr lang="ru-RU" sz="1200" dirty="0" err="1" smtClean="0">
                <a:latin typeface="e-Ukraine Light" pitchFamily="50" charset="-52"/>
              </a:rPr>
              <a:t>Україні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зупиняється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перебіг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строків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визначених</a:t>
            </a:r>
            <a:r>
              <a:rPr lang="ru-RU" sz="1200" dirty="0" smtClean="0">
                <a:latin typeface="e-Ukraine Light" pitchFamily="50" charset="-52"/>
              </a:rPr>
              <a:t> ПКУ, </a:t>
            </a:r>
            <a:r>
              <a:rPr lang="ru-RU" sz="1200" dirty="0" err="1" smtClean="0">
                <a:latin typeface="e-Ukraine Light" pitchFamily="50" charset="-52"/>
              </a:rPr>
              <a:t>іншим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законодавством</a:t>
            </a:r>
            <a:r>
              <a:rPr lang="ru-RU" sz="1200" dirty="0" smtClean="0">
                <a:latin typeface="e-Ukraine Light" pitchFamily="50" charset="-52"/>
              </a:rPr>
              <a:t>, контроль за </a:t>
            </a:r>
            <a:r>
              <a:rPr lang="ru-RU" sz="1200" dirty="0" err="1" smtClean="0">
                <a:latin typeface="e-Ukraine Light" pitchFamily="50" charset="-52"/>
              </a:rPr>
              <a:t>дотриманням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якого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покладено</a:t>
            </a:r>
            <a:r>
              <a:rPr lang="ru-RU" sz="1200" dirty="0" smtClean="0">
                <a:latin typeface="e-Ukraine Light" pitchFamily="50" charset="-52"/>
              </a:rPr>
              <a:t> на </a:t>
            </a:r>
            <a:r>
              <a:rPr lang="ru-RU" sz="1200" dirty="0" err="1" smtClean="0">
                <a:latin typeface="e-Ukraine Light" pitchFamily="50" charset="-52"/>
              </a:rPr>
              <a:t>контролюючі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органи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крім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випадків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передбачених</a:t>
            </a:r>
            <a:r>
              <a:rPr lang="ru-RU" sz="1200" dirty="0" smtClean="0">
                <a:latin typeface="e-Ukraine Light" pitchFamily="50" charset="-52"/>
              </a:rPr>
              <a:t> ПКУ. </a:t>
            </a:r>
          </a:p>
          <a:p>
            <a:pPr marL="432000" algn="just"/>
            <a:r>
              <a:rPr lang="ru-RU" sz="1200" dirty="0" err="1" smtClean="0">
                <a:latin typeface="e-Ukraine Light" pitchFamily="50" charset="-52"/>
              </a:rPr>
              <a:t>Відповідно</a:t>
            </a:r>
            <a:r>
              <a:rPr lang="ru-RU" sz="1200" dirty="0" smtClean="0">
                <a:latin typeface="e-Ukraine Light" pitchFamily="50" charset="-52"/>
              </a:rPr>
              <a:t> до п. 17 Порядку у </a:t>
            </a:r>
            <a:r>
              <a:rPr lang="ru-RU" sz="1200" dirty="0" err="1" smtClean="0">
                <a:latin typeface="e-Ukraine Light" pitchFamily="50" charset="-52"/>
              </a:rPr>
              <a:t>рішенні</a:t>
            </a:r>
            <a:r>
              <a:rPr lang="ru-RU" sz="1200" dirty="0" smtClean="0">
                <a:latin typeface="e-Ukraine Light" pitchFamily="50" charset="-52"/>
              </a:rPr>
              <a:t> про </a:t>
            </a:r>
            <a:r>
              <a:rPr lang="ru-RU" sz="1200" dirty="0" err="1" smtClean="0">
                <a:latin typeface="e-Ukraine Light" pitchFamily="50" charset="-52"/>
              </a:rPr>
              <a:t>неврахування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Таблиці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обов’язковому</a:t>
            </a:r>
            <a:r>
              <a:rPr lang="ru-RU" sz="1200" dirty="0" smtClean="0">
                <a:latin typeface="e-Ukraine Light" pitchFamily="50" charset="-52"/>
              </a:rPr>
              <a:t> порядку </a:t>
            </a:r>
            <a:r>
              <a:rPr lang="ru-RU" sz="1200" dirty="0" err="1" smtClean="0">
                <a:latin typeface="e-Ukraine Light" pitchFamily="50" charset="-52"/>
              </a:rPr>
              <a:t>зазначається</a:t>
            </a:r>
            <a:r>
              <a:rPr lang="ru-RU" sz="1200" dirty="0" smtClean="0">
                <a:latin typeface="e-Ukraine Light" pitchFamily="50" charset="-52"/>
              </a:rPr>
              <a:t> причина такого </a:t>
            </a:r>
            <a:r>
              <a:rPr lang="ru-RU" sz="1200" dirty="0" err="1" smtClean="0">
                <a:latin typeface="e-Ukraine Light" pitchFamily="50" charset="-52"/>
              </a:rPr>
              <a:t>неврахування</a:t>
            </a:r>
            <a:r>
              <a:rPr lang="ru-RU" sz="1200" dirty="0" smtClean="0">
                <a:latin typeface="e-Ukraine Light" pitchFamily="50" charset="-52"/>
              </a:rPr>
              <a:t>. </a:t>
            </a:r>
          </a:p>
          <a:p>
            <a:pPr marL="432000" algn="just"/>
            <a:r>
              <a:rPr lang="ru-RU" sz="1200" dirty="0" smtClean="0">
                <a:latin typeface="e-Ukraine Light" pitchFamily="50" charset="-52"/>
              </a:rPr>
              <a:t>		У </a:t>
            </a:r>
            <a:r>
              <a:rPr lang="ru-RU" sz="1200" dirty="0" err="1" smtClean="0">
                <a:latin typeface="e-Ukraine Light" pitchFamily="50" charset="-52"/>
              </a:rPr>
              <a:t>разі</a:t>
            </a:r>
            <a:r>
              <a:rPr lang="ru-RU" sz="1200" dirty="0" smtClean="0">
                <a:latin typeface="e-Ukraine Light" pitchFamily="50" charset="-52"/>
              </a:rPr>
              <a:t> коли до </a:t>
            </a:r>
            <a:r>
              <a:rPr lang="ru-RU" sz="1200" dirty="0" err="1" smtClean="0">
                <a:latin typeface="e-Ukraine Light" pitchFamily="50" charset="-52"/>
              </a:rPr>
              <a:t>контролюючого</a:t>
            </a:r>
            <a:r>
              <a:rPr lang="ru-RU" sz="1200" dirty="0" smtClean="0">
                <a:latin typeface="e-Ukraine Light" pitchFamily="50" charset="-52"/>
              </a:rPr>
              <a:t> органу </a:t>
            </a:r>
            <a:r>
              <a:rPr lang="ru-RU" sz="1200" dirty="0" err="1" smtClean="0">
                <a:latin typeface="e-Ukraine Light" pitchFamily="50" charset="-52"/>
              </a:rPr>
              <a:t>надійшла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податкова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інформація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щодо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недостовірності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інформації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зазначеної</a:t>
            </a:r>
            <a:r>
              <a:rPr lang="ru-RU" sz="1200" dirty="0" smtClean="0">
                <a:latin typeface="e-Ukraine Light" pitchFamily="50" charset="-52"/>
              </a:rPr>
              <a:t> в </a:t>
            </a:r>
            <a:r>
              <a:rPr lang="ru-RU" sz="1200" dirty="0" err="1" smtClean="0">
                <a:latin typeface="e-Ukraine Light" pitchFamily="50" charset="-52"/>
              </a:rPr>
              <a:t>Таблиці</a:t>
            </a:r>
            <a:r>
              <a:rPr lang="ru-RU" sz="1200" dirty="0" smtClean="0">
                <a:latin typeface="e-Ukraine Light" pitchFamily="50" charset="-52"/>
              </a:rPr>
              <a:t>, яка </a:t>
            </a:r>
            <a:r>
              <a:rPr lang="ru-RU" sz="1200" dirty="0" err="1" smtClean="0">
                <a:latin typeface="e-Ukraine Light" pitchFamily="50" charset="-52"/>
              </a:rPr>
              <a:t>врахована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зокрема</a:t>
            </a:r>
            <a:r>
              <a:rPr lang="ru-RU" sz="1200" dirty="0" smtClean="0">
                <a:latin typeface="e-Ukraine Light" pitchFamily="50" charset="-52"/>
              </a:rPr>
              <a:t>, в автоматичному </a:t>
            </a:r>
            <a:r>
              <a:rPr lang="ru-RU" sz="1200" dirty="0" err="1" smtClean="0">
                <a:latin typeface="e-Ukraine Light" pitchFamily="50" charset="-52"/>
              </a:rPr>
              <a:t>режимі</a:t>
            </a:r>
            <a:r>
              <a:rPr lang="ru-RU" sz="1200" dirty="0" smtClean="0">
                <a:latin typeface="e-Ukraine Light" pitchFamily="50" charset="-52"/>
              </a:rPr>
              <a:t>, </a:t>
            </a:r>
            <a:r>
              <a:rPr lang="ru-RU" sz="1200" dirty="0" err="1" smtClean="0">
                <a:latin typeface="e-Ukraine Light" pitchFamily="50" charset="-52"/>
              </a:rPr>
              <a:t>комісії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контролюючих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органів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приймають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рішення</a:t>
            </a:r>
            <a:r>
              <a:rPr lang="ru-RU" sz="1200" dirty="0" smtClean="0">
                <a:latin typeface="e-Ukraine Light" pitchFamily="50" charset="-52"/>
              </a:rPr>
              <a:t> про </a:t>
            </a:r>
            <a:r>
              <a:rPr lang="ru-RU" sz="1200" dirty="0" err="1" smtClean="0">
                <a:latin typeface="e-Ukraine Light" pitchFamily="50" charset="-52"/>
              </a:rPr>
              <a:t>неврахування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Таблиці</a:t>
            </a:r>
            <a:r>
              <a:rPr lang="ru-RU" sz="1200" dirty="0" smtClean="0">
                <a:latin typeface="e-Ukraine Light" pitchFamily="50" charset="-52"/>
              </a:rPr>
              <a:t>, яке </a:t>
            </a:r>
            <a:r>
              <a:rPr lang="ru-RU" sz="1200" dirty="0" err="1" smtClean="0">
                <a:latin typeface="e-Ukraine Light" pitchFamily="50" charset="-52"/>
              </a:rPr>
              <a:t>надсилається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платнику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в порядку, </a:t>
            </a:r>
            <a:r>
              <a:rPr lang="ru-RU" sz="1200" dirty="0" err="1" smtClean="0">
                <a:latin typeface="e-Ukraine Light" pitchFamily="50" charset="-52"/>
              </a:rPr>
              <a:t>визначеному</a:t>
            </a:r>
            <a:r>
              <a:rPr lang="ru-RU" sz="1200" dirty="0" smtClean="0">
                <a:latin typeface="e-Ukraine Light" pitchFamily="50" charset="-52"/>
              </a:rPr>
              <a:t> ст.42 ПКУ (п. 19 Порядку). </a:t>
            </a:r>
          </a:p>
          <a:p>
            <a:pPr marL="432000" algn="just"/>
            <a:r>
              <a:rPr lang="ru-RU" sz="1200" dirty="0" smtClean="0">
                <a:latin typeface="e-Ukraine Light" pitchFamily="50" charset="-52"/>
              </a:rPr>
              <a:t>		</a:t>
            </a:r>
            <a:r>
              <a:rPr lang="ru-RU" sz="1200" dirty="0" err="1" smtClean="0">
                <a:latin typeface="e-Ukraine Light" pitchFamily="50" charset="-52"/>
              </a:rPr>
              <a:t>Платник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податку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має</a:t>
            </a:r>
            <a:r>
              <a:rPr lang="ru-RU" sz="1200" dirty="0" smtClean="0">
                <a:latin typeface="e-Ukraine Light" pitchFamily="50" charset="-52"/>
              </a:rPr>
              <a:t> право подати повторно </a:t>
            </a:r>
            <a:r>
              <a:rPr lang="ru-RU" sz="1200" dirty="0" err="1" smtClean="0">
                <a:latin typeface="e-Ukraine Light" pitchFamily="50" charset="-52"/>
              </a:rPr>
              <a:t>Таблицю</a:t>
            </a:r>
            <a:r>
              <a:rPr lang="ru-RU" sz="1200" dirty="0" smtClean="0">
                <a:latin typeface="e-Ukraine Light" pitchFamily="50" charset="-52"/>
              </a:rPr>
              <a:t> з </a:t>
            </a:r>
            <a:r>
              <a:rPr lang="ru-RU" sz="1200" dirty="0" err="1" smtClean="0">
                <a:latin typeface="e-Ukraine Light" pitchFamily="50" charset="-52"/>
              </a:rPr>
              <a:t>поясненнями</a:t>
            </a:r>
            <a:r>
              <a:rPr lang="ru-RU" sz="1200" dirty="0" smtClean="0">
                <a:latin typeface="e-Ukraine Light" pitchFamily="50" charset="-52"/>
              </a:rPr>
              <a:t> для </a:t>
            </a:r>
            <a:r>
              <a:rPr lang="ru-RU" sz="1200" dirty="0" err="1" smtClean="0">
                <a:latin typeface="e-Ukraine Light" pitchFamily="50" charset="-52"/>
              </a:rPr>
              <a:t>розгляду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комісією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регіонального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рівня</a:t>
            </a:r>
            <a:r>
              <a:rPr lang="ru-RU" sz="1200" dirty="0" smtClean="0">
                <a:latin typeface="e-Ukraine Light" pitchFamily="50" charset="-52"/>
              </a:rPr>
              <a:t> та </a:t>
            </a:r>
            <a:r>
              <a:rPr lang="ru-RU" sz="1200" dirty="0" err="1" smtClean="0">
                <a:latin typeface="e-Ukraine Light" pitchFamily="50" charset="-52"/>
              </a:rPr>
              <a:t>прийняття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відповідного</a:t>
            </a:r>
            <a:r>
              <a:rPr lang="ru-RU" sz="1200" dirty="0" smtClean="0">
                <a:latin typeface="e-Ukraine Light" pitchFamily="50" charset="-52"/>
              </a:rPr>
              <a:t> </a:t>
            </a:r>
            <a:r>
              <a:rPr lang="ru-RU" sz="1200" dirty="0" err="1" smtClean="0">
                <a:latin typeface="e-Ukraine Light" pitchFamily="50" charset="-52"/>
              </a:rPr>
              <a:t>рішення</a:t>
            </a:r>
            <a:r>
              <a:rPr lang="ru-RU" sz="1200" dirty="0" smtClean="0">
                <a:latin typeface="e-Ukraine Light" pitchFamily="50" charset="-52"/>
              </a:rPr>
              <a:t>. </a:t>
            </a:r>
          </a:p>
          <a:p>
            <a:pPr marL="432000" algn="just"/>
            <a:r>
              <a:rPr lang="uk-UA" sz="1200" dirty="0" smtClean="0">
                <a:latin typeface="e-Ukraine Light" pitchFamily="50" charset="-52"/>
              </a:rPr>
              <a:t>	</a:t>
            </a:r>
            <a:endParaRPr lang="uk-UA" sz="12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1137</TotalTime>
  <Words>117</Words>
  <Application>Microsoft Office PowerPoint</Application>
  <PresentationFormat>Лист A4 (210x297 мм)</PresentationFormat>
  <Paragraphs>25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154</cp:revision>
  <dcterms:created xsi:type="dcterms:W3CDTF">2021-05-27T05:23:05Z</dcterms:created>
  <dcterms:modified xsi:type="dcterms:W3CDTF">2023-02-13T08:41:23Z</dcterms:modified>
</cp:coreProperties>
</file>