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98" y="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1162" y="1130549"/>
            <a:ext cx="382905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e-Ukraine Light" pitchFamily="50" charset="-52"/>
                <a:cs typeface="Arial" pitchFamily="34" charset="0"/>
              </a:rPr>
              <a:t>Алгоритм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розрахунку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податкової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знижки</a:t>
            </a:r>
            <a:r>
              <a:rPr lang="ru-RU" sz="1600" b="1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smtClean="0">
                <a:latin typeface="e-Ukraine Light" pitchFamily="50" charset="-52"/>
                <a:cs typeface="Arial" pitchFamily="34" charset="0"/>
              </a:rPr>
              <a:t>на </a:t>
            </a:r>
            <a:r>
              <a:rPr lang="ru-RU" sz="1600" b="1" smtClean="0">
                <a:latin typeface="e-Ukraine Light" pitchFamily="50" charset="-52"/>
                <a:cs typeface="Arial" pitchFamily="34" charset="0"/>
              </a:rPr>
              <a:t>зменшення</a:t>
            </a:r>
            <a:r>
              <a:rPr lang="ru-RU" sz="1600" b="1" dirty="0" smtClean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оподатковуваного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доходу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платника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податку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на суму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витрат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,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понесених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у 2022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році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за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навчання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Березень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50" y="123825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03366" y="133350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:a16="http://schemas.microsoft.com/office/drawing/2014/main" xmlns="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4198" y="117692"/>
            <a:ext cx="4496877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Головне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нагадує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з 03 </a:t>
            </a:r>
            <a:r>
              <a:rPr lang="ru-RU" sz="1100" dirty="0" err="1">
                <a:latin typeface="e-Ukraine Light" pitchFamily="50" charset="-52"/>
              </a:rPr>
              <a:t>вересня</a:t>
            </a:r>
            <a:r>
              <a:rPr lang="ru-RU" sz="1100" dirty="0">
                <a:latin typeface="e-Ukraine Light" pitchFamily="50" charset="-52"/>
              </a:rPr>
              <a:t> 2022 року  набрав </a:t>
            </a:r>
            <a:r>
              <a:rPr lang="ru-RU" sz="1100" dirty="0" err="1">
                <a:latin typeface="e-Ukraine Light" pitchFamily="50" charset="-52"/>
              </a:rPr>
              <a:t>чинності</a:t>
            </a:r>
            <a:r>
              <a:rPr lang="ru-RU" sz="1100" dirty="0">
                <a:latin typeface="e-Ukraine Light" pitchFamily="50" charset="-52"/>
              </a:rPr>
              <a:t> Закон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15 </a:t>
            </a:r>
            <a:r>
              <a:rPr lang="ru-RU" sz="1100" dirty="0" err="1">
                <a:latin typeface="e-Ukraine Light" pitchFamily="50" charset="-52"/>
              </a:rPr>
              <a:t>серпня</a:t>
            </a:r>
            <a:r>
              <a:rPr lang="ru-RU" sz="1100" dirty="0">
                <a:latin typeface="e-Ukraine Light" pitchFamily="50" charset="-52"/>
              </a:rPr>
              <a:t> 2022 року № 2520-</a:t>
            </a:r>
            <a:r>
              <a:rPr lang="en-US" sz="1100" dirty="0">
                <a:latin typeface="e-Ukraine Light" pitchFamily="50" charset="-52"/>
              </a:rPr>
              <a:t>IX «</a:t>
            </a:r>
            <a:r>
              <a:rPr lang="ru-RU" sz="1100" dirty="0">
                <a:latin typeface="e-Ukraine Light" pitchFamily="50" charset="-52"/>
              </a:rPr>
              <a:t>Про </a:t>
            </a:r>
            <a:r>
              <a:rPr lang="ru-RU" sz="1100" dirty="0" err="1">
                <a:latin typeface="e-Ukraine Light" pitchFamily="50" charset="-52"/>
              </a:rPr>
              <a:t>внесення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сприяння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розвитку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волонтерської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діяльності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діяльності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неприбуткових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установ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організацій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умовах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збройної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агресії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російської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федерації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», </a:t>
            </a:r>
            <a:r>
              <a:rPr lang="ru-RU" sz="1100" dirty="0" err="1">
                <a:latin typeface="e-Ukraine Light" pitchFamily="50" charset="-52"/>
              </a:rPr>
              <a:t>яким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зміни</a:t>
            </a:r>
            <a:r>
              <a:rPr lang="ru-RU" sz="1100" dirty="0">
                <a:latin typeface="e-Ukraine Light" pitchFamily="50" charset="-52"/>
              </a:rPr>
              <a:t> до ПКУ,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166.4.2 п. 166.4 ст. 166 ПКУ </a:t>
            </a:r>
            <a:r>
              <a:rPr lang="ru-RU" sz="1100" dirty="0" err="1">
                <a:latin typeface="e-Ukraine Light" pitchFamily="50" charset="-52"/>
              </a:rPr>
              <a:t>викладено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новій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редакції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Так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абзацом</a:t>
            </a:r>
            <a:r>
              <a:rPr lang="ru-RU" sz="1100" dirty="0">
                <a:latin typeface="e-Ukraine Light" pitchFamily="50" charset="-52"/>
              </a:rPr>
              <a:t> першим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166.4.2 п. 166.4 ст. 166 ПКУ,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передбачено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загальна</a:t>
            </a:r>
            <a:r>
              <a:rPr lang="ru-RU" sz="1100" dirty="0">
                <a:latin typeface="e-Ukraine Light" pitchFamily="50" charset="-52"/>
              </a:rPr>
              <a:t> сума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нарахована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звітному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році</a:t>
            </a:r>
            <a:r>
              <a:rPr lang="ru-RU" sz="1100" dirty="0">
                <a:latin typeface="e-Ukraine Light" pitchFamily="50" charset="-52"/>
              </a:rPr>
              <a:t>, не </a:t>
            </a:r>
            <a:r>
              <a:rPr lang="ru-RU" sz="1100" dirty="0" err="1">
                <a:latin typeface="e-Ukraine Light" pitchFamily="50" charset="-52"/>
              </a:rPr>
              <a:t>може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перевищувати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нарахованого</a:t>
            </a:r>
            <a:r>
              <a:rPr lang="ru-RU" sz="1100" dirty="0">
                <a:latin typeface="e-Ukraine Light" pitchFamily="50" charset="-52"/>
              </a:rPr>
              <a:t> як </a:t>
            </a:r>
            <a:r>
              <a:rPr lang="ru-RU" sz="1100" dirty="0" err="1">
                <a:latin typeface="e-Ukraine Light" pitchFamily="50" charset="-52"/>
              </a:rPr>
              <a:t>заробітна</a:t>
            </a:r>
            <a:r>
              <a:rPr lang="ru-RU" sz="1100" dirty="0">
                <a:latin typeface="e-Ukraine Light" pitchFamily="50" charset="-52"/>
              </a:rPr>
              <a:t> плата, </a:t>
            </a:r>
            <a:r>
              <a:rPr lang="ru-RU" sz="1100" dirty="0" err="1">
                <a:latin typeface="e-Ukraine Light" pitchFamily="50" charset="-52"/>
              </a:rPr>
              <a:t>зменшену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урахуванням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положень</a:t>
            </a:r>
            <a:r>
              <a:rPr lang="ru-RU" sz="1100" dirty="0">
                <a:latin typeface="e-Ukraine Light" pitchFamily="50" charset="-52"/>
              </a:rPr>
              <a:t> п. 164.6 ст. 164 ПКУ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з </a:t>
            </a:r>
            <a:r>
              <a:rPr lang="ru-RU" sz="1100" dirty="0" err="1">
                <a:latin typeface="e-Ukraine Light" pitchFamily="50" charset="-52"/>
              </a:rPr>
              <a:t>абзацом</a:t>
            </a:r>
            <a:r>
              <a:rPr lang="ru-RU" sz="1100" dirty="0">
                <a:latin typeface="e-Ukraine Light" pitchFamily="50" charset="-52"/>
              </a:rPr>
              <a:t> другим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166.4.2 п. 166.4 ст. 166 ПКУ у </a:t>
            </a:r>
            <a:r>
              <a:rPr lang="ru-RU" sz="1100" dirty="0" err="1">
                <a:latin typeface="e-Ukraine Light" pitchFamily="50" charset="-52"/>
              </a:rPr>
              <a:t>разі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err="1">
                <a:latin typeface="e-Ukraine Light" pitchFamily="50" charset="-52"/>
              </a:rPr>
              <a:t>доходів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оподатковувалися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різними</a:t>
            </a:r>
            <a:r>
              <a:rPr lang="ru-RU" sz="1100" dirty="0">
                <a:latin typeface="e-Ukraine Light" pitchFamily="50" charset="-52"/>
              </a:rPr>
              <a:t> ставками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на доходи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, сума ПДФО, на яку </a:t>
            </a:r>
            <a:r>
              <a:rPr lang="ru-RU" sz="1100" dirty="0" err="1">
                <a:latin typeface="e-Ukraine Light" pitchFamily="50" charset="-52"/>
              </a:rPr>
              <a:t>зменшуються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зобов’язання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зв’язку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реалізацією</a:t>
            </a:r>
            <a:r>
              <a:rPr lang="ru-RU" sz="1100" dirty="0">
                <a:latin typeface="e-Ukraine Light" pitchFamily="50" charset="-52"/>
              </a:rPr>
              <a:t> права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податкову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визначається</a:t>
            </a:r>
            <a:r>
              <a:rPr lang="ru-RU" sz="1100" dirty="0">
                <a:latin typeface="e-Ukraine Light" pitchFamily="50" charset="-52"/>
              </a:rPr>
              <a:t> у такому порядку:  </a:t>
            </a:r>
            <a:r>
              <a:rPr lang="en-US" sz="1100" dirty="0" smtClean="0">
                <a:latin typeface="e-Ukraine Light" pitchFamily="50" charset="-52"/>
              </a:rPr>
              <a:t/>
            </a:r>
            <a:br>
              <a:rPr lang="en-US" sz="1100" dirty="0" smtClean="0">
                <a:latin typeface="e-Ukraine Light" pitchFamily="50" charset="-52"/>
              </a:rPr>
            </a:br>
            <a:r>
              <a:rPr lang="ru-RU" sz="1100" dirty="0" smtClean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00003" y="116473"/>
            <a:ext cx="4788839" cy="6704352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03281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3486" y="99431"/>
            <a:ext cx="4563269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доходу, </a:t>
            </a:r>
            <a:r>
              <a:rPr lang="ru-RU" sz="1100" dirty="0" err="1">
                <a:latin typeface="e-Ukraine Light" pitchFamily="50" charset="-52"/>
              </a:rPr>
              <a:t>застосованих</a:t>
            </a:r>
            <a:r>
              <a:rPr lang="ru-RU" sz="1100" dirty="0">
                <a:latin typeface="e-Ukraine Light" pitchFamily="50" charset="-52"/>
              </a:rPr>
              <a:t> ПСП та </a:t>
            </a:r>
            <a:r>
              <a:rPr lang="ru-RU" sz="1100" dirty="0" err="1">
                <a:latin typeface="e-Ukraine Light" pitchFamily="50" charset="-52"/>
              </a:rPr>
              <a:t>утриманого</a:t>
            </a:r>
            <a:r>
              <a:rPr lang="ru-RU" sz="1100" dirty="0">
                <a:latin typeface="e-Ukraine Light" pitchFamily="50" charset="-52"/>
              </a:rPr>
              <a:t> ПДФО </a:t>
            </a:r>
            <a:r>
              <a:rPr lang="ru-RU" sz="1100" dirty="0" err="1">
                <a:latin typeface="e-Ukraine Light" pitchFamily="50" charset="-52"/>
              </a:rPr>
              <a:t>фізичні</a:t>
            </a:r>
            <a:r>
              <a:rPr lang="ru-RU" sz="1100" dirty="0">
                <a:latin typeface="e-Ukraine Light" pitchFamily="50" charset="-52"/>
              </a:rPr>
              <a:t> особи </a:t>
            </a:r>
            <a:r>
              <a:rPr lang="ru-RU" sz="1100" dirty="0" err="1">
                <a:latin typeface="e-Ukraine Light" pitchFamily="50" charset="-52"/>
              </a:rPr>
              <a:t>отримують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довідки</a:t>
            </a:r>
            <a:r>
              <a:rPr lang="ru-RU" sz="1100" dirty="0">
                <a:latin typeface="e-Ukraine Light" pitchFamily="50" charset="-52"/>
              </a:rPr>
              <a:t> про доходи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свого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роботодавця</a:t>
            </a:r>
            <a:r>
              <a:rPr lang="ru-RU" sz="1100" dirty="0">
                <a:latin typeface="e-Ukraine Light" pitchFamily="50" charset="-52"/>
              </a:rPr>
              <a:t>); </a:t>
            </a:r>
            <a:endParaRPr lang="ru-RU" sz="11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e-Ukraine Light" pitchFamily="50" charset="-52"/>
              </a:rPr>
              <a:t>на </a:t>
            </a:r>
            <a:r>
              <a:rPr lang="ru-RU" sz="1100" dirty="0" err="1">
                <a:latin typeface="e-Ukraine Light" pitchFamily="50" charset="-52"/>
              </a:rPr>
              <a:t>підставі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підтверджувальних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визначається</a:t>
            </a:r>
            <a:r>
              <a:rPr lang="ru-RU" sz="1100" dirty="0">
                <a:latin typeface="e-Ukraine Light" pitchFamily="50" charset="-52"/>
              </a:rPr>
              <a:t> сума (</a:t>
            </a:r>
            <a:r>
              <a:rPr lang="ru-RU" sz="1100" dirty="0" err="1">
                <a:latin typeface="e-Ukraine Light" pitchFamily="50" charset="-52"/>
              </a:rPr>
              <a:t>вартість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витрат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– резидента, </a:t>
            </a:r>
            <a:r>
              <a:rPr lang="ru-RU" sz="1100" dirty="0" err="1">
                <a:latin typeface="e-Ukraine Light" pitchFamily="50" charset="-52"/>
              </a:rPr>
              <a:t>дозволених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включення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розраховується</a:t>
            </a:r>
            <a:r>
              <a:rPr lang="ru-RU" sz="1100" dirty="0">
                <a:latin typeface="e-Ukraine Light" pitchFamily="50" charset="-52"/>
              </a:rPr>
              <a:t> сума ПДФО на яку </a:t>
            </a:r>
            <a:r>
              <a:rPr lang="ru-RU" sz="1100" dirty="0" err="1">
                <a:latin typeface="e-Ukraine Light" pitchFamily="50" charset="-52"/>
              </a:rPr>
              <a:t>зменшуються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зобов’язання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зв’язку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використанням</a:t>
            </a:r>
            <a:r>
              <a:rPr lang="ru-RU" sz="1100" dirty="0">
                <a:latin typeface="e-Ukraine Light" pitchFamily="50" charset="-52"/>
              </a:rPr>
              <a:t> права на </a:t>
            </a:r>
            <a:r>
              <a:rPr lang="ru-RU" sz="1100" dirty="0" err="1">
                <a:latin typeface="e-Ukraine Light" pitchFamily="50" charset="-52"/>
              </a:rPr>
              <a:t>податкову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знижку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e-Ukraine Light" pitchFamily="50" charset="-52"/>
              </a:rPr>
              <a:t>з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ПДФО </a:t>
            </a:r>
            <a:r>
              <a:rPr lang="ru-RU" sz="1100" dirty="0" err="1">
                <a:latin typeface="e-Ukraine Light" pitchFamily="50" charset="-52"/>
              </a:rPr>
              <a:t>утриманого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сплаченого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 за </a:t>
            </a:r>
            <a:r>
              <a:rPr lang="ru-RU" sz="1100" dirty="0" err="1">
                <a:latin typeface="e-Ukraine Light" pitchFamily="50" charset="-52"/>
              </a:rPr>
              <a:t>рік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віднімаємо</a:t>
            </a:r>
            <a:r>
              <a:rPr lang="ru-RU" sz="1100" dirty="0">
                <a:latin typeface="e-Ukraine Light" pitchFamily="50" charset="-52"/>
              </a:rPr>
              <a:t> суму ПДФО, </a:t>
            </a:r>
            <a:r>
              <a:rPr lang="ru-RU" sz="1100" dirty="0" err="1">
                <a:latin typeface="e-Ukraine Light" pitchFamily="50" charset="-52"/>
              </a:rPr>
              <a:t>визначену</a:t>
            </a:r>
            <a:r>
              <a:rPr lang="ru-RU" sz="1100" dirty="0">
                <a:latin typeface="e-Ukraine Light" pitchFamily="50" charset="-52"/>
              </a:rPr>
              <a:t> як </a:t>
            </a:r>
            <a:r>
              <a:rPr lang="ru-RU" sz="1100" dirty="0" err="1">
                <a:latin typeface="e-Ukraine Light" pitchFamily="50" charset="-52"/>
              </a:rPr>
              <a:t>добуток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бази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зменшеної</a:t>
            </a:r>
            <a:r>
              <a:rPr lang="ru-RU" sz="1100" dirty="0">
                <a:latin typeface="e-Ukraine Light" pitchFamily="50" charset="-52"/>
              </a:rPr>
              <a:t> на суму </a:t>
            </a:r>
            <a:r>
              <a:rPr lang="ru-RU" sz="1100" dirty="0" err="1">
                <a:latin typeface="e-Ukraine Light" pitchFamily="50" charset="-52"/>
              </a:rPr>
              <a:t>понесених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витрат</a:t>
            </a:r>
            <a:r>
              <a:rPr lang="ru-RU" sz="1100" dirty="0">
                <a:latin typeface="e-Ukraine Light" pitchFamily="50" charset="-52"/>
              </a:rPr>
              <a:t> на оплату за </a:t>
            </a:r>
            <a:r>
              <a:rPr lang="ru-RU" sz="1100" dirty="0" err="1">
                <a:latin typeface="e-Ukraine Light" pitchFamily="50" charset="-52"/>
              </a:rPr>
              <a:t>навчання</a:t>
            </a:r>
            <a:r>
              <a:rPr lang="ru-RU" sz="1100" dirty="0">
                <a:latin typeface="e-Ukraine Light" pitchFamily="50" charset="-52"/>
              </a:rPr>
              <a:t>, та ставки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. </a:t>
            </a:r>
            <a:endParaRPr lang="ru-RU" sz="11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У </a:t>
            </a:r>
            <a:r>
              <a:rPr lang="ru-RU" sz="1100" dirty="0" err="1">
                <a:latin typeface="e-Ukraine Light" pitchFamily="50" charset="-52"/>
              </a:rPr>
              <a:t>разі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err="1">
                <a:latin typeface="e-Ukraine Light" pitchFamily="50" charset="-52"/>
              </a:rPr>
              <a:t>доходів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оподатковувалися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різними</a:t>
            </a:r>
            <a:r>
              <a:rPr lang="ru-RU" sz="1100" dirty="0">
                <a:latin typeface="e-Ukraine Light" pitchFamily="50" charset="-52"/>
              </a:rPr>
              <a:t> ставками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сума ПДФО, на яку </a:t>
            </a:r>
            <a:r>
              <a:rPr lang="ru-RU" sz="1100" dirty="0" err="1">
                <a:latin typeface="e-Ukraine Light" pitchFamily="50" charset="-52"/>
              </a:rPr>
              <a:t>зменшуються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зобов’язання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зв’язку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реалізацією</a:t>
            </a:r>
            <a:r>
              <a:rPr lang="ru-RU" sz="1100" dirty="0">
                <a:latin typeface="e-Ukraine Light" pitchFamily="50" charset="-52"/>
              </a:rPr>
              <a:t> права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податкову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визначається</a:t>
            </a:r>
            <a:r>
              <a:rPr lang="ru-RU" sz="1100" dirty="0">
                <a:latin typeface="e-Ukraine Light" pitchFamily="50" charset="-52"/>
              </a:rPr>
              <a:t> у такому порядку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визначаються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частки</a:t>
            </a:r>
            <a:r>
              <a:rPr lang="ru-RU" sz="1100" dirty="0">
                <a:latin typeface="e-Ukraine Light" pitchFamily="50" charset="-52"/>
              </a:rPr>
              <a:t> (у </a:t>
            </a:r>
            <a:r>
              <a:rPr lang="ru-RU" sz="1100" dirty="0" err="1">
                <a:latin typeface="e-Ukraine Light" pitchFamily="50" charset="-52"/>
              </a:rPr>
              <a:t>відсотках</a:t>
            </a:r>
            <a:r>
              <a:rPr lang="ru-RU" sz="1100" dirty="0">
                <a:latin typeface="e-Ukraine Light" pitchFamily="50" charset="-52"/>
              </a:rPr>
              <a:t>) доходу, </a:t>
            </a:r>
            <a:r>
              <a:rPr lang="ru-RU" sz="1100" dirty="0" err="1">
                <a:latin typeface="e-Ukraine Light" pitchFamily="50" charset="-52"/>
              </a:rPr>
              <a:t>нарахованого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плати, </a:t>
            </a:r>
            <a:r>
              <a:rPr lang="ru-RU" sz="1100" dirty="0" err="1">
                <a:latin typeface="e-Ukraine Light" pitchFamily="50" charset="-52"/>
              </a:rPr>
              <a:t>оподатковані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різними</a:t>
            </a:r>
            <a:r>
              <a:rPr lang="ru-RU" sz="1100" dirty="0">
                <a:latin typeface="e-Ukraine Light" pitchFamily="50" charset="-52"/>
              </a:rPr>
              <a:t> ставками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в </a:t>
            </a:r>
            <a:r>
              <a:rPr lang="ru-RU" sz="1100" dirty="0" err="1">
                <a:latin typeface="e-Ukraine Light" pitchFamily="50" charset="-52"/>
              </a:rPr>
              <a:t>загальній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0024" y="116473"/>
            <a:ext cx="4591051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року з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доходу, </a:t>
            </a:r>
            <a:r>
              <a:rPr lang="ru-RU" sz="1100" dirty="0" err="1">
                <a:latin typeface="e-Ukraine Light" pitchFamily="50" charset="-52"/>
              </a:rPr>
              <a:t>нарахованого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плати, та </a:t>
            </a:r>
            <a:r>
              <a:rPr lang="ru-RU" sz="1100" dirty="0" err="1">
                <a:latin typeface="e-Ukraine Light" pitchFamily="50" charset="-52"/>
              </a:rPr>
              <a:t>розрахунковою</a:t>
            </a:r>
            <a:r>
              <a:rPr lang="ru-RU" sz="1100" dirty="0">
                <a:latin typeface="e-Ukraine Light" pitchFamily="50" charset="-52"/>
              </a:rPr>
              <a:t> сумою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визначеною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абзацу </a:t>
            </a:r>
            <a:r>
              <a:rPr lang="ru-RU" sz="1100" dirty="0" err="1">
                <a:latin typeface="e-Ukraine Light" pitchFamily="50" charset="-52"/>
              </a:rPr>
              <a:t>п’ятого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166.4.2 п. 166.4 ст. 166 ПКУ (абзац </a:t>
            </a:r>
            <a:r>
              <a:rPr lang="ru-RU" sz="1100" dirty="0" err="1">
                <a:latin typeface="e-Ukraine Light" pitchFamily="50" charset="-52"/>
              </a:rPr>
              <a:t>шостий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166.4.2 п. 166.4 ст. 166 ПКУ).</a:t>
            </a:r>
            <a:r>
              <a:rPr lang="en-US" sz="1100" dirty="0">
                <a:latin typeface="e-Ukraine Light" pitchFamily="50" charset="-52"/>
              </a:rPr>
              <a:t/>
            </a:r>
            <a:br>
              <a:rPr lang="en-US" sz="1100" dirty="0">
                <a:latin typeface="e-Ukraine Light" pitchFamily="50" charset="-52"/>
              </a:rPr>
            </a:br>
            <a:r>
              <a:rPr lang="uk-UA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час </a:t>
            </a:r>
            <a:r>
              <a:rPr lang="ru-RU" sz="1100" dirty="0" err="1">
                <a:latin typeface="e-Ukraine Light" pitchFamily="50" charset="-52"/>
              </a:rPr>
              <a:t>нарахування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доходів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формі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 база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визначається</a:t>
            </a:r>
            <a:r>
              <a:rPr lang="ru-RU" sz="1100" dirty="0">
                <a:latin typeface="e-Ukraine Light" pitchFamily="50" charset="-52"/>
              </a:rPr>
              <a:t> як </a:t>
            </a:r>
            <a:r>
              <a:rPr lang="ru-RU" sz="1100" dirty="0" err="1">
                <a:latin typeface="e-Ukraine Light" pitchFamily="50" charset="-52"/>
              </a:rPr>
              <a:t>нарахована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заробітна</a:t>
            </a:r>
            <a:r>
              <a:rPr lang="ru-RU" sz="1100" dirty="0">
                <a:latin typeface="e-Ukraine Light" pitchFamily="50" charset="-52"/>
              </a:rPr>
              <a:t> плата, </a:t>
            </a:r>
            <a:r>
              <a:rPr lang="ru-RU" sz="1100" dirty="0" err="1">
                <a:latin typeface="e-Ukraine Light" pitchFamily="50" charset="-52"/>
              </a:rPr>
              <a:t>зменшена</a:t>
            </a:r>
            <a:r>
              <a:rPr lang="ru-RU" sz="1100" dirty="0">
                <a:latin typeface="e-Ukraine Light" pitchFamily="50" charset="-52"/>
              </a:rPr>
              <a:t> на суму </a:t>
            </a:r>
            <a:r>
              <a:rPr lang="ru-RU" sz="1100" dirty="0" err="1">
                <a:latin typeface="e-Ukraine Light" pitchFamily="50" charset="-52"/>
              </a:rPr>
              <a:t>страхових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внесків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Накопичувального</a:t>
            </a:r>
            <a:r>
              <a:rPr lang="ru-RU" sz="1100" dirty="0">
                <a:latin typeface="e-Ukraine Light" pitchFamily="50" charset="-52"/>
              </a:rPr>
              <a:t> фонду, а у </a:t>
            </a:r>
            <a:r>
              <a:rPr lang="ru-RU" sz="1100" dirty="0" err="1">
                <a:latin typeface="e-Ukraine Light" pitchFamily="50" charset="-52"/>
              </a:rPr>
              <a:t>випадках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передбачених</a:t>
            </a:r>
            <a:r>
              <a:rPr lang="ru-RU" sz="1100" dirty="0">
                <a:latin typeface="e-Ukraine Light" pitchFamily="50" charset="-52"/>
              </a:rPr>
              <a:t> законом, – </a:t>
            </a:r>
            <a:r>
              <a:rPr lang="ru-RU" sz="1100" dirty="0" err="1">
                <a:latin typeface="e-Ukraine Light" pitchFamily="50" charset="-52"/>
              </a:rPr>
              <a:t>обов’язкових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страхових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внесків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недержавного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пенсійного</a:t>
            </a:r>
            <a:r>
              <a:rPr lang="ru-RU" sz="1100" dirty="0">
                <a:latin typeface="e-Ukraine Light" pitchFamily="50" charset="-52"/>
              </a:rPr>
              <a:t> фонду,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закону </a:t>
            </a:r>
            <a:r>
              <a:rPr lang="ru-RU" sz="1100" dirty="0" err="1">
                <a:latin typeface="e-Ukraine Light" pitchFamily="50" charset="-52"/>
              </a:rPr>
              <a:t>сплачуються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рахунок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 </a:t>
            </a:r>
            <a:r>
              <a:rPr lang="ru-RU" sz="1100" dirty="0" err="1">
                <a:latin typeface="e-Ukraine Light" pitchFamily="50" charset="-52"/>
              </a:rPr>
              <a:t>працівника</a:t>
            </a:r>
            <a:r>
              <a:rPr lang="ru-RU" sz="1100" dirty="0">
                <a:latin typeface="e-Ukraine Light" pitchFamily="50" charset="-52"/>
              </a:rPr>
              <a:t>, а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на суму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соціальної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пільги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її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наявності</a:t>
            </a:r>
            <a:r>
              <a:rPr lang="ru-RU" sz="1100" dirty="0">
                <a:latin typeface="e-Ukraine Light" pitchFamily="50" charset="-52"/>
              </a:rPr>
              <a:t> (п. 164.6 ст. 164 ПКУ</a:t>
            </a:r>
            <a:r>
              <a:rPr lang="ru-RU" sz="1100" dirty="0" smtClean="0">
                <a:latin typeface="e-Ukraine Light" pitchFamily="50" charset="-52"/>
              </a:rPr>
              <a:t>)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Враховуючи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вищевикладене</a:t>
            </a:r>
            <a:r>
              <a:rPr lang="ru-RU" sz="1100" dirty="0">
                <a:latin typeface="e-Ukraine Light" pitchFamily="50" charset="-52"/>
              </a:rPr>
              <a:t>, алгоритм </a:t>
            </a:r>
            <a:r>
              <a:rPr lang="ru-RU" sz="1100" dirty="0" err="1">
                <a:latin typeface="e-Ukraine Light" pitchFamily="50" charset="-52"/>
              </a:rPr>
              <a:t>нарахування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зменшення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на суму </a:t>
            </a:r>
            <a:r>
              <a:rPr lang="ru-RU" sz="1100" dirty="0" err="1">
                <a:latin typeface="e-Ukraine Light" pitchFamily="50" charset="-52"/>
              </a:rPr>
              <a:t>витрат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понесених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навчання</a:t>
            </a:r>
            <a:r>
              <a:rPr lang="ru-RU" sz="1100" dirty="0">
                <a:latin typeface="e-Ukraine Light" pitchFamily="50" charset="-52"/>
              </a:rPr>
              <a:t>, за </a:t>
            </a:r>
            <a:r>
              <a:rPr lang="ru-RU" sz="1100" dirty="0" err="1">
                <a:latin typeface="e-Ukraine Light" pitchFamily="50" charset="-52"/>
              </a:rPr>
              <a:t>наслідками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err="1">
                <a:latin typeface="e-Ukraine Light" pitchFamily="50" charset="-52"/>
              </a:rPr>
              <a:t>розраховується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наступним</a:t>
            </a:r>
            <a:r>
              <a:rPr lang="ru-RU" sz="1100" dirty="0">
                <a:latin typeface="e-Ukraine Light" pitchFamily="50" charset="-52"/>
              </a:rPr>
              <a:t> чином: </a:t>
            </a:r>
            <a:endParaRPr lang="ru-RU" sz="11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визначається</a:t>
            </a:r>
            <a:r>
              <a:rPr lang="ru-RU" sz="1100" dirty="0">
                <a:latin typeface="e-Ukraine Light" pitchFamily="50" charset="-52"/>
              </a:rPr>
              <a:t> база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шляхом </a:t>
            </a:r>
            <a:r>
              <a:rPr lang="ru-RU" sz="1100" dirty="0" err="1">
                <a:latin typeface="e-Ukraine Light" pitchFamily="50" charset="-52"/>
              </a:rPr>
              <a:t>зменшення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річної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нарахованої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 на суму </a:t>
            </a:r>
            <a:r>
              <a:rPr lang="ru-RU" sz="1100" dirty="0" err="1">
                <a:latin typeface="e-Ukraine Light" pitchFamily="50" charset="-52"/>
              </a:rPr>
              <a:t>страхових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внесків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Накопичувального</a:t>
            </a:r>
            <a:r>
              <a:rPr lang="ru-RU" sz="1100" dirty="0">
                <a:latin typeface="e-Ukraine Light" pitchFamily="50" charset="-52"/>
              </a:rPr>
              <a:t> фонду, а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на суму ПСП за </a:t>
            </a:r>
            <a:r>
              <a:rPr lang="ru-RU" sz="1100" dirty="0" err="1">
                <a:latin typeface="e-Ukraine Light" pitchFamily="50" charset="-52"/>
              </a:rPr>
              <a:t>її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наявності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інформацію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нарахованого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загального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5346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2393" y="79295"/>
            <a:ext cx="463561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e-Ukraine Light" pitchFamily="50" charset="-52"/>
              </a:rPr>
              <a:t>визначається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розрахункова</a:t>
            </a:r>
            <a:r>
              <a:rPr lang="ru-RU" sz="1100" dirty="0">
                <a:latin typeface="e-Ukraine Light" pitchFamily="50" charset="-52"/>
              </a:rPr>
              <a:t> база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рік</a:t>
            </a:r>
            <a:r>
              <a:rPr lang="ru-RU" sz="1100" dirty="0">
                <a:latin typeface="e-Ukraine Light" pitchFamily="50" charset="-52"/>
              </a:rPr>
              <a:t> шляхом </a:t>
            </a:r>
            <a:r>
              <a:rPr lang="ru-RU" sz="1100" dirty="0" err="1">
                <a:latin typeface="e-Ukraine Light" pitchFamily="50" charset="-52"/>
              </a:rPr>
              <a:t>зменшення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нарахованої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 на суму </a:t>
            </a:r>
            <a:r>
              <a:rPr lang="ru-RU" sz="1100" dirty="0" err="1">
                <a:latin typeface="e-Ukraine Light" pitchFamily="50" charset="-52"/>
              </a:rPr>
              <a:t>здійснених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витрат</a:t>
            </a:r>
            <a:r>
              <a:rPr lang="ru-RU" sz="1100" dirty="0" smtClean="0">
                <a:latin typeface="e-Ukraine Light" pitchFamily="50" charset="-52"/>
              </a:rPr>
              <a:t>;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e-Ukraine Light" pitchFamily="50" charset="-52"/>
              </a:rPr>
              <a:t>визначається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розрахункова</a:t>
            </a:r>
            <a:r>
              <a:rPr lang="ru-RU" sz="1100" dirty="0">
                <a:latin typeface="e-Ukraine Light" pitchFamily="50" charset="-52"/>
              </a:rPr>
              <a:t> сума ПДФО </a:t>
            </a:r>
            <a:r>
              <a:rPr lang="ru-RU" sz="1100" dirty="0" err="1">
                <a:latin typeface="e-Ukraine Light" pitchFamily="50" charset="-52"/>
              </a:rPr>
              <a:t>окремо</a:t>
            </a:r>
            <a:r>
              <a:rPr lang="ru-RU" sz="1100" dirty="0">
                <a:latin typeface="e-Ukraine Light" pitchFamily="50" charset="-52"/>
              </a:rPr>
              <a:t> за кожною </a:t>
            </a:r>
            <a:r>
              <a:rPr lang="ru-RU" sz="1100" dirty="0" err="1">
                <a:latin typeface="e-Ukraine Light" pitchFamily="50" charset="-52"/>
              </a:rPr>
              <a:t>ставкою</a:t>
            </a:r>
            <a:r>
              <a:rPr lang="ru-RU" sz="1100" dirty="0">
                <a:latin typeface="e-Ukraine Light" pitchFamily="50" charset="-52"/>
              </a:rPr>
              <a:t> шляхом </a:t>
            </a:r>
            <a:r>
              <a:rPr lang="ru-RU" sz="1100" dirty="0" err="1">
                <a:latin typeface="e-Ukraine Light" pitchFamily="50" charset="-52"/>
              </a:rPr>
              <a:t>множення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бази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рік</a:t>
            </a:r>
            <a:r>
              <a:rPr lang="ru-RU" sz="1100" dirty="0">
                <a:latin typeface="e-Ukraine Light" pitchFamily="50" charset="-52"/>
              </a:rPr>
              <a:t> на ставку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частку</a:t>
            </a:r>
            <a:r>
              <a:rPr lang="ru-RU" sz="1100" dirty="0" smtClean="0">
                <a:latin typeface="e-Ukraine Light" pitchFamily="50" charset="-52"/>
              </a:rPr>
              <a:t>;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e-Ukraine Light" pitchFamily="50" charset="-52"/>
              </a:rPr>
              <a:t>визначається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сума ПДФО, на яку </a:t>
            </a:r>
            <a:r>
              <a:rPr lang="ru-RU" sz="1100" dirty="0" err="1">
                <a:latin typeface="e-Ukraine Light" pitchFamily="50" charset="-52"/>
              </a:rPr>
              <a:t>зменшуються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зобов’язання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зв’язку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використанням</a:t>
            </a:r>
            <a:r>
              <a:rPr lang="ru-RU" sz="1100" dirty="0">
                <a:latin typeface="e-Ukraine Light" pitchFamily="50" charset="-52"/>
              </a:rPr>
              <a:t> права на </a:t>
            </a:r>
            <a:r>
              <a:rPr lang="ru-RU" sz="1100" dirty="0" err="1">
                <a:latin typeface="e-Ukraine Light" pitchFamily="50" charset="-52"/>
              </a:rPr>
              <a:t>податкову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знижку</a:t>
            </a:r>
            <a:r>
              <a:rPr lang="ru-RU" sz="1100" dirty="0">
                <a:latin typeface="e-Ukraine Light" pitchFamily="50" charset="-52"/>
              </a:rPr>
              <a:t>, як </a:t>
            </a:r>
            <a:r>
              <a:rPr lang="ru-RU" sz="1100" dirty="0" err="1">
                <a:latin typeface="e-Ukraine Light" pitchFamily="50" charset="-52"/>
              </a:rPr>
              <a:t>різниця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між</a:t>
            </a:r>
            <a:r>
              <a:rPr lang="ru-RU" sz="1100" dirty="0">
                <a:latin typeface="e-Ukraine Light" pitchFamily="50" charset="-52"/>
              </a:rPr>
              <a:t> сумою ПДФО, </a:t>
            </a:r>
            <a:r>
              <a:rPr lang="ru-RU" sz="1100" dirty="0" err="1">
                <a:latin typeface="e-Ukraine Light" pitchFamily="50" charset="-52"/>
              </a:rPr>
              <a:t>утриманого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року з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доходу, </a:t>
            </a:r>
            <a:r>
              <a:rPr lang="ru-RU" sz="1100" dirty="0" err="1">
                <a:latin typeface="e-Ukraine Light" pitchFamily="50" charset="-52"/>
              </a:rPr>
              <a:t>нарахованого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плати, та </a:t>
            </a:r>
            <a:r>
              <a:rPr lang="ru-RU" sz="1100" dirty="0" err="1">
                <a:latin typeface="e-Ukraine Light" pitchFamily="50" charset="-52"/>
              </a:rPr>
              <a:t>розрахунковою</a:t>
            </a:r>
            <a:r>
              <a:rPr lang="ru-RU" sz="1100" dirty="0">
                <a:latin typeface="e-Ukraine Light" pitchFamily="50" charset="-52"/>
              </a:rPr>
              <a:t> сумою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за кожною </a:t>
            </a:r>
            <a:r>
              <a:rPr lang="ru-RU" sz="1100" dirty="0" err="1">
                <a:latin typeface="e-Ukraine Light" pitchFamily="50" charset="-52"/>
              </a:rPr>
              <a:t>ставкою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Водночас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п. 179.8 ст. 179 ПКУ сума,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бути повернута </a:t>
            </a:r>
            <a:r>
              <a:rPr lang="ru-RU" sz="1100" dirty="0" err="1">
                <a:latin typeface="e-Ukraine Light" pitchFamily="50" charset="-52"/>
              </a:rPr>
              <a:t>платнику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зараховується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його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банківський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рахунок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відкритий</a:t>
            </a:r>
            <a:r>
              <a:rPr lang="ru-RU" sz="1100" dirty="0">
                <a:latin typeface="e-Ukraine Light" pitchFamily="50" charset="-52"/>
              </a:rPr>
              <a:t> у будь-</a:t>
            </a:r>
            <a:r>
              <a:rPr lang="ru-RU" sz="1100" dirty="0" err="1">
                <a:latin typeface="e-Ukraine Light" pitchFamily="50" charset="-52"/>
              </a:rPr>
              <a:t>якому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комерційному</a:t>
            </a:r>
            <a:r>
              <a:rPr lang="ru-RU" sz="1100" dirty="0">
                <a:latin typeface="e-Ukraine Light" pitchFamily="50" charset="-52"/>
              </a:rPr>
              <a:t> банку,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60 </a:t>
            </a:r>
            <a:r>
              <a:rPr lang="ru-RU" sz="1100" dirty="0" err="1">
                <a:latin typeface="e-Ukraine Light" pitchFamily="50" charset="-52"/>
              </a:rPr>
              <a:t>календарних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днів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після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надходження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майновий</a:t>
            </a:r>
            <a:r>
              <a:rPr lang="ru-RU" sz="1100" dirty="0">
                <a:latin typeface="e-Ukraine Light" pitchFamily="50" charset="-52"/>
              </a:rPr>
              <a:t> стан і доходи. 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92202" y="206252"/>
            <a:ext cx="4405022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err="1" smtClean="0">
                <a:latin typeface="e-Ukraine Light" pitchFamily="50" charset="-52"/>
              </a:rPr>
              <a:t>визначаються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частки</a:t>
            </a:r>
            <a:r>
              <a:rPr lang="ru-RU" sz="1100" dirty="0">
                <a:latin typeface="e-Ukraine Light" pitchFamily="50" charset="-52"/>
              </a:rPr>
              <a:t> (у </a:t>
            </a:r>
            <a:r>
              <a:rPr lang="ru-RU" sz="1100" dirty="0" err="1">
                <a:latin typeface="e-Ukraine Light" pitchFamily="50" charset="-52"/>
              </a:rPr>
              <a:t>відсотках</a:t>
            </a:r>
            <a:r>
              <a:rPr lang="ru-RU" sz="1100" dirty="0">
                <a:latin typeface="e-Ukraine Light" pitchFamily="50" charset="-52"/>
              </a:rPr>
              <a:t>) доходу, </a:t>
            </a:r>
            <a:r>
              <a:rPr lang="ru-RU" sz="1100" dirty="0" err="1">
                <a:latin typeface="e-Ukraine Light" pitchFamily="50" charset="-52"/>
              </a:rPr>
              <a:t>нарахованого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плати, </a:t>
            </a:r>
            <a:r>
              <a:rPr lang="ru-RU" sz="1100" dirty="0" err="1">
                <a:latin typeface="e-Ukraine Light" pitchFamily="50" charset="-52"/>
              </a:rPr>
              <a:t>оподатковані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різними</a:t>
            </a:r>
            <a:r>
              <a:rPr lang="ru-RU" sz="1100" dirty="0">
                <a:latin typeface="e-Ukraine Light" pitchFamily="50" charset="-52"/>
              </a:rPr>
              <a:t> ставками ПДФО, в </a:t>
            </a:r>
            <a:r>
              <a:rPr lang="ru-RU" sz="1100" dirty="0" err="1">
                <a:latin typeface="e-Ukraine Light" pitchFamily="50" charset="-52"/>
              </a:rPr>
              <a:t>загальній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доходу, </a:t>
            </a:r>
            <a:r>
              <a:rPr lang="ru-RU" sz="1100" dirty="0" err="1">
                <a:latin typeface="e-Ukraine Light" pitchFamily="50" charset="-52"/>
              </a:rPr>
              <a:t>зазначеного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абзаці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першому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166.4.2 п. 166.4 ст. 166 ПКУ (абзац </a:t>
            </a:r>
            <a:r>
              <a:rPr lang="ru-RU" sz="1100" dirty="0" err="1">
                <a:latin typeface="e-Ukraine Light" pitchFamily="50" charset="-52"/>
              </a:rPr>
              <a:t>третій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166.4.2 п. 166.4 ст. 166 ПКУ</a:t>
            </a:r>
            <a:r>
              <a:rPr lang="ru-RU" sz="1100" dirty="0" smtClean="0">
                <a:latin typeface="e-Ukraine Light" pitchFamily="50" charset="-52"/>
              </a:rPr>
              <a:t>);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e-Ukraine Light" pitchFamily="50" charset="-52"/>
              </a:rPr>
              <a:t>визначається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розрахункова</a:t>
            </a:r>
            <a:r>
              <a:rPr lang="ru-RU" sz="1100" dirty="0">
                <a:latin typeface="e-Ukraine Light" pitchFamily="50" charset="-52"/>
              </a:rPr>
              <a:t> база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шляхом </a:t>
            </a:r>
            <a:r>
              <a:rPr lang="ru-RU" sz="1100" dirty="0" err="1">
                <a:latin typeface="e-Ukraine Light" pitchFamily="50" charset="-52"/>
              </a:rPr>
              <a:t>зменшення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одержаного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плати, на суму </a:t>
            </a:r>
            <a:r>
              <a:rPr lang="ru-RU" sz="1100" dirty="0" err="1">
                <a:latin typeface="e-Ukraine Light" pitchFamily="50" charset="-52"/>
              </a:rPr>
              <a:t>здійснених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err="1">
                <a:latin typeface="e-Ukraine Light" pitchFamily="50" charset="-52"/>
              </a:rPr>
              <a:t>витрат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передбачених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166.3.1 – 166.3.9 п. 166.3 ст. 166 ПКУ (абзац </a:t>
            </a:r>
            <a:r>
              <a:rPr lang="ru-RU" sz="1100" dirty="0" err="1">
                <a:latin typeface="e-Ukraine Light" pitchFamily="50" charset="-52"/>
              </a:rPr>
              <a:t>четвертий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166.4.2 п. 166.4 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r>
              <a:rPr lang="ru-RU" sz="1100" dirty="0" smtClean="0">
                <a:latin typeface="e-Ukraine Light" pitchFamily="50" charset="-52"/>
              </a:rPr>
              <a:t>ст</a:t>
            </a:r>
            <a:r>
              <a:rPr lang="ru-RU" sz="1100" dirty="0">
                <a:latin typeface="e-Ukraine Light" pitchFamily="50" charset="-52"/>
              </a:rPr>
              <a:t>. 166 ПКУ</a:t>
            </a:r>
            <a:r>
              <a:rPr lang="ru-RU" sz="1100" dirty="0" smtClean="0">
                <a:latin typeface="e-Ukraine Light" pitchFamily="50" charset="-52"/>
              </a:rPr>
              <a:t>);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e-Ukraine Light" pitchFamily="50" charset="-52"/>
              </a:rPr>
              <a:t>визначається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розрахункова</a:t>
            </a:r>
            <a:r>
              <a:rPr lang="ru-RU" sz="1100" dirty="0">
                <a:latin typeface="e-Ukraine Light" pitchFamily="50" charset="-52"/>
              </a:rPr>
              <a:t> сума ПДФО </a:t>
            </a:r>
            <a:r>
              <a:rPr lang="ru-RU" sz="1100" dirty="0" err="1">
                <a:latin typeface="e-Ukraine Light" pitchFamily="50" charset="-52"/>
              </a:rPr>
              <a:t>окремо</a:t>
            </a:r>
            <a:r>
              <a:rPr lang="ru-RU" sz="1100" dirty="0">
                <a:latin typeface="e-Ukraine Light" pitchFamily="50" charset="-52"/>
              </a:rPr>
              <a:t> за кожною </a:t>
            </a:r>
            <a:r>
              <a:rPr lang="ru-RU" sz="1100" dirty="0" err="1">
                <a:latin typeface="e-Ukraine Light" pitchFamily="50" charset="-52"/>
              </a:rPr>
              <a:t>ставкою</a:t>
            </a:r>
            <a:r>
              <a:rPr lang="ru-RU" sz="1100" dirty="0">
                <a:latin typeface="e-Ukraine Light" pitchFamily="50" charset="-52"/>
              </a:rPr>
              <a:t> шляхом </a:t>
            </a:r>
            <a:r>
              <a:rPr lang="ru-RU" sz="1100" dirty="0" err="1">
                <a:latin typeface="e-Ukraine Light" pitchFamily="50" charset="-52"/>
              </a:rPr>
              <a:t>множення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бази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на ставку ПДФО та </a:t>
            </a:r>
            <a:r>
              <a:rPr lang="ru-RU" sz="1100" dirty="0" err="1">
                <a:latin typeface="e-Ukraine Light" pitchFamily="50" charset="-52"/>
              </a:rPr>
              <a:t>частку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визначена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абзацу </a:t>
            </a:r>
            <a:r>
              <a:rPr lang="ru-RU" sz="1100" dirty="0" err="1">
                <a:latin typeface="e-Ukraine Light" pitchFamily="50" charset="-52"/>
              </a:rPr>
              <a:t>третього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166.4.2 п. 166.4 ст. 166 ПКУ для </a:t>
            </a:r>
            <a:r>
              <a:rPr lang="ru-RU" sz="1100" dirty="0" err="1">
                <a:latin typeface="e-Ukraine Light" pitchFamily="50" charset="-52"/>
              </a:rPr>
              <a:t>відповідної</a:t>
            </a:r>
            <a:r>
              <a:rPr lang="ru-RU" sz="1100" dirty="0">
                <a:latin typeface="e-Ukraine Light" pitchFamily="50" charset="-52"/>
              </a:rPr>
              <a:t> ставки ПДФО (абзац </a:t>
            </a:r>
            <a:r>
              <a:rPr lang="ru-RU" sz="1100" dirty="0" err="1">
                <a:latin typeface="e-Ukraine Light" pitchFamily="50" charset="-52"/>
              </a:rPr>
              <a:t>п’ятий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166.4.2 п. 166.4 ст. 166 ПКУ);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e-Ukraine Light" pitchFamily="50" charset="-52"/>
              </a:rPr>
              <a:t>визначається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сума ПДФО, на яку </a:t>
            </a:r>
            <a:r>
              <a:rPr lang="ru-RU" sz="1100" dirty="0" err="1">
                <a:latin typeface="e-Ukraine Light" pitchFamily="50" charset="-52"/>
              </a:rPr>
              <a:t>зменшуються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зобов’язання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зв’язку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реалізацією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права на </a:t>
            </a:r>
            <a:r>
              <a:rPr lang="ru-RU" sz="1100" dirty="0" err="1">
                <a:latin typeface="e-Ukraine Light" pitchFamily="50" charset="-52"/>
              </a:rPr>
              <a:t>податкову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знижку</a:t>
            </a:r>
            <a:r>
              <a:rPr lang="ru-RU" sz="1100" dirty="0">
                <a:latin typeface="e-Ukraine Light" pitchFamily="50" charset="-52"/>
              </a:rPr>
              <a:t>, як </a:t>
            </a:r>
            <a:r>
              <a:rPr lang="ru-RU" sz="1100" dirty="0" err="1">
                <a:latin typeface="e-Ukraine Light" pitchFamily="50" charset="-52"/>
              </a:rPr>
              <a:t>різниця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між</a:t>
            </a:r>
            <a:r>
              <a:rPr lang="ru-RU" sz="1100" dirty="0">
                <a:latin typeface="e-Ukraine Light" pitchFamily="50" charset="-52"/>
              </a:rPr>
              <a:t> сумою ПДФО, </a:t>
            </a:r>
            <a:r>
              <a:rPr lang="ru-RU" sz="1100" dirty="0" err="1">
                <a:latin typeface="e-Ukraine Light" pitchFamily="50" charset="-52"/>
              </a:rPr>
              <a:t>утриманого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</TotalTime>
  <Words>460</Words>
  <Application>Microsoft Office PowerPoint</Application>
  <PresentationFormat>Лист A4 (210x297 мм)</PresentationFormat>
  <Paragraphs>40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117</cp:revision>
  <cp:lastPrinted>2022-12-13T10:52:00Z</cp:lastPrinted>
  <dcterms:created xsi:type="dcterms:W3CDTF">2021-05-27T05:23:05Z</dcterms:created>
  <dcterms:modified xsi:type="dcterms:W3CDTF">2023-03-30T10:18:37Z</dcterms:modified>
</cp:coreProperties>
</file>