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906000" cy="6858000" type="A4"/>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24" d="100"/>
          <a:sy n="124" d="100"/>
        </p:scale>
        <p:origin x="-1344"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27.03.2023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27.03.2023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27.03.2023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27.03.2023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27.03.2023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27.03.2023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27.03.2023</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8246" y="142339"/>
            <a:ext cx="4877753" cy="6734175"/>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0" y="142339"/>
            <a:ext cx="4881163" cy="6723423"/>
            <a:chOff x="82316" y="0"/>
            <a:chExt cx="4881163" cy="6850381"/>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169545" y="0"/>
              <a:ext cx="4793934" cy="6850381"/>
              <a:chOff x="169545" y="0"/>
              <a:chExt cx="4793934" cy="6850381"/>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169545" y="0"/>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7</a:t>
                </a:r>
                <a:endParaRPr lang="ru-RU" sz="1400" dirty="0">
                  <a:solidFill>
                    <a:srgbClr val="25A872"/>
                  </a:solidFill>
                  <a:latin typeface="e-Ukraine" panose="00000500000000000000" pitchFamily="50" charset="-52"/>
                </a:endParaRPr>
              </a:p>
            </p:txBody>
          </p:sp>
        </p:grpSp>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0617" y="436388"/>
              <a:ext cx="842883" cy="878062"/>
            </a:xfrm>
            <a:prstGeom prst="rect">
              <a:avLst/>
            </a:prstGeom>
            <a:noFill/>
            <a:extLst>
              <a:ext uri="{909E8E84-426E-40DD-AFC4-6F175D3DCCD1}">
                <a14:hiddenFill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1092" y="2143126"/>
              <a:ext cx="833358" cy="904874"/>
            </a:xfrm>
            <a:prstGeom prst="rect">
              <a:avLst/>
            </a:prstGeom>
            <a:noFill/>
            <a:extLst>
              <a:ext uri="{909E8E84-426E-40DD-AFC4-6F175D3DCCD1}">
                <a14:hiddenFill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2992" y="4107580"/>
              <a:ext cx="880983" cy="89304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942350"/>
              <a:ext cx="479393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504950" y="470454"/>
              <a:ext cx="211455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канал ДПС «</a:t>
              </a:r>
              <a:r>
                <a:rPr kumimoji="0" lang="en-US"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smtClean="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2240025"/>
              <a:ext cx="27105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4323573"/>
              <a:ext cx="27105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ДПС </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661162" y="1376771"/>
            <a:ext cx="3829050" cy="132343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smtClean="0">
                <a:latin typeface="e-Ukraine Light" pitchFamily="50" charset="-52"/>
              </a:rPr>
              <a:t>Як </a:t>
            </a:r>
            <a:r>
              <a:rPr lang="ru-RU" sz="1600" b="1" dirty="0" err="1" smtClean="0">
                <a:latin typeface="e-Ukraine Light" pitchFamily="50" charset="-52"/>
              </a:rPr>
              <a:t>платнику</a:t>
            </a:r>
            <a:r>
              <a:rPr lang="ru-RU" sz="1600" b="1" dirty="0" smtClean="0">
                <a:latin typeface="e-Ukraine Light" pitchFamily="50" charset="-52"/>
              </a:rPr>
              <a:t> </a:t>
            </a:r>
            <a:r>
              <a:rPr lang="ru-RU" sz="1600" b="1" dirty="0" err="1" smtClean="0">
                <a:latin typeface="e-Ukraine Light" pitchFamily="50" charset="-52"/>
              </a:rPr>
              <a:t>податків</a:t>
            </a:r>
            <a:r>
              <a:rPr lang="ru-RU" sz="1600" b="1" dirty="0" smtClean="0">
                <a:latin typeface="e-Ukraine Light" pitchFamily="50" charset="-52"/>
              </a:rPr>
              <a:t> </a:t>
            </a:r>
            <a:r>
              <a:rPr lang="ru-RU" sz="1600" b="1" dirty="0" err="1" smtClean="0">
                <a:latin typeface="e-Ukraine Light" pitchFamily="50" charset="-52"/>
              </a:rPr>
              <a:t>отримати</a:t>
            </a:r>
            <a:r>
              <a:rPr lang="ru-RU" sz="1600" b="1" dirty="0" smtClean="0">
                <a:latin typeface="e-Ukraine Light" pitchFamily="50" charset="-52"/>
              </a:rPr>
              <a:t> </a:t>
            </a:r>
            <a:r>
              <a:rPr lang="ru-RU" sz="1600" b="1" dirty="0" smtClean="0">
                <a:solidFill>
                  <a:srgbClr val="0070C0"/>
                </a:solidFill>
                <a:latin typeface="e-Ukraine Light" pitchFamily="50" charset="-52"/>
              </a:rPr>
              <a:t>в </a:t>
            </a:r>
            <a:r>
              <a:rPr lang="ru-RU" sz="1600" b="1" dirty="0" err="1" smtClean="0">
                <a:solidFill>
                  <a:srgbClr val="0070C0"/>
                </a:solidFill>
                <a:latin typeface="e-Ukraine Light" pitchFamily="50" charset="-52"/>
              </a:rPr>
              <a:t>електронному</a:t>
            </a:r>
            <a:r>
              <a:rPr lang="ru-RU" sz="1600" b="1" dirty="0" smtClean="0">
                <a:solidFill>
                  <a:srgbClr val="0070C0"/>
                </a:solidFill>
                <a:latin typeface="e-Ukraine Light" pitchFamily="50" charset="-52"/>
              </a:rPr>
              <a:t> </a:t>
            </a:r>
            <a:r>
              <a:rPr lang="ru-RU" sz="1600" b="1" dirty="0" err="1" smtClean="0">
                <a:solidFill>
                  <a:srgbClr val="0070C0"/>
                </a:solidFill>
                <a:latin typeface="e-Ukraine Light" pitchFamily="50" charset="-52"/>
              </a:rPr>
              <a:t>вигляді</a:t>
            </a:r>
            <a:r>
              <a:rPr lang="ru-RU" sz="1600" b="1" dirty="0" smtClean="0">
                <a:solidFill>
                  <a:srgbClr val="0070C0"/>
                </a:solidFill>
                <a:latin typeface="e-Ukraine Light" pitchFamily="50" charset="-52"/>
              </a:rPr>
              <a:t> </a:t>
            </a:r>
            <a:r>
              <a:rPr lang="ru-RU" sz="1600" b="1" dirty="0" err="1" smtClean="0">
                <a:latin typeface="e-Ukraine Light" pitchFamily="50" charset="-52"/>
              </a:rPr>
              <a:t>довідку</a:t>
            </a:r>
            <a:r>
              <a:rPr lang="ru-RU" sz="1600" b="1" dirty="0" smtClean="0">
                <a:latin typeface="e-Ukraine Light" pitchFamily="50" charset="-52"/>
              </a:rPr>
              <a:t> про </a:t>
            </a:r>
            <a:r>
              <a:rPr lang="ru-RU" sz="1600" b="1" dirty="0" err="1" smtClean="0">
                <a:latin typeface="e-Ukraine Light" pitchFamily="50" charset="-52"/>
              </a:rPr>
              <a:t>відсутність</a:t>
            </a:r>
            <a:r>
              <a:rPr lang="ru-RU" sz="1600" b="1" dirty="0" smtClean="0">
                <a:latin typeface="e-Ukraine Light" pitchFamily="50" charset="-52"/>
              </a:rPr>
              <a:t> </a:t>
            </a:r>
            <a:r>
              <a:rPr lang="ru-RU" sz="1600" b="1" dirty="0" err="1" smtClean="0">
                <a:latin typeface="e-Ukraine Light" pitchFamily="50" charset="-52"/>
              </a:rPr>
              <a:t>заборгованості</a:t>
            </a:r>
            <a:r>
              <a:rPr lang="ru-RU" sz="1600" b="1" dirty="0" smtClean="0">
                <a:latin typeface="e-Ukraine Light" pitchFamily="50" charset="-52"/>
              </a:rPr>
              <a:t> </a:t>
            </a:r>
            <a:r>
              <a:rPr lang="ru-RU" sz="1600" b="1" dirty="0" err="1" smtClean="0">
                <a:latin typeface="e-Ukraine Light" pitchFamily="50" charset="-52"/>
              </a:rPr>
              <a:t>з</a:t>
            </a:r>
            <a:r>
              <a:rPr lang="ru-RU" sz="1600" b="1" dirty="0" smtClean="0">
                <a:latin typeface="e-Ukraine Light" pitchFamily="50" charset="-52"/>
              </a:rPr>
              <a:t> </a:t>
            </a:r>
            <a:r>
              <a:rPr lang="ru-RU" sz="1600" b="1" dirty="0" err="1" smtClean="0">
                <a:latin typeface="e-Ukraine Light" pitchFamily="50" charset="-52"/>
              </a:rPr>
              <a:t>платежів</a:t>
            </a:r>
            <a:r>
              <a:rPr lang="ru-RU" sz="1600" b="1" dirty="0" smtClean="0">
                <a:latin typeface="e-Ukraine Light" pitchFamily="50" charset="-52"/>
              </a:rPr>
              <a:t>?</a:t>
            </a:r>
            <a:endParaRPr lang="ru-RU" sz="1600" b="1" dirty="0">
              <a:latin typeface="e-Ukraine Light" pitchFamily="50" charset="-52"/>
            </a:endParaRPr>
          </a:p>
        </p:txBody>
      </p:sp>
      <p:sp>
        <p:nvSpPr>
          <p:cNvPr id="20" name="Rectangle 1"/>
          <p:cNvSpPr>
            <a:spLocks noChangeArrowheads="1"/>
          </p:cNvSpPr>
          <p:nvPr/>
        </p:nvSpPr>
        <p:spPr bwMode="auto">
          <a:xfrm>
            <a:off x="5048250" y="6461285"/>
            <a:ext cx="1066799"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latin typeface="e-Ukraine Light" pitchFamily="50" charset="-52"/>
                <a:cs typeface="Arial" pitchFamily="34" charset="0"/>
              </a:rPr>
              <a:t>Березень 2023</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115050" y="123825"/>
            <a:ext cx="3143250" cy="253916"/>
          </a:xfrm>
          <a:prstGeom prst="rect">
            <a:avLst/>
          </a:prstGeom>
        </p:spPr>
        <p:txBody>
          <a:bodyPr wrap="square">
            <a:spAutoFit/>
          </a:bodyPr>
          <a:lstStyle/>
          <a:p>
            <a:pPr lvl="0" algn="ctr" defTabSz="914400" fontAlgn="base">
              <a:spcBef>
                <a:spcPct val="0"/>
              </a:spcBef>
              <a:spcAft>
                <a:spcPct val="0"/>
              </a:spcAft>
            </a:pPr>
            <a:r>
              <a:rPr lang="uk-UA" sz="1050" dirty="0" smtClean="0">
                <a:latin typeface="e-Ukraine Light" pitchFamily="50" charset="-52"/>
                <a:cs typeface="Arial" pitchFamily="34" charset="0"/>
              </a:rPr>
              <a:t>Головне управління ДПС у м. Києві </a:t>
            </a:r>
          </a:p>
        </p:txBody>
      </p:sp>
    </p:spTree>
    <p:extLst>
      <p:ext uri="{BB962C8B-B14F-4D97-AF65-F5344CB8AC3E}">
        <p14:creationId xmlns:p14="http://schemas.microsoft.com/office/powerpoint/2010/main" val="3382142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103366" y="133350"/>
            <a:ext cx="4890591" cy="6724650"/>
            <a:chOff x="83820" y="68581"/>
            <a:chExt cx="4793934"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229225" y="165734"/>
            <a:ext cx="4605996" cy="6724650"/>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6</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7" name="Блок-схема: узел 16"/>
          <p:cNvSpPr/>
          <p:nvPr/>
        </p:nvSpPr>
        <p:spPr>
          <a:xfrm>
            <a:off x="5193176" y="3538909"/>
            <a:ext cx="1562100" cy="165735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Блок-схема: узел 17"/>
          <p:cNvSpPr/>
          <p:nvPr/>
        </p:nvSpPr>
        <p:spPr>
          <a:xfrm>
            <a:off x="6486525" y="5048250"/>
            <a:ext cx="1685925" cy="15621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Блок-схема: узел 18"/>
          <p:cNvSpPr/>
          <p:nvPr/>
        </p:nvSpPr>
        <p:spPr>
          <a:xfrm>
            <a:off x="5193176" y="5019675"/>
            <a:ext cx="1657350" cy="1657350"/>
          </a:xfrm>
          <a:prstGeom prst="flowChartConnector">
            <a:avLst/>
          </a:prstGeom>
          <a:solidFill>
            <a:srgbClr val="25A8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Блок-схема: узел 19"/>
          <p:cNvSpPr/>
          <p:nvPr/>
        </p:nvSpPr>
        <p:spPr>
          <a:xfrm>
            <a:off x="6476999" y="3552825"/>
            <a:ext cx="1724026" cy="1676400"/>
          </a:xfrm>
          <a:prstGeom prst="flowChartConnector">
            <a:avLst/>
          </a:prstGeom>
          <a:solidFill>
            <a:srgbClr val="25A8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5229225" y="342899"/>
            <a:ext cx="4533899" cy="1169551"/>
          </a:xfrm>
          <a:prstGeom prst="rect">
            <a:avLst/>
          </a:prstGeom>
        </p:spPr>
        <p:txBody>
          <a:bodyPr wrap="square">
            <a:spAutoFit/>
          </a:bodyPr>
          <a:lstStyle/>
          <a:p>
            <a:pPr lvl="0" indent="449263" algn="ctr" defTabSz="914400" eaLnBrk="0" fontAlgn="base" hangingPunct="0">
              <a:spcBef>
                <a:spcPct val="0"/>
              </a:spcBef>
              <a:spcAft>
                <a:spcPct val="0"/>
              </a:spcAft>
            </a:pP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зможе переглянути новини, актуальні роз'яснення податкових новацій, а також </a:t>
            </a:r>
            <a:r>
              <a:rPr lang="uk-UA" altLang="ru-RU" sz="1000" dirty="0" err="1"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 та коментарі керівництва, фахівців служби! Буде корисно та цікаво!</a:t>
            </a:r>
            <a:endParaRPr lang="ru-RU" altLang="ru-RU" sz="1000" dirty="0" smtClean="0">
              <a:latin typeface="e-Ukraine Light" panose="00000400000000000000" pitchFamily="50" charset="-52"/>
            </a:endParaRPr>
          </a:p>
          <a:p>
            <a:pPr lvl="0" indent="449263" algn="ctr" defTabSz="914400" eaLnBrk="0" fontAlgn="base" hangingPunct="0">
              <a:spcBef>
                <a:spcPct val="0"/>
              </a:spcBef>
              <a:spcAft>
                <a:spcPct val="0"/>
              </a:spcAft>
            </a:pP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a:t>
            </a:r>
            <a:r>
              <a:rPr lang="uk-UA" altLang="ru-RU" sz="1000" dirty="0" err="1"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InfoTAX</a:t>
            </a: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a:t>
            </a:r>
            <a:endParaRPr lang="ru-RU" altLang="ru-RU" sz="1000" dirty="0" smtClean="0">
              <a:latin typeface="e-Ukraine Light" panose="00000400000000000000" pitchFamily="50" charset="-52"/>
            </a:endParaRPr>
          </a:p>
        </p:txBody>
      </p:sp>
      <p:pic>
        <p:nvPicPr>
          <p:cNvPr id="16"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7411" y="1742694"/>
            <a:ext cx="1304925" cy="130492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32520" y="117692"/>
            <a:ext cx="4646019" cy="5786199"/>
          </a:xfrm>
          <a:prstGeom prst="rect">
            <a:avLst/>
          </a:prstGeom>
        </p:spPr>
        <p:txBody>
          <a:bodyPr wrap="square">
            <a:spAutoFit/>
          </a:bodyPr>
          <a:lstStyle/>
          <a:p>
            <a:pPr algn="just">
              <a:lnSpc>
                <a:spcPct val="150000"/>
              </a:lnSpc>
              <a:spcAft>
                <a:spcPts val="600"/>
              </a:spcAft>
            </a:pPr>
            <a:r>
              <a:rPr lang="ru-RU" sz="1100" dirty="0" smtClean="0">
                <a:latin typeface="e-Ukraine Light" pitchFamily="50" charset="-52"/>
              </a:rPr>
              <a:t>	</a:t>
            </a:r>
            <a:r>
              <a:rPr lang="uk-UA" sz="1200" dirty="0" smtClean="0">
                <a:latin typeface="e-Ukraine Light" pitchFamily="50" charset="-52"/>
              </a:rPr>
              <a:t> Головне   управління   ДПС  у                         м. Києві  повідомляє,  що  Порядок надання довідки про відсутність заборгованості з платежів, контроль за справлянням яких покладено на контролюючі органи, затверджений наказом Міністерства фінансів України від 03 вересня 2018 року № 733. </a:t>
            </a:r>
          </a:p>
          <a:p>
            <a:pPr algn="just">
              <a:lnSpc>
                <a:spcPct val="150000"/>
              </a:lnSpc>
              <a:spcAft>
                <a:spcPts val="600"/>
              </a:spcAft>
            </a:pPr>
            <a:r>
              <a:rPr lang="uk-UA" sz="1200" smtClean="0">
                <a:latin typeface="e-Ukraine Light" pitchFamily="50" charset="-52"/>
              </a:rPr>
              <a:t>          Довідка про відсутність заборгованості з платежів, контроль за справлянням яких покладено на контролюючі органи (далі – Довідка), що надається відповідно до Порядку № 733 формується за відсутності у платника за даними інформаційно-телекомунікаційних систем контролюючих органів податкового боргу, та/або недоїмки зі сплати єдиного внеску, та/або іншої заборгованості з платежів (у тому числі розстрочених, відстрочених, </a:t>
            </a:r>
            <a:r>
              <a:rPr lang="uk-UA" sz="1200" dirty="0" err="1" smtClean="0">
                <a:latin typeface="e-Ukraine Light" pitchFamily="50" charset="-52"/>
              </a:rPr>
              <a:t>реструктуризованих</a:t>
            </a:r>
            <a:r>
              <a:rPr lang="uk-UA" sz="1200" dirty="0" smtClean="0">
                <a:latin typeface="e-Ukraine Light" pitchFamily="50" charset="-52"/>
              </a:rPr>
              <a:t>), контроль за справлянням яких покладено на контролюючі органи. </a:t>
            </a:r>
          </a:p>
          <a:p>
            <a:pPr algn="just">
              <a:lnSpc>
                <a:spcPct val="150000"/>
              </a:lnSpc>
            </a:pPr>
            <a:endParaRPr lang="ru-RU" sz="1200" dirty="0">
              <a:latin typeface="e-Ukraine Light" pitchFamily="50" charset="-52"/>
            </a:endParaRPr>
          </a:p>
        </p:txBody>
      </p:sp>
    </p:spTree>
    <p:extLst>
      <p:ext uri="{BB962C8B-B14F-4D97-AF65-F5344CB8AC3E}">
        <p14:creationId xmlns:p14="http://schemas.microsoft.com/office/powerpoint/2010/main" val="3842219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100003" y="116473"/>
            <a:ext cx="4788839" cy="6704352"/>
            <a:chOff x="120796" y="142734"/>
            <a:chExt cx="4719982" cy="6746372"/>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120796" y="142734"/>
              <a:ext cx="4719982"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84306"/>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028878" y="103281"/>
            <a:ext cx="4787316" cy="6704352"/>
            <a:chOff x="268044" y="105978"/>
            <a:chExt cx="4613231" cy="6744403"/>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268044" y="105978"/>
              <a:ext cx="4613231"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4</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20E9D96F-3DE8-4417-9595-2A67DB70D5D3}"/>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B6365EE5-61B6-4672-AA2C-19B58DE21C70}"/>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r>
              <a:rPr lang="uk-UA" sz="12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a:t>
            </a: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2051" name="Rectangle 3"/>
          <p:cNvSpPr>
            <a:spLocks noChangeArrowheads="1"/>
          </p:cNvSpPr>
          <p:nvPr/>
        </p:nvSpPr>
        <p:spPr bwMode="auto">
          <a:xfrm>
            <a:off x="5028878" y="110667"/>
            <a:ext cx="4787316"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spcAft>
                <a:spcPts val="600"/>
              </a:spcAft>
            </a:pPr>
            <a:r>
              <a:rPr lang="ru-RU" sz="1200" dirty="0" smtClean="0">
                <a:latin typeface="e-Ukraine Light" pitchFamily="50" charset="-52"/>
              </a:rPr>
              <a:t>         </a:t>
            </a:r>
            <a:r>
              <a:rPr lang="uk-UA" sz="1200" dirty="0" smtClean="0">
                <a:latin typeface="e-Ukraine Light" pitchFamily="50" charset="-52"/>
              </a:rPr>
              <a:t>Довідка або відмова у наданні Довідки готуються уповноваженим органом протягом 5 робочих днів з дня, наступного за днем отримання Заяви органом, до якого її було подано. </a:t>
            </a:r>
          </a:p>
          <a:p>
            <a:pPr algn="just">
              <a:lnSpc>
                <a:spcPct val="150000"/>
              </a:lnSpc>
              <a:spcAft>
                <a:spcPts val="600"/>
              </a:spcAft>
            </a:pPr>
            <a:r>
              <a:rPr lang="uk-UA" sz="1200" dirty="0" smtClean="0">
                <a:latin typeface="e-Ukraine Light" pitchFamily="50" charset="-52"/>
              </a:rPr>
              <a:t>        Довідку у паперовій формі платник (його законний чи уповноважений представник) отримує безпосередньо в органі, до якого було подано Заяву. </a:t>
            </a:r>
          </a:p>
          <a:p>
            <a:pPr algn="just">
              <a:lnSpc>
                <a:spcPct val="150000"/>
              </a:lnSpc>
              <a:spcAft>
                <a:spcPts val="600"/>
              </a:spcAft>
            </a:pPr>
            <a:r>
              <a:rPr lang="uk-UA" sz="1200" dirty="0" smtClean="0">
                <a:latin typeface="e-Ukraine Light" pitchFamily="50" charset="-52"/>
              </a:rPr>
              <a:t>        Довідку або відмову у наданні Довідки в електронній формі платник отримує у вкладці «Вхідні» меню «Вхідні/вихідні документи» приватної частини Електронного кабінету з дотриманням вимог Законів № 851, № 2155. </a:t>
            </a:r>
          </a:p>
          <a:p>
            <a:pPr algn="just">
              <a:lnSpc>
                <a:spcPct val="150000"/>
              </a:lnSpc>
              <a:spcAft>
                <a:spcPts val="600"/>
              </a:spcAft>
            </a:pPr>
            <a:r>
              <a:rPr lang="uk-UA" sz="1200" dirty="0" smtClean="0">
                <a:latin typeface="e-Ukraine Light" pitchFamily="50" charset="-52"/>
              </a:rPr>
              <a:t>          Довідка надається платнику безоплатно (абзац другий п. 3 Порядку № 733). </a:t>
            </a:r>
          </a:p>
          <a:p>
            <a:pPr algn="just">
              <a:lnSpc>
                <a:spcPct val="150000"/>
              </a:lnSpc>
              <a:spcAft>
                <a:spcPts val="600"/>
              </a:spcAft>
            </a:pPr>
            <a:r>
              <a:rPr lang="uk-UA" sz="1200" dirty="0" smtClean="0">
                <a:latin typeface="e-Ukraine Light" pitchFamily="50" charset="-52"/>
              </a:rPr>
              <a:t>Строк дії Довідки становить 10 календарних днів з дати її формування. У Довідці обов’язково зазначається термін її дії. </a:t>
            </a:r>
          </a:p>
          <a:p>
            <a:pPr algn="just">
              <a:lnSpc>
                <a:spcPct val="150000"/>
              </a:lnSpc>
              <a:spcAft>
                <a:spcPts val="600"/>
              </a:spcAft>
            </a:pPr>
            <a:r>
              <a:rPr lang="uk-UA" sz="1200" dirty="0" smtClean="0">
                <a:latin typeface="e-Ukraine Light" pitchFamily="50" charset="-52"/>
              </a:rPr>
              <a:t>          Роздрукований електронний примірник документа в паперовому вигляді не вважається оригіналом. </a:t>
            </a:r>
          </a:p>
          <a:p>
            <a:pPr algn="just">
              <a:lnSpc>
                <a:spcPct val="150000"/>
              </a:lnSpc>
            </a:pPr>
            <a:r>
              <a:rPr lang="ru-RU" sz="1200" dirty="0" smtClean="0">
                <a:latin typeface="e-Ukraine Light" pitchFamily="50" charset="-52"/>
              </a:rPr>
              <a:t/>
            </a:r>
            <a:br>
              <a:rPr lang="ru-RU" sz="1200" dirty="0" smtClean="0">
                <a:latin typeface="e-Ukraine Light" pitchFamily="50" charset="-52"/>
              </a:rPr>
            </a:br>
            <a:endParaRPr lang="ru-RU" sz="1200" dirty="0">
              <a:latin typeface="e-Ukraine Light" pitchFamily="50" charset="-52"/>
            </a:endParaRPr>
          </a:p>
        </p:txBody>
      </p:sp>
      <p:sp>
        <p:nvSpPr>
          <p:cNvPr id="2" name="Прямоугольник 1"/>
          <p:cNvSpPr/>
          <p:nvPr/>
        </p:nvSpPr>
        <p:spPr>
          <a:xfrm>
            <a:off x="200024" y="116473"/>
            <a:ext cx="4591051" cy="6971139"/>
          </a:xfrm>
          <a:prstGeom prst="rect">
            <a:avLst/>
          </a:prstGeom>
        </p:spPr>
        <p:txBody>
          <a:bodyPr wrap="square">
            <a:spAutoFit/>
          </a:bodyPr>
          <a:lstStyle/>
          <a:p>
            <a:pPr algn="just">
              <a:lnSpc>
                <a:spcPct val="150000"/>
              </a:lnSpc>
              <a:spcAft>
                <a:spcPts val="600"/>
              </a:spcAft>
            </a:pPr>
            <a:r>
              <a:rPr lang="ru-RU" sz="1100" dirty="0">
                <a:latin typeface="e-Ukraine Light" pitchFamily="50" charset="-52"/>
              </a:rPr>
              <a:t> </a:t>
            </a:r>
            <a:r>
              <a:rPr lang="en-US" sz="1100" dirty="0" smtClean="0">
                <a:latin typeface="e-Ukraine Light" pitchFamily="50" charset="-52"/>
              </a:rPr>
              <a:t>	</a:t>
            </a:r>
            <a:r>
              <a:rPr lang="uk-UA" sz="1200" dirty="0" smtClean="0">
                <a:latin typeface="e-Ukraine Light" pitchFamily="50" charset="-52"/>
              </a:rPr>
              <a:t> Вхід до приватної частини (особистого кабінету) Електронного кабінету здійснюється виключно після ідентифікації особи із використанням кваліфікованого електронного підпису. Меню «Заяви, запити для отримання інформації» приватної частини Електронного кабінету дозволяє платнику створити та надіслати Заяву за формою J1300306 (для юридичних осіб) або F1300306 (для фізичних осіб). </a:t>
            </a:r>
          </a:p>
          <a:p>
            <a:pPr algn="just">
              <a:lnSpc>
                <a:spcPct val="150000"/>
              </a:lnSpc>
              <a:spcAft>
                <a:spcPts val="600"/>
              </a:spcAft>
            </a:pPr>
            <a:r>
              <a:rPr lang="uk-UA" sz="1200" dirty="0" smtClean="0">
                <a:latin typeface="e-Ukraine Light" pitchFamily="50" charset="-52"/>
              </a:rPr>
              <a:t>         Заява складається з обов’язковим посиланням на відповідний нормативно-правовий акт, яким передбачено необхідність підтвердження відсутності заборгованості з платежів, контроль за справлянням яких покладено на контролюючі органи, та зазначенням найменування суб’єкта (підприємства, установи, організації), до якого (якої) Довідку буде подано платником (п. 3 Порядку № 733). </a:t>
            </a:r>
          </a:p>
          <a:p>
            <a:pPr algn="just">
              <a:lnSpc>
                <a:spcPct val="150000"/>
              </a:lnSpc>
              <a:spcAft>
                <a:spcPts val="600"/>
              </a:spcAft>
            </a:pPr>
            <a:r>
              <a:rPr lang="uk-UA" sz="1200" dirty="0" smtClean="0">
                <a:latin typeface="e-Ukraine Light" pitchFamily="50" charset="-52"/>
              </a:rPr>
              <a:t>          Відповідно до п. 7 Порядку № 733 Довідка надається за вибором платника у паперовій або електронній формі, про що він зазначає у Заяві</a:t>
            </a:r>
            <a:r>
              <a:rPr lang="ru-RU" sz="1200" dirty="0" smtClean="0">
                <a:latin typeface="e-Ukraine Light" pitchFamily="50" charset="-52"/>
              </a:rPr>
              <a:t>. </a:t>
            </a:r>
          </a:p>
          <a:p>
            <a:pPr algn="just">
              <a:lnSpc>
                <a:spcPct val="150000"/>
              </a:lnSpc>
            </a:pPr>
            <a:r>
              <a:rPr lang="en-US" sz="1200" dirty="0" smtClean="0">
                <a:latin typeface="e-Ukraine Light" pitchFamily="50" charset="-52"/>
              </a:rPr>
              <a:t/>
            </a:r>
            <a:br>
              <a:rPr lang="en-US" sz="1200" dirty="0" smtClean="0">
                <a:latin typeface="e-Ukraine Light" pitchFamily="50" charset="-52"/>
              </a:rPr>
            </a:br>
            <a:endParaRPr lang="ru-RU" sz="1200" dirty="0">
              <a:latin typeface="e-Ukraine Light" pitchFamily="50" charset="-52"/>
            </a:endParaRPr>
          </a:p>
        </p:txBody>
      </p:sp>
    </p:spTree>
    <p:extLst>
      <p:ext uri="{BB962C8B-B14F-4D97-AF65-F5344CB8AC3E}">
        <p14:creationId xmlns:p14="http://schemas.microsoft.com/office/powerpoint/2010/main" val="2617636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143123" y="153912"/>
            <a:ext cx="4811078" cy="6705969"/>
            <a:chOff x="83820" y="2099"/>
            <a:chExt cx="4793934" cy="6848282"/>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2099"/>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5</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075346" y="161644"/>
            <a:ext cx="4692492" cy="6668750"/>
            <a:chOff x="82856" y="63915"/>
            <a:chExt cx="4793934" cy="6819219"/>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2856" y="63915"/>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a16="http://schemas.microsoft.com/office/drawing/2014/main" xmlns="" id="{72F46394-038E-4BE7-991A-5920F8DE961D}"/>
                </a:ext>
              </a:extLst>
            </p:cNvPr>
            <p:cNvSpPr/>
            <p:nvPr/>
          </p:nvSpPr>
          <p:spPr>
            <a:xfrm>
              <a:off x="2327423" y="6578334"/>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FAF92371-AAAD-4CE7-9946-D3225F950A0A}"/>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5E3BEA56-B2F6-43C2-8AE0-D93D94EA7E9A}"/>
              </a:ext>
            </a:extLst>
          </p:cNvPr>
          <p:cNvSpPr/>
          <p:nvPr/>
        </p:nvSpPr>
        <p:spPr>
          <a:xfrm>
            <a:off x="5076290" y="445690"/>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025" name="Rectangle 1"/>
          <p:cNvSpPr>
            <a:spLocks noChangeArrowheads="1"/>
          </p:cNvSpPr>
          <p:nvPr/>
        </p:nvSpPr>
        <p:spPr bwMode="auto">
          <a:xfrm>
            <a:off x="199672" y="325451"/>
            <a:ext cx="4697979"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spcAft>
                <a:spcPts val="600"/>
              </a:spcAft>
            </a:pPr>
            <a:r>
              <a:rPr lang="ru-RU" sz="1200" dirty="0">
                <a:latin typeface="e-Ukraine Light" pitchFamily="50" charset="-52"/>
              </a:rPr>
              <a:t> </a:t>
            </a:r>
            <a:r>
              <a:rPr lang="en-US" sz="1200" dirty="0" smtClean="0">
                <a:latin typeface="e-Ukraine Light" pitchFamily="50" charset="-52"/>
              </a:rPr>
              <a:t>	</a:t>
            </a:r>
            <a:r>
              <a:rPr lang="uk-UA" sz="1200" dirty="0" smtClean="0">
                <a:latin typeface="e-Ukraine Light" pitchFamily="50" charset="-52"/>
              </a:rPr>
              <a:t>Переглянути видану платнику електронну Довідку у відкритій частині (вхід до якої не потребує ідентифікації) Електронного кабінету (https://cabinet.tax.gov.ua/registers/debit), зацікавлений орган/суб’єкт може шляхом введення податкового номера платника (код за ЄДРПОУ/РНОКПП) та реквізитів електронної Довідки (дати і номеру). </a:t>
            </a:r>
            <a:endParaRPr kumimoji="0" lang="uk-UA" sz="1200" b="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 name="Прямоугольник 1"/>
          <p:cNvSpPr/>
          <p:nvPr/>
        </p:nvSpPr>
        <p:spPr>
          <a:xfrm>
            <a:off x="5126293" y="206252"/>
            <a:ext cx="4541047" cy="6771084"/>
          </a:xfrm>
          <a:prstGeom prst="rect">
            <a:avLst/>
          </a:prstGeom>
        </p:spPr>
        <p:txBody>
          <a:bodyPr wrap="square">
            <a:spAutoFit/>
          </a:bodyPr>
          <a:lstStyle/>
          <a:p>
            <a:pPr algn="just">
              <a:lnSpc>
                <a:spcPct val="150000"/>
              </a:lnSpc>
              <a:spcAft>
                <a:spcPts val="600"/>
              </a:spcAft>
            </a:pPr>
            <a:r>
              <a:rPr lang="uk-UA" sz="1200" dirty="0" smtClean="0">
                <a:latin typeface="e-Ukraine Light" pitchFamily="50" charset="-52"/>
              </a:rPr>
              <a:t>           Для отримання Довідки платникові необхідно подати заяву про надання довідки про відсутність заборгованості з платежів, контроль за справлянням яких покладено на контролюючі органи (далі – Заява) за формою згідно з додатком 2 до Порядку № 733. </a:t>
            </a:r>
          </a:p>
          <a:p>
            <a:pPr algn="just">
              <a:lnSpc>
                <a:spcPct val="150000"/>
              </a:lnSpc>
              <a:spcAft>
                <a:spcPts val="600"/>
              </a:spcAft>
            </a:pPr>
            <a:r>
              <a:rPr lang="uk-UA" sz="1200" dirty="0" smtClean="0">
                <a:latin typeface="e-Ukraine Light" pitchFamily="50" charset="-52"/>
              </a:rPr>
              <a:t>            Заява подається платником (на його вибір): </a:t>
            </a:r>
          </a:p>
          <a:p>
            <a:pPr algn="just">
              <a:lnSpc>
                <a:spcPct val="150000"/>
              </a:lnSpc>
              <a:spcAft>
                <a:spcPts val="600"/>
              </a:spcAft>
            </a:pPr>
            <a:r>
              <a:rPr lang="uk-UA" sz="1200" dirty="0" smtClean="0">
                <a:latin typeface="e-Ukraine Light" pitchFamily="50" charset="-52"/>
              </a:rPr>
              <a:t>      у паперовій формі – до державної податкової інспекції за основним місцем обліку такого платника або до відповідного контролюючого органу, уповноваженого здійснювати заходи з погашення податкового боргу; </a:t>
            </a:r>
          </a:p>
          <a:p>
            <a:pPr algn="just">
              <a:lnSpc>
                <a:spcPct val="150000"/>
              </a:lnSpc>
              <a:spcAft>
                <a:spcPts val="600"/>
              </a:spcAft>
            </a:pPr>
            <a:r>
              <a:rPr lang="uk-UA" sz="1200" dirty="0" smtClean="0">
                <a:latin typeface="e-Ukraine Light" pitchFamily="50" charset="-52"/>
              </a:rPr>
              <a:t>         в електронній формі – на адресу уповноваженого органу через приватну частину Електронного кабінету, розміщеного на офіційному </a:t>
            </a:r>
            <a:r>
              <a:rPr lang="uk-UA" sz="1200" dirty="0" err="1" smtClean="0">
                <a:latin typeface="e-Ukraine Light" pitchFamily="50" charset="-52"/>
              </a:rPr>
              <a:t>вебпорталі</a:t>
            </a:r>
            <a:r>
              <a:rPr lang="uk-UA" sz="1200" dirty="0" smtClean="0">
                <a:latin typeface="e-Ukraine Light" pitchFamily="50" charset="-52"/>
              </a:rPr>
              <a:t> ДПС за посиланням: https://cabinet.tax.gov.ua/login, з дотриманням вимог законів України від 22 травня 2003 року № 851-IV «Про електронні документи та електронний документообіг» та від 05 жовтня 2017 року № 2155-VIII «Про електронні довірчі послуги». </a:t>
            </a:r>
          </a:p>
          <a:p>
            <a:pPr algn="just">
              <a:lnSpc>
                <a:spcPct val="150000"/>
              </a:lnSpc>
              <a:spcAft>
                <a:spcPts val="600"/>
              </a:spcAft>
            </a:pPr>
            <a:r>
              <a:rPr lang="ru-RU" sz="1200" dirty="0" smtClean="0">
                <a:latin typeface="e-Ukraine Light" pitchFamily="50" charset="-52"/>
              </a:rPr>
              <a:t> </a:t>
            </a:r>
            <a:endParaRPr lang="ru-RU" sz="1200" dirty="0">
              <a:latin typeface="e-Ukraine Light" pitchFamily="50" charset="-52"/>
            </a:endParaRPr>
          </a:p>
        </p:txBody>
      </p:sp>
    </p:spTree>
    <p:extLst>
      <p:ext uri="{BB962C8B-B14F-4D97-AF65-F5344CB8AC3E}">
        <p14:creationId xmlns:p14="http://schemas.microsoft.com/office/powerpoint/2010/main" val="3675173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1152</TotalTime>
  <Words>398</Words>
  <Application>Microsoft Office PowerPoint</Application>
  <PresentationFormat>Лист A4 (210x297 мм)</PresentationFormat>
  <Paragraphs>38</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d</cp:lastModifiedBy>
  <cp:revision>120</cp:revision>
  <cp:lastPrinted>2022-12-13T10:52:00Z</cp:lastPrinted>
  <dcterms:created xsi:type="dcterms:W3CDTF">2021-05-27T05:23:05Z</dcterms:created>
  <dcterms:modified xsi:type="dcterms:W3CDTF">2023-03-27T06:53:58Z</dcterms:modified>
</cp:coreProperties>
</file>