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906000" cy="6858000" type="A4"/>
  <p:notesSz cx="6797675" cy="9929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A8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12" autoAdjust="0"/>
    <p:restoredTop sz="94660"/>
  </p:normalViewPr>
  <p:slideViewPr>
    <p:cSldViewPr snapToGrid="0">
      <p:cViewPr>
        <p:scale>
          <a:sx n="120" d="100"/>
          <a:sy n="120" d="100"/>
        </p:scale>
        <p:origin x="-1470" y="3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29.03.2023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0837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29.03.2023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9468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29.03.2023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2444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29.03.2023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7806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29.03.2023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0265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29.03.2023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8008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29.03.2023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9363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29.03.2023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8486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29.03.2023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7845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29.03.2023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5185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29.03.2023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0861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5A8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CE06E-CD33-4E8D-BB2D-3C537C4FAFB6}" type="datetimeFigureOut">
              <a:rPr lang="ru-RU" smtClean="0"/>
              <a:pPr/>
              <a:t>29.03.2023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8233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B2AE1F56-FA4C-456D-AD17-F597535BE98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8246" y="142339"/>
            <a:ext cx="4877753" cy="6734175"/>
          </a:xfrm>
          <a:prstGeom prst="rect">
            <a:avLst/>
          </a:prstGeom>
        </p:spPr>
      </p:pic>
      <p:sp>
        <p:nvSpPr>
          <p:cNvPr id="11" name="Rectangle 6">
            <a:extLst>
              <a:ext uri="{FF2B5EF4-FFF2-40B4-BE49-F238E27FC236}">
                <a16:creationId xmlns="" xmlns:a16="http://schemas.microsoft.com/office/drawing/2014/main" id="{AAE0BDE6-D7B9-4FD3-A01F-F489C68E00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762125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pSp>
        <p:nvGrpSpPr>
          <p:cNvPr id="18" name="Группа 17">
            <a:extLst>
              <a:ext uri="{FF2B5EF4-FFF2-40B4-BE49-F238E27FC236}">
                <a16:creationId xmlns="" xmlns:a16="http://schemas.microsoft.com/office/drawing/2014/main" id="{5B1F3CBD-8D08-499F-BE54-1DF3C9FE8E21}"/>
              </a:ext>
            </a:extLst>
          </p:cNvPr>
          <p:cNvGrpSpPr/>
          <p:nvPr/>
        </p:nvGrpSpPr>
        <p:grpSpPr>
          <a:xfrm>
            <a:off x="0" y="142339"/>
            <a:ext cx="4881163" cy="6723423"/>
            <a:chOff x="82316" y="0"/>
            <a:chExt cx="4881163" cy="6850381"/>
          </a:xfrm>
        </p:grpSpPr>
        <p:grpSp>
          <p:nvGrpSpPr>
            <p:cNvPr id="9" name="Группа 8">
              <a:extLst>
                <a:ext uri="{FF2B5EF4-FFF2-40B4-BE49-F238E27FC236}">
                  <a16:creationId xmlns="" xmlns:a16="http://schemas.microsoft.com/office/drawing/2014/main" id="{4A6F6DA5-6ACE-429E-B52A-AC44102F0184}"/>
                </a:ext>
              </a:extLst>
            </p:cNvPr>
            <p:cNvGrpSpPr/>
            <p:nvPr/>
          </p:nvGrpSpPr>
          <p:grpSpPr>
            <a:xfrm>
              <a:off x="169545" y="0"/>
              <a:ext cx="4793934" cy="6850381"/>
              <a:chOff x="169545" y="0"/>
              <a:chExt cx="4793934" cy="6850381"/>
            </a:xfrm>
          </p:grpSpPr>
          <p:sp>
            <p:nvSpPr>
              <p:cNvPr id="7" name="Прямоугольник 6">
                <a:extLst>
                  <a:ext uri="{FF2B5EF4-FFF2-40B4-BE49-F238E27FC236}">
                    <a16:creationId xmlns="" xmlns:a16="http://schemas.microsoft.com/office/drawing/2014/main" id="{09A0A77F-376C-47B9-BB79-353299E74E74}"/>
                  </a:ext>
                </a:extLst>
              </p:cNvPr>
              <p:cNvSpPr/>
              <p:nvPr/>
            </p:nvSpPr>
            <p:spPr>
              <a:xfrm>
                <a:off x="169545" y="0"/>
                <a:ext cx="4793934" cy="66294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8" name="Овал 7">
                <a:extLst>
                  <a:ext uri="{FF2B5EF4-FFF2-40B4-BE49-F238E27FC236}">
                    <a16:creationId xmlns="" xmlns:a16="http://schemas.microsoft.com/office/drawing/2014/main" id="{DCA030F4-92F2-48AB-8BB4-77C584043B72}"/>
                  </a:ext>
                </a:extLst>
              </p:cNvPr>
              <p:cNvSpPr/>
              <p:nvPr/>
            </p:nvSpPr>
            <p:spPr>
              <a:xfrm>
                <a:off x="2328387" y="6545581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25A87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1100" dirty="0">
                    <a:solidFill>
                      <a:srgbClr val="25A872"/>
                    </a:solidFill>
                    <a:latin typeface="e-Ukraine" panose="00000500000000000000" pitchFamily="50" charset="-52"/>
                  </a:rPr>
                  <a:t>7</a:t>
                </a:r>
                <a:endParaRPr lang="ru-RU" sz="1400" dirty="0">
                  <a:solidFill>
                    <a:srgbClr val="25A872"/>
                  </a:solidFill>
                  <a:latin typeface="e-Ukraine" panose="00000500000000000000" pitchFamily="50" charset="-52"/>
                </a:endParaRPr>
              </a:p>
            </p:txBody>
          </p:sp>
        </p:grpSp>
        <p:pic>
          <p:nvPicPr>
            <p:cNvPr id="4099" name="Рисунок 1" descr="https://chart.googleapis.com/chart?cht=qr&amp;chl=https%3A%2F%2Ft.me%2Ftax_gov_ua&amp;chld=L|0&amp;chs=150">
              <a:extLst>
                <a:ext uri="{FF2B5EF4-FFF2-40B4-BE49-F238E27FC236}">
                  <a16:creationId xmlns="" xmlns:a16="http://schemas.microsoft.com/office/drawing/2014/main" id="{AB68234D-4D6E-4D60-B461-52334D70C22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0617" y="436388"/>
              <a:ext cx="842883" cy="8780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8" name="Рисунок 7" descr="https://chart.googleapis.com/chart?cht=qr&amp;chl=https%3A%2F%2Fwww.youtube.com%2FTaxUkraine&amp;chld=L|0&amp;chs=150">
              <a:extLst>
                <a:ext uri="{FF2B5EF4-FFF2-40B4-BE49-F238E27FC236}">
                  <a16:creationId xmlns="" xmlns:a16="http://schemas.microsoft.com/office/drawing/2014/main" id="{B988640C-7F4D-43BB-8D2B-B0AB4B4AD40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2143126"/>
              <a:ext cx="833358" cy="90487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7" name="Рисунок 13" descr="https://chart.googleapis.com/chart?cht=qr&amp;chl=https%3A%2F%2Fwww.facebook.com%2FTaxUkraine%2F&amp;chld=L|0&amp;chs=150">
              <a:extLst>
                <a:ext uri="{FF2B5EF4-FFF2-40B4-BE49-F238E27FC236}">
                  <a16:creationId xmlns="" xmlns:a16="http://schemas.microsoft.com/office/drawing/2014/main" id="{48F62E71-1AA9-48BD-99B8-0430C4FAB90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2992" y="4107580"/>
              <a:ext cx="880983" cy="8930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Rectangle 5">
              <a:extLst>
                <a:ext uri="{FF2B5EF4-FFF2-40B4-BE49-F238E27FC236}">
                  <a16:creationId xmlns="" xmlns:a16="http://schemas.microsoft.com/office/drawing/2014/main" id="{5E53E4E3-62F3-4903-B665-45BF57FD77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316" y="942350"/>
              <a:ext cx="4793934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2" name="Rectangle 7">
              <a:extLst>
                <a:ext uri="{FF2B5EF4-FFF2-40B4-BE49-F238E27FC236}">
                  <a16:creationId xmlns="" xmlns:a16="http://schemas.microsoft.com/office/drawing/2014/main" id="{7BCFA5DF-C4AC-4DCE-AA03-DBDC47E12D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04950" y="470454"/>
              <a:ext cx="2114550" cy="800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канал ДПС «</a:t>
              </a:r>
              <a:r>
                <a:rPr kumimoji="0" lang="en-US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Telegram</a:t>
              </a:r>
              <a:r>
                <a:rPr kumimoji="0" lang="uk-UA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</a:t>
              </a:r>
              <a:endParaRPr kumimoji="0" lang="ru-RU" altLang="ru-RU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3" name="Rectangle 8">
              <a:extLst>
                <a:ext uri="{FF2B5EF4-FFF2-40B4-BE49-F238E27FC236}">
                  <a16:creationId xmlns="" xmlns:a16="http://schemas.microsoft.com/office/drawing/2014/main" id="{911FB1A9-ED1C-4532-A3E7-013A57BBC1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2240025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сторінка на «</a:t>
              </a:r>
              <a:r>
                <a:rPr kumimoji="0" lang="en-US" altLang="ru-RU" sz="1400" b="0" i="0" u="none" strike="noStrike" cap="none" normalizeH="0" baseline="0" dirty="0" err="1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Youtube</a:t>
              </a:r>
              <a:r>
                <a:rPr kumimoji="0" lang="uk-UA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каналі ДПС </a:t>
              </a: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4" name="Rectangle 9">
              <a:extLst>
                <a:ext uri="{FF2B5EF4-FFF2-40B4-BE49-F238E27FC236}">
                  <a16:creationId xmlns="" xmlns:a16="http://schemas.microsoft.com/office/drawing/2014/main" id="{D4E2B7F5-5D62-456B-A005-E3F8F8A4BC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4323573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сторінка </a:t>
              </a:r>
              <a:r>
                <a:rPr kumimoji="0" lang="uk-UA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ДПС 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на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Fac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е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book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</a:t>
              </a:r>
              <a:endParaRPr kumimoji="0" lang="uk-UA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5" name="Прямоугольник 14">
              <a:extLst>
                <a:ext uri="{FF2B5EF4-FFF2-40B4-BE49-F238E27FC236}">
                  <a16:creationId xmlns="" xmlns:a16="http://schemas.microsoft.com/office/drawing/2014/main" id="{14F01F8F-7640-48D6-B1C7-915AD6E76DDF}"/>
                </a:ext>
              </a:extLst>
            </p:cNvPr>
            <p:cNvSpPr/>
            <p:nvPr/>
          </p:nvSpPr>
          <p:spPr>
            <a:xfrm>
              <a:off x="82316" y="6057476"/>
              <a:ext cx="4793934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Офіційний веб-портал  Державної </a:t>
              </a:r>
              <a:r>
                <a:rPr lang="uk-UA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податков</a:t>
              </a:r>
              <a:r>
                <a:rPr lang="en-US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ої</a:t>
              </a: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  служби України: </a:t>
              </a:r>
              <a:r>
                <a:rPr lang="en-US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tax</a:t>
              </a:r>
              <a:r>
                <a:rPr lang="uk-UA" sz="800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.</a:t>
              </a:r>
              <a:r>
                <a:rPr lang="uk-UA" sz="800" b="1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gov.ua</a:t>
              </a:r>
              <a:endParaRPr lang="ru-RU" sz="3600" b="1" dirty="0">
                <a:latin typeface="e-Ukraine" panose="00000500000000000000" pitchFamily="50" charset="-52"/>
                <a:ea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Інформаційно-довідковий департамент ДПС: </a:t>
              </a:r>
              <a:r>
                <a:rPr lang="uk-UA" sz="800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0-800-501-007</a:t>
              </a:r>
              <a:endParaRPr lang="ru-RU" sz="3200" dirty="0">
                <a:effectLst/>
                <a:latin typeface="e-Ukraine" panose="000005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7" name="Прямая соединительная линия 16">
              <a:extLst>
                <a:ext uri="{FF2B5EF4-FFF2-40B4-BE49-F238E27FC236}">
                  <a16:creationId xmlns="" xmlns:a16="http://schemas.microsoft.com/office/drawing/2014/main" id="{BC9780A8-D912-46DD-A0E0-2400220A2B6E}"/>
                </a:ext>
              </a:extLst>
            </p:cNvPr>
            <p:cNvCxnSpPr/>
            <p:nvPr/>
          </p:nvCxnSpPr>
          <p:spPr>
            <a:xfrm>
              <a:off x="228600" y="6010275"/>
              <a:ext cx="4557713" cy="0"/>
            </a:xfrm>
            <a:prstGeom prst="line">
              <a:avLst/>
            </a:prstGeom>
            <a:ln w="28575">
              <a:solidFill>
                <a:srgbClr val="25A87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5661162" y="1561437"/>
            <a:ext cx="3829050" cy="95410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err="1">
                <a:latin typeface="e-Ukraine Light" pitchFamily="50" charset="-52"/>
                <a:cs typeface="Arial" pitchFamily="34" charset="0"/>
              </a:rPr>
              <a:t>Д</a:t>
            </a:r>
            <a:r>
              <a:rPr lang="ru-RU" sz="1400" b="1" dirty="0" err="1" smtClean="0">
                <a:latin typeface="e-Ukraine Light" pitchFamily="50" charset="-52"/>
                <a:cs typeface="Arial" pitchFamily="34" charset="0"/>
              </a:rPr>
              <a:t>окументи</a:t>
            </a:r>
            <a:r>
              <a:rPr lang="ru-RU" sz="1400" b="1" dirty="0" smtClean="0">
                <a:latin typeface="e-Ukraine Light" pitchFamily="50" charset="-52"/>
                <a:cs typeface="Arial" pitchFamily="34" charset="0"/>
              </a:rPr>
              <a:t> на право </a:t>
            </a:r>
            <a:r>
              <a:rPr lang="ru-RU" sz="1400" b="1" dirty="0" err="1" smtClean="0">
                <a:latin typeface="e-Ukraine Light" pitchFamily="50" charset="-52"/>
                <a:cs typeface="Arial" pitchFamily="34" charset="0"/>
              </a:rPr>
              <a:t>нарахування</a:t>
            </a:r>
            <a:r>
              <a:rPr lang="ru-RU" sz="1400" b="1" dirty="0" smtClean="0">
                <a:latin typeface="e-Ukraine Light" pitchFamily="50" charset="-52"/>
                <a:cs typeface="Arial" pitchFamily="34" charset="0"/>
              </a:rPr>
              <a:t> </a:t>
            </a:r>
            <a:r>
              <a:rPr lang="ru-RU" sz="1400" b="1" dirty="0" err="1">
                <a:latin typeface="e-Ukraine Light" pitchFamily="50" charset="-52"/>
                <a:cs typeface="Arial" pitchFamily="34" charset="0"/>
              </a:rPr>
              <a:t>податкової</a:t>
            </a:r>
            <a:r>
              <a:rPr lang="ru-RU" sz="1400" b="1" dirty="0">
                <a:latin typeface="e-Ukraine Light" pitchFamily="50" charset="-52"/>
                <a:cs typeface="Arial" pitchFamily="34" charset="0"/>
              </a:rPr>
              <a:t> </a:t>
            </a:r>
            <a:r>
              <a:rPr lang="ru-RU" sz="1400" b="1" dirty="0" err="1">
                <a:latin typeface="e-Ukraine Light" pitchFamily="50" charset="-52"/>
                <a:cs typeface="Arial" pitchFamily="34" charset="0"/>
              </a:rPr>
              <a:t>знижки</a:t>
            </a:r>
            <a:r>
              <a:rPr lang="ru-RU" sz="1400" b="1" dirty="0">
                <a:latin typeface="e-Ukraine Light" pitchFamily="50" charset="-52"/>
                <a:cs typeface="Arial" pitchFamily="34" charset="0"/>
              </a:rPr>
              <a:t> </a:t>
            </a:r>
            <a:r>
              <a:rPr lang="ru-RU" sz="1400" b="1" dirty="0" err="1">
                <a:latin typeface="e-Ukraine Light" pitchFamily="50" charset="-52"/>
                <a:cs typeface="Arial" pitchFamily="34" charset="0"/>
              </a:rPr>
              <a:t>щодо</a:t>
            </a:r>
            <a:r>
              <a:rPr lang="ru-RU" sz="1400" b="1" dirty="0">
                <a:latin typeface="e-Ukraine Light" pitchFamily="50" charset="-52"/>
                <a:cs typeface="Arial" pitchFamily="34" charset="0"/>
              </a:rPr>
              <a:t> </a:t>
            </a:r>
            <a:r>
              <a:rPr lang="ru-RU" sz="1400" b="1" dirty="0" err="1">
                <a:latin typeface="e-Ukraine Light" pitchFamily="50" charset="-52"/>
                <a:cs typeface="Arial" pitchFamily="34" charset="0"/>
              </a:rPr>
              <a:t>частини</a:t>
            </a:r>
            <a:r>
              <a:rPr lang="ru-RU" sz="1400" b="1" dirty="0">
                <a:latin typeface="e-Ukraine Light" pitchFamily="50" charset="-52"/>
                <a:cs typeface="Arial" pitchFamily="34" charset="0"/>
              </a:rPr>
              <a:t> </a:t>
            </a:r>
            <a:r>
              <a:rPr lang="ru-RU" sz="1400" b="1" dirty="0" err="1">
                <a:latin typeface="e-Ukraine Light" pitchFamily="50" charset="-52"/>
                <a:cs typeface="Arial" pitchFamily="34" charset="0"/>
              </a:rPr>
              <a:t>суми</a:t>
            </a:r>
            <a:r>
              <a:rPr lang="ru-RU" sz="1400" b="1" dirty="0">
                <a:latin typeface="e-Ukraine Light" pitchFamily="50" charset="-52"/>
                <a:cs typeface="Arial" pitchFamily="34" charset="0"/>
              </a:rPr>
              <a:t> </a:t>
            </a:r>
            <a:r>
              <a:rPr lang="ru-RU" sz="1400" b="1" dirty="0" err="1">
                <a:latin typeface="e-Ukraine Light" pitchFamily="50" charset="-52"/>
                <a:cs typeface="Arial" pitchFamily="34" charset="0"/>
              </a:rPr>
              <a:t>процентів</a:t>
            </a:r>
            <a:r>
              <a:rPr lang="ru-RU" sz="1400" b="1" dirty="0">
                <a:latin typeface="e-Ukraine Light" pitchFamily="50" charset="-52"/>
                <a:cs typeface="Arial" pitchFamily="34" charset="0"/>
              </a:rPr>
              <a:t> за </a:t>
            </a:r>
            <a:r>
              <a:rPr lang="ru-RU" sz="1400" b="1" dirty="0" err="1">
                <a:latin typeface="e-Ukraine Light" pitchFamily="50" charset="-52"/>
                <a:cs typeface="Arial" pitchFamily="34" charset="0"/>
              </a:rPr>
              <a:t>іпотечним</a:t>
            </a:r>
            <a:r>
              <a:rPr lang="ru-RU" sz="1400" b="1" dirty="0">
                <a:latin typeface="e-Ukraine Light" pitchFamily="50" charset="-52"/>
                <a:cs typeface="Arial" pitchFamily="34" charset="0"/>
              </a:rPr>
              <a:t> кредитом?</a:t>
            </a:r>
            <a:endParaRPr kumimoji="0" lang="uk-UA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e-Ukraine Light" pitchFamily="50" charset="-52"/>
              <a:cs typeface="Arial" pitchFamily="34" charset="0"/>
            </a:endParaRPr>
          </a:p>
        </p:txBody>
      </p:sp>
      <p:sp>
        <p:nvSpPr>
          <p:cNvPr id="20" name="Rectangle 1"/>
          <p:cNvSpPr>
            <a:spLocks noChangeArrowheads="1"/>
          </p:cNvSpPr>
          <p:nvPr/>
        </p:nvSpPr>
        <p:spPr bwMode="auto">
          <a:xfrm>
            <a:off x="5048250" y="6461285"/>
            <a:ext cx="1066799" cy="21544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800" dirty="0" smtClean="0">
                <a:latin typeface="e-Ukraine Light" pitchFamily="50" charset="-52"/>
                <a:cs typeface="Arial" pitchFamily="34" charset="0"/>
              </a:rPr>
              <a:t>Березень 2023</a:t>
            </a:r>
            <a:endParaRPr kumimoji="0" lang="uk-UA" sz="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e-Ukraine Light" pitchFamily="50" charset="-52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115050" y="123825"/>
            <a:ext cx="314325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uk-UA" sz="1050" dirty="0" smtClean="0">
                <a:latin typeface="e-Ukraine Light" pitchFamily="50" charset="-52"/>
                <a:cs typeface="Arial" pitchFamily="34" charset="0"/>
              </a:rPr>
              <a:t>Головне управління ДПС у м. Києві </a:t>
            </a:r>
          </a:p>
        </p:txBody>
      </p:sp>
    </p:spTree>
    <p:extLst>
      <p:ext uri="{BB962C8B-B14F-4D97-AF65-F5344CB8AC3E}">
        <p14:creationId xmlns:p14="http://schemas.microsoft.com/office/powerpoint/2010/main" val="3382142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="" xmlns:a16="http://schemas.microsoft.com/office/drawing/2014/main" id="{77BE1E3B-BB62-4FEA-84E6-53708639754F}"/>
              </a:ext>
            </a:extLst>
          </p:cNvPr>
          <p:cNvGrpSpPr/>
          <p:nvPr/>
        </p:nvGrpSpPr>
        <p:grpSpPr>
          <a:xfrm>
            <a:off x="103366" y="133350"/>
            <a:ext cx="4890591" cy="6724650"/>
            <a:chOff x="83820" y="68581"/>
            <a:chExt cx="4793934" cy="6781800"/>
          </a:xfrm>
        </p:grpSpPr>
        <p:sp>
          <p:nvSpPr>
            <p:cNvPr id="4" name="Прямоугольник 3">
              <a:extLst>
                <a:ext uri="{FF2B5EF4-FFF2-40B4-BE49-F238E27FC236}">
                  <a16:creationId xmlns="" xmlns:a16="http://schemas.microsoft.com/office/drawing/2014/main" id="{63EC6337-995B-4F4C-BFBF-1A1915547AE5}"/>
                </a:ext>
              </a:extLst>
            </p:cNvPr>
            <p:cNvSpPr/>
            <p:nvPr/>
          </p:nvSpPr>
          <p:spPr>
            <a:xfrm>
              <a:off x="83820" y="68581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Овал 5">
              <a:extLst>
                <a:ext uri="{FF2B5EF4-FFF2-40B4-BE49-F238E27FC236}">
                  <a16:creationId xmlns="" xmlns:a16="http://schemas.microsoft.com/office/drawing/2014/main" id="{BD827EDD-702C-4BE7-8040-21D8CC6FF8C0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dirty="0">
                  <a:solidFill>
                    <a:srgbClr val="25A872"/>
                  </a:solidFill>
                  <a:latin typeface="e-Ukraine" panose="00000500000000000000" pitchFamily="50" charset="-52"/>
                </a:rPr>
                <a:t>1</a:t>
              </a:r>
              <a:endParaRPr lang="ru-RU" sz="14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grpSp>
        <p:nvGrpSpPr>
          <p:cNvPr id="7" name="Группа 6">
            <a:extLst>
              <a:ext uri="{FF2B5EF4-FFF2-40B4-BE49-F238E27FC236}">
                <a16:creationId xmlns="" xmlns:a16="http://schemas.microsoft.com/office/drawing/2014/main" id="{192DF1A1-DE05-4849-B565-0A68A4DD5458}"/>
              </a:ext>
            </a:extLst>
          </p:cNvPr>
          <p:cNvGrpSpPr/>
          <p:nvPr/>
        </p:nvGrpSpPr>
        <p:grpSpPr>
          <a:xfrm>
            <a:off x="5229225" y="165734"/>
            <a:ext cx="4605996" cy="6724650"/>
            <a:chOff x="83820" y="68581"/>
            <a:chExt cx="4793934" cy="6781800"/>
          </a:xfrm>
        </p:grpSpPr>
        <p:sp>
          <p:nvSpPr>
            <p:cNvPr id="8" name="Прямоугольник 7">
              <a:extLst>
                <a:ext uri="{FF2B5EF4-FFF2-40B4-BE49-F238E27FC236}">
                  <a16:creationId xmlns="" xmlns:a16="http://schemas.microsoft.com/office/drawing/2014/main" id="{98C4D4A9-1179-41C5-BA9A-90E6A97494E2}"/>
                </a:ext>
              </a:extLst>
            </p:cNvPr>
            <p:cNvSpPr/>
            <p:nvPr/>
          </p:nvSpPr>
          <p:spPr>
            <a:xfrm>
              <a:off x="83820" y="68581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dirty="0" err="1" smtClean="0"/>
                <a:t>тРАВ</a:t>
              </a:r>
              <a:endParaRPr lang="ru-RU" dirty="0"/>
            </a:p>
          </p:txBody>
        </p:sp>
        <p:sp>
          <p:nvSpPr>
            <p:cNvPr id="9" name="Овал 8">
              <a:extLst>
                <a:ext uri="{FF2B5EF4-FFF2-40B4-BE49-F238E27FC236}">
                  <a16:creationId xmlns="" xmlns:a16="http://schemas.microsoft.com/office/drawing/2014/main" id="{72F46394-038E-4BE7-991A-5920F8DE961D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dirty="0">
                  <a:solidFill>
                    <a:srgbClr val="25A872"/>
                  </a:solidFill>
                  <a:latin typeface="e-Ukraine" panose="00000500000000000000" pitchFamily="50" charset="-52"/>
                </a:rPr>
                <a:t>6</a:t>
              </a:r>
              <a:endParaRPr lang="ru-RU" sz="14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AB020ADF-A26B-4DB1-A8F3-01CE965CB04E}"/>
              </a:ext>
            </a:extLst>
          </p:cNvPr>
          <p:cNvSpPr/>
          <p:nvPr/>
        </p:nvSpPr>
        <p:spPr>
          <a:xfrm>
            <a:off x="200024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endParaRPr lang="ru-RU" sz="1200" dirty="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A93320C9-B67C-4431-A6A6-D9A5DA9531D3}"/>
              </a:ext>
            </a:extLst>
          </p:cNvPr>
          <p:cNvSpPr/>
          <p:nvPr/>
        </p:nvSpPr>
        <p:spPr>
          <a:xfrm>
            <a:off x="5127011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endParaRPr lang="ru-RU" sz="1200" dirty="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Блок-схема: узел 16"/>
          <p:cNvSpPr/>
          <p:nvPr/>
        </p:nvSpPr>
        <p:spPr>
          <a:xfrm>
            <a:off x="5193176" y="3538909"/>
            <a:ext cx="1562100" cy="1657351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Блок-схема: узел 17"/>
          <p:cNvSpPr/>
          <p:nvPr/>
        </p:nvSpPr>
        <p:spPr>
          <a:xfrm>
            <a:off x="6486525" y="5048250"/>
            <a:ext cx="1685925" cy="15621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Блок-схема: узел 18"/>
          <p:cNvSpPr/>
          <p:nvPr/>
        </p:nvSpPr>
        <p:spPr>
          <a:xfrm>
            <a:off x="5193176" y="5019675"/>
            <a:ext cx="1657350" cy="1657350"/>
          </a:xfrm>
          <a:prstGeom prst="flowChartConnector">
            <a:avLst/>
          </a:prstGeom>
          <a:solidFill>
            <a:srgbClr val="25A87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Блок-схема: узел 19"/>
          <p:cNvSpPr/>
          <p:nvPr/>
        </p:nvSpPr>
        <p:spPr>
          <a:xfrm>
            <a:off x="6476999" y="3552825"/>
            <a:ext cx="1724026" cy="1676400"/>
          </a:xfrm>
          <a:prstGeom prst="flowChartConnector">
            <a:avLst/>
          </a:prstGeom>
          <a:solidFill>
            <a:srgbClr val="25A87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5229225" y="342899"/>
            <a:ext cx="4533899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49263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altLang="ru-RU" sz="1000" dirty="0" smtClean="0">
                <a:solidFill>
                  <a:srgbClr val="333333"/>
                </a:solidFill>
                <a:latin typeface="e-Ukraine Light" panose="000004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Друзі, підписуйтеся на офіційні сторінки Державної податкової служби України у соціальних мережах, де ви зможе переглянути новини, актуальні роз'яснення податкових новацій, а також </a:t>
            </a:r>
            <a:r>
              <a:rPr lang="uk-UA" altLang="ru-RU" sz="1000" dirty="0" err="1" smtClean="0">
                <a:solidFill>
                  <a:srgbClr val="333333"/>
                </a:solidFill>
                <a:latin typeface="e-Ukraine Light" panose="000004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інфографіки</a:t>
            </a:r>
            <a:r>
              <a:rPr lang="uk-UA" altLang="ru-RU" sz="1000" dirty="0" smtClean="0">
                <a:solidFill>
                  <a:srgbClr val="333333"/>
                </a:solidFill>
                <a:latin typeface="e-Ukraine Light" panose="000004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 та коментарі керівництва, фахівців служби! Буде корисно та цікаво!</a:t>
            </a:r>
            <a:endParaRPr lang="ru-RU" altLang="ru-RU" sz="1000" dirty="0" smtClean="0">
              <a:latin typeface="e-Ukraine Light" panose="00000400000000000000" pitchFamily="50" charset="-52"/>
            </a:endParaRPr>
          </a:p>
          <a:p>
            <a:pPr lvl="0" indent="449263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altLang="ru-RU" sz="1000" dirty="0" smtClean="0">
                <a:solidFill>
                  <a:srgbClr val="333333"/>
                </a:solidFill>
                <a:latin typeface="e-Ukraine Light" panose="000004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Спілкуйтеся з Податковою службою дистанційно за допомогою сервісу  «</a:t>
            </a:r>
            <a:r>
              <a:rPr lang="uk-UA" altLang="ru-RU" sz="1000" dirty="0" err="1" smtClean="0">
                <a:solidFill>
                  <a:srgbClr val="333333"/>
                </a:solidFill>
                <a:latin typeface="e-Ukraine Light" panose="000004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InfoTAX</a:t>
            </a:r>
            <a:r>
              <a:rPr lang="uk-UA" altLang="ru-RU" sz="1000" dirty="0" smtClean="0">
                <a:solidFill>
                  <a:srgbClr val="333333"/>
                </a:solidFill>
                <a:latin typeface="e-Ukraine Light" panose="000004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»:</a:t>
            </a:r>
            <a:endParaRPr lang="ru-RU" altLang="ru-RU" sz="1000" dirty="0" smtClean="0">
              <a:latin typeface="e-Ukraine Light" panose="00000400000000000000" pitchFamily="50" charset="-52"/>
            </a:endParaRPr>
          </a:p>
        </p:txBody>
      </p:sp>
      <p:pic>
        <p:nvPicPr>
          <p:cNvPr id="16" name="Рисунок 10" descr="https://chart.googleapis.com/chart?cht=qr&amp;chl=https%3A%2F%2Ft.me%2FinfoTAXbot&amp;chld=L|0&amp;chs=150">
            <a:extLst>
              <a:ext uri="{FF2B5EF4-FFF2-40B4-BE49-F238E27FC236}">
                <a16:creationId xmlns="" xmlns:a16="http://schemas.microsoft.com/office/drawing/2014/main" id="{C10BBAFE-2D79-49E5-868B-A0FDCC9F8B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7411" y="1742694"/>
            <a:ext cx="1304925" cy="1304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53135" y="165734"/>
            <a:ext cx="4591051" cy="69480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1100" dirty="0">
                <a:latin typeface="e-Ukraine Light" pitchFamily="50" charset="-52"/>
              </a:rPr>
              <a:t>	  Головне </a:t>
            </a:r>
            <a:r>
              <a:rPr lang="ru-RU" sz="1100" dirty="0" err="1">
                <a:latin typeface="e-Ukraine Light" pitchFamily="50" charset="-52"/>
              </a:rPr>
              <a:t>управління</a:t>
            </a:r>
            <a:r>
              <a:rPr lang="ru-RU" sz="1100" dirty="0">
                <a:latin typeface="e-Ukraine Light" pitchFamily="50" charset="-52"/>
              </a:rPr>
              <a:t> ДПС у м. </a:t>
            </a:r>
            <a:r>
              <a:rPr lang="ru-RU" sz="1100" dirty="0" err="1">
                <a:latin typeface="e-Ukraine Light" pitchFamily="50" charset="-52"/>
              </a:rPr>
              <a:t>Києві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повідомляє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що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платник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податку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має</a:t>
            </a:r>
            <a:r>
              <a:rPr lang="ru-RU" sz="1100" dirty="0">
                <a:latin typeface="e-Ukraine Light" pitchFamily="50" charset="-52"/>
              </a:rPr>
              <a:t> право </a:t>
            </a:r>
            <a:r>
              <a:rPr lang="ru-RU" sz="1100" dirty="0" err="1">
                <a:latin typeface="e-Ukraine Light" pitchFamily="50" charset="-52"/>
              </a:rPr>
              <a:t>включити</a:t>
            </a:r>
            <a:r>
              <a:rPr lang="ru-RU" sz="1100" dirty="0">
                <a:latin typeface="e-Ukraine Light" pitchFamily="50" charset="-52"/>
              </a:rPr>
              <a:t> до </a:t>
            </a:r>
            <a:r>
              <a:rPr lang="ru-RU" sz="1100" dirty="0" err="1">
                <a:latin typeface="e-Ukraine Light" pitchFamily="50" charset="-52"/>
              </a:rPr>
              <a:t>податкової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знижки</a:t>
            </a:r>
            <a:r>
              <a:rPr lang="ru-RU" sz="1100" dirty="0">
                <a:latin typeface="e-Ukraine Light" pitchFamily="50" charset="-52"/>
              </a:rPr>
              <a:t> у </a:t>
            </a:r>
            <a:r>
              <a:rPr lang="ru-RU" sz="1100" dirty="0" err="1">
                <a:latin typeface="e-Ukraine Light" pitchFamily="50" charset="-52"/>
              </a:rPr>
              <a:t>зменшення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оподатковуваного</a:t>
            </a:r>
            <a:r>
              <a:rPr lang="ru-RU" sz="1100" dirty="0">
                <a:latin typeface="e-Ukraine Light" pitchFamily="50" charset="-52"/>
              </a:rPr>
              <a:t> доходу </a:t>
            </a:r>
            <a:r>
              <a:rPr lang="ru-RU" sz="1100" dirty="0" err="1">
                <a:latin typeface="e-Ukraine Light" pitchFamily="50" charset="-52"/>
              </a:rPr>
              <a:t>платника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податку</a:t>
            </a:r>
            <a:r>
              <a:rPr lang="ru-RU" sz="1100" dirty="0">
                <a:latin typeface="e-Ukraine Light" pitchFamily="50" charset="-52"/>
              </a:rPr>
              <a:t> за </a:t>
            </a:r>
            <a:r>
              <a:rPr lang="ru-RU" sz="1100" dirty="0" err="1">
                <a:latin typeface="e-Ukraine Light" pitchFamily="50" charset="-52"/>
              </a:rPr>
              <a:t>наслідками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звітного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податкового</a:t>
            </a:r>
            <a:r>
              <a:rPr lang="ru-RU" sz="1100" dirty="0">
                <a:latin typeface="e-Ukraine Light" pitchFamily="50" charset="-52"/>
              </a:rPr>
              <a:t> року, </a:t>
            </a:r>
            <a:r>
              <a:rPr lang="ru-RU" sz="1100" dirty="0" err="1">
                <a:latin typeface="e-Ukraine Light" pitchFamily="50" charset="-52"/>
              </a:rPr>
              <a:t>нарахованого</a:t>
            </a:r>
            <a:r>
              <a:rPr lang="ru-RU" sz="1100" dirty="0">
                <a:latin typeface="e-Ukraine Light" pitchFamily="50" charset="-52"/>
              </a:rPr>
              <a:t> у </a:t>
            </a:r>
            <a:r>
              <a:rPr lang="ru-RU" sz="1100" dirty="0" err="1">
                <a:latin typeface="e-Ukraine Light" pitchFamily="50" charset="-52"/>
              </a:rPr>
              <a:t>вигляді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заробітної</a:t>
            </a:r>
            <a:r>
              <a:rPr lang="ru-RU" sz="1100" dirty="0">
                <a:latin typeface="e-Ukraine Light" pitchFamily="50" charset="-52"/>
              </a:rPr>
              <a:t> плати, </a:t>
            </a:r>
            <a:r>
              <a:rPr lang="ru-RU" sz="1100" dirty="0" err="1">
                <a:latin typeface="e-Ukraine Light" pitchFamily="50" charset="-52"/>
              </a:rPr>
              <a:t>зменшеного</a:t>
            </a:r>
            <a:r>
              <a:rPr lang="ru-RU" sz="1100" dirty="0">
                <a:latin typeface="e-Ukraine Light" pitchFamily="50" charset="-52"/>
              </a:rPr>
              <a:t> з </a:t>
            </a:r>
            <a:r>
              <a:rPr lang="ru-RU" sz="1100" dirty="0" err="1">
                <a:latin typeface="e-Ukraine Light" pitchFamily="50" charset="-52"/>
              </a:rPr>
              <a:t>урахуванням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положень</a:t>
            </a:r>
            <a:r>
              <a:rPr lang="ru-RU" sz="1100" dirty="0">
                <a:latin typeface="e-Ukraine Light" pitchFamily="50" charset="-52"/>
              </a:rPr>
              <a:t> п. 164.6 ст. 164 </a:t>
            </a:r>
            <a:r>
              <a:rPr lang="ru-RU" sz="1100" dirty="0" err="1">
                <a:latin typeface="e-Ukraine Light" pitchFamily="50" charset="-52"/>
              </a:rPr>
              <a:t>Податкового</a:t>
            </a:r>
            <a:r>
              <a:rPr lang="ru-RU" sz="1100" dirty="0">
                <a:latin typeface="e-Ukraine Light" pitchFamily="50" charset="-52"/>
              </a:rPr>
              <a:t> кодексу </a:t>
            </a:r>
            <a:r>
              <a:rPr lang="ru-RU" sz="1100" dirty="0" err="1">
                <a:latin typeface="e-Ukraine Light" pitchFamily="50" charset="-52"/>
              </a:rPr>
              <a:t>України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фактично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здійснені</a:t>
            </a:r>
            <a:r>
              <a:rPr lang="ru-RU" sz="1100" dirty="0">
                <a:latin typeface="e-Ukraine Light" pitchFamily="50" charset="-52"/>
              </a:rPr>
              <a:t> ним </a:t>
            </a:r>
            <a:r>
              <a:rPr lang="ru-RU" sz="1100" dirty="0" err="1">
                <a:latin typeface="e-Ukraine Light" pitchFamily="50" charset="-52"/>
              </a:rPr>
              <a:t>протягом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звітного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податкового</a:t>
            </a:r>
            <a:r>
              <a:rPr lang="ru-RU" sz="1100" dirty="0">
                <a:latin typeface="e-Ukraine Light" pitchFamily="50" charset="-52"/>
              </a:rPr>
              <a:t> року </a:t>
            </a:r>
            <a:r>
              <a:rPr lang="ru-RU" sz="1100" dirty="0" err="1">
                <a:latin typeface="e-Ukraine Light" pitchFamily="50" charset="-52"/>
              </a:rPr>
              <a:t>витрати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зокрема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частину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суми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процентів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сплачених</a:t>
            </a:r>
            <a:r>
              <a:rPr lang="ru-RU" sz="1100" dirty="0">
                <a:latin typeface="e-Ukraine Light" pitchFamily="50" charset="-52"/>
              </a:rPr>
              <a:t> таким </a:t>
            </a:r>
            <a:r>
              <a:rPr lang="ru-RU" sz="1100" dirty="0" err="1">
                <a:latin typeface="e-Ukraine Light" pitchFamily="50" charset="-52"/>
              </a:rPr>
              <a:t>платником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податку</a:t>
            </a:r>
            <a:r>
              <a:rPr lang="ru-RU" sz="1100" dirty="0">
                <a:latin typeface="e-Ukraine Light" pitchFamily="50" charset="-52"/>
              </a:rPr>
              <a:t> за </a:t>
            </a:r>
            <a:r>
              <a:rPr lang="ru-RU" sz="1100" dirty="0" err="1">
                <a:latin typeface="e-Ukraine Light" pitchFamily="50" charset="-52"/>
              </a:rPr>
              <a:t>користування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іпотечним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житловим</a:t>
            </a:r>
            <a:r>
              <a:rPr lang="ru-RU" sz="1100" dirty="0">
                <a:latin typeface="e-Ukraine Light" pitchFamily="50" charset="-52"/>
              </a:rPr>
              <a:t> кредитом, </a:t>
            </a:r>
            <a:r>
              <a:rPr lang="ru-RU" sz="1100" dirty="0" err="1">
                <a:latin typeface="e-Ukraine Light" pitchFamily="50" charset="-52"/>
              </a:rPr>
              <a:t>що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визначається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відповідно</a:t>
            </a:r>
            <a:r>
              <a:rPr lang="ru-RU" sz="1100" dirty="0">
                <a:latin typeface="e-Ukraine Light" pitchFamily="50" charset="-52"/>
              </a:rPr>
              <a:t> до ст. 175 ПКУ (</a:t>
            </a:r>
            <a:r>
              <a:rPr lang="ru-RU" sz="1100" dirty="0" err="1">
                <a:latin typeface="e-Ukraine Light" pitchFamily="50" charset="-52"/>
              </a:rPr>
              <a:t>пп</a:t>
            </a:r>
            <a:r>
              <a:rPr lang="ru-RU" sz="1100" dirty="0">
                <a:latin typeface="e-Ukraine Light" pitchFamily="50" charset="-52"/>
              </a:rPr>
              <a:t>. 166.3.1 п. 166.3 ст. 166 ПКУ</a:t>
            </a:r>
            <a:r>
              <a:rPr lang="ru-RU" sz="1100" dirty="0" smtClean="0">
                <a:latin typeface="e-Ukraine Light" pitchFamily="50" charset="-52"/>
              </a:rPr>
              <a:t>).</a:t>
            </a:r>
            <a:endParaRPr lang="ru-RU" sz="110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</a:pPr>
            <a:r>
              <a:rPr lang="ru-RU" sz="1100" dirty="0" smtClean="0">
                <a:latin typeface="e-Ukraine Light" pitchFamily="50" charset="-52"/>
              </a:rPr>
              <a:t>	</a:t>
            </a:r>
            <a:r>
              <a:rPr lang="ru-RU" sz="1100" dirty="0" err="1" smtClean="0">
                <a:latin typeface="e-Ukraine Light" pitchFamily="50" charset="-52"/>
              </a:rPr>
              <a:t>Платник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податку</a:t>
            </a:r>
            <a:r>
              <a:rPr lang="ru-RU" sz="1100" dirty="0">
                <a:latin typeface="e-Ukraine Light" pitchFamily="50" charset="-52"/>
              </a:rPr>
              <a:t> – резидент </a:t>
            </a:r>
            <a:r>
              <a:rPr lang="ru-RU" sz="1100" dirty="0" err="1">
                <a:latin typeface="e-Ukraine Light" pitchFamily="50" charset="-52"/>
              </a:rPr>
              <a:t>має</a:t>
            </a:r>
            <a:r>
              <a:rPr lang="ru-RU" sz="1100" dirty="0">
                <a:latin typeface="e-Ukraine Light" pitchFamily="50" charset="-52"/>
              </a:rPr>
              <a:t> право </a:t>
            </a:r>
            <a:r>
              <a:rPr lang="ru-RU" sz="1100" dirty="0" err="1">
                <a:latin typeface="e-Ukraine Light" pitchFamily="50" charset="-52"/>
              </a:rPr>
              <a:t>включити</a:t>
            </a:r>
            <a:r>
              <a:rPr lang="ru-RU" sz="1100" dirty="0">
                <a:latin typeface="e-Ukraine Light" pitchFamily="50" charset="-52"/>
              </a:rPr>
              <a:t> до </a:t>
            </a:r>
            <a:r>
              <a:rPr lang="ru-RU" sz="1100" dirty="0" err="1">
                <a:latin typeface="e-Ukraine Light" pitchFamily="50" charset="-52"/>
              </a:rPr>
              <a:t>податкової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знижки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частину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суми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процентів</a:t>
            </a:r>
            <a:r>
              <a:rPr lang="ru-RU" sz="1100" dirty="0">
                <a:latin typeface="e-Ukraine Light" pitchFamily="50" charset="-52"/>
              </a:rPr>
              <a:t> за </a:t>
            </a:r>
            <a:r>
              <a:rPr lang="ru-RU" sz="1100" dirty="0" err="1">
                <a:latin typeface="e-Ukraine Light" pitchFamily="50" charset="-52"/>
              </a:rPr>
              <a:t>користування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іпотечним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житловим</a:t>
            </a:r>
            <a:r>
              <a:rPr lang="ru-RU" sz="1100" dirty="0">
                <a:latin typeface="e-Ukraine Light" pitchFamily="50" charset="-52"/>
              </a:rPr>
              <a:t> кредитом, </a:t>
            </a:r>
            <a:r>
              <a:rPr lang="ru-RU" sz="1100" dirty="0" err="1">
                <a:latin typeface="e-Ukraine Light" pitchFamily="50" charset="-52"/>
              </a:rPr>
              <a:t>наданим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позичальнику</a:t>
            </a:r>
            <a:r>
              <a:rPr lang="ru-RU" sz="1100" dirty="0">
                <a:latin typeface="e-Ukraine Light" pitchFamily="50" charset="-52"/>
              </a:rPr>
              <a:t> в </a:t>
            </a:r>
            <a:r>
              <a:rPr lang="ru-RU" sz="1100" dirty="0" err="1">
                <a:latin typeface="e-Ukraine Light" pitchFamily="50" charset="-52"/>
              </a:rPr>
              <a:t>національній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або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іноземній</a:t>
            </a:r>
            <a:r>
              <a:rPr lang="ru-RU" sz="1100" dirty="0">
                <a:latin typeface="e-Ukraine Light" pitchFamily="50" charset="-52"/>
              </a:rPr>
              <a:t> валютах, </a:t>
            </a:r>
            <a:r>
              <a:rPr lang="ru-RU" sz="1100" dirty="0" err="1">
                <a:latin typeface="e-Ukraine Light" pitchFamily="50" charset="-52"/>
              </a:rPr>
              <a:t>фактично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сплачених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протягом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звітного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податкового</a:t>
            </a:r>
            <a:r>
              <a:rPr lang="ru-RU" sz="1100" dirty="0">
                <a:latin typeface="e-Ukraine Light" pitchFamily="50" charset="-52"/>
              </a:rPr>
              <a:t> року. </a:t>
            </a:r>
          </a:p>
          <a:p>
            <a:pPr algn="just">
              <a:lnSpc>
                <a:spcPct val="150000"/>
              </a:lnSpc>
            </a:pPr>
            <a:r>
              <a:rPr lang="ru-RU" sz="1100" dirty="0" smtClean="0">
                <a:latin typeface="e-Ukraine Light" pitchFamily="50" charset="-52"/>
              </a:rPr>
              <a:t>	</a:t>
            </a:r>
            <a:r>
              <a:rPr lang="ru-RU" sz="1100" dirty="0" err="1" smtClean="0">
                <a:latin typeface="e-Ukraine Light" pitchFamily="50" charset="-52"/>
              </a:rPr>
              <a:t>Таке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>
                <a:latin typeface="e-Ukraine Light" pitchFamily="50" charset="-52"/>
              </a:rPr>
              <a:t>право </a:t>
            </a:r>
            <a:r>
              <a:rPr lang="ru-RU" sz="1100" dirty="0" err="1">
                <a:latin typeface="e-Ukraine Light" pitchFamily="50" charset="-52"/>
              </a:rPr>
              <a:t>виникає</a:t>
            </a:r>
            <a:r>
              <a:rPr lang="ru-RU" sz="1100" dirty="0">
                <a:latin typeface="e-Ukraine Light" pitchFamily="50" charset="-52"/>
              </a:rPr>
              <a:t> в </a:t>
            </a:r>
            <a:r>
              <a:rPr lang="ru-RU" sz="1100" dirty="0" err="1">
                <a:latin typeface="e-Ukraine Light" pitchFamily="50" charset="-52"/>
              </a:rPr>
              <a:t>разі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якщо</a:t>
            </a:r>
            <a:r>
              <a:rPr lang="ru-RU" sz="1100" dirty="0">
                <a:latin typeface="e-Ukraine Light" pitchFamily="50" charset="-52"/>
              </a:rPr>
              <a:t> за </a:t>
            </a:r>
            <a:r>
              <a:rPr lang="ru-RU" sz="1100" dirty="0" err="1">
                <a:latin typeface="e-Ukraine Light" pitchFamily="50" charset="-52"/>
              </a:rPr>
              <a:t>рахунок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іпотечного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житлового</a:t>
            </a:r>
            <a:r>
              <a:rPr lang="ru-RU" sz="1100" dirty="0">
                <a:latin typeface="e-Ukraine Light" pitchFamily="50" charset="-52"/>
              </a:rPr>
              <a:t> кредиту </a:t>
            </a:r>
            <a:r>
              <a:rPr lang="ru-RU" sz="1100" dirty="0" err="1">
                <a:latin typeface="e-Ukraine Light" pitchFamily="50" charset="-52"/>
              </a:rPr>
              <a:t>будується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чи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купується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житловий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будинок</a:t>
            </a:r>
            <a:r>
              <a:rPr lang="ru-RU" sz="1100" dirty="0">
                <a:latin typeface="e-Ukraine Light" pitchFamily="50" charset="-52"/>
              </a:rPr>
              <a:t> (квартира, </a:t>
            </a:r>
            <a:r>
              <a:rPr lang="ru-RU" sz="1100" dirty="0" err="1">
                <a:latin typeface="e-Ukraine Light" pitchFamily="50" charset="-52"/>
              </a:rPr>
              <a:t>кімната</a:t>
            </a:r>
            <a:r>
              <a:rPr lang="ru-RU" sz="1100" dirty="0">
                <a:latin typeface="e-Ukraine Light" pitchFamily="50" charset="-52"/>
              </a:rPr>
              <a:t>), </a:t>
            </a:r>
            <a:r>
              <a:rPr lang="ru-RU" sz="1100" dirty="0" err="1">
                <a:latin typeface="e-Ukraine Light" pitchFamily="50" charset="-52"/>
              </a:rPr>
              <a:t>визначений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платником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податку</a:t>
            </a:r>
            <a:r>
              <a:rPr lang="ru-RU" sz="1100" dirty="0">
                <a:latin typeface="e-Ukraine Light" pitchFamily="50" charset="-52"/>
              </a:rPr>
              <a:t> як </a:t>
            </a:r>
            <a:r>
              <a:rPr lang="ru-RU" sz="1100" dirty="0" err="1">
                <a:latin typeface="e-Ukraine Light" pitchFamily="50" charset="-52"/>
              </a:rPr>
              <a:t>основне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місце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його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проживання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зокрема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згідно</a:t>
            </a:r>
            <a:r>
              <a:rPr lang="ru-RU" sz="1100" dirty="0">
                <a:latin typeface="e-Ukraine Light" pitchFamily="50" charset="-52"/>
              </a:rPr>
              <a:t> з </a:t>
            </a:r>
            <a:r>
              <a:rPr lang="ru-RU" sz="1100" dirty="0" err="1">
                <a:latin typeface="e-Ukraine Light" pitchFamily="50" charset="-52"/>
              </a:rPr>
              <a:t>позначкою</a:t>
            </a:r>
            <a:r>
              <a:rPr lang="ru-RU" sz="1100" dirty="0">
                <a:latin typeface="e-Ukraine Light" pitchFamily="50" charset="-52"/>
              </a:rPr>
              <a:t> в </a:t>
            </a:r>
            <a:r>
              <a:rPr lang="ru-RU" sz="1100" dirty="0" err="1">
                <a:latin typeface="e-Ukraine Light" pitchFamily="50" charset="-52"/>
              </a:rPr>
              <a:t>паспорті</a:t>
            </a:r>
            <a:r>
              <a:rPr lang="ru-RU" sz="1100" dirty="0">
                <a:latin typeface="e-Ukraine Light" pitchFamily="50" charset="-52"/>
              </a:rPr>
              <a:t> про </a:t>
            </a:r>
            <a:r>
              <a:rPr lang="ru-RU" sz="1100" dirty="0" err="1">
                <a:latin typeface="e-Ukraine Light" pitchFamily="50" charset="-52"/>
              </a:rPr>
              <a:t>реєстрацію</a:t>
            </a:r>
            <a:r>
              <a:rPr lang="ru-RU" sz="1100" dirty="0">
                <a:latin typeface="e-Ukraine Light" pitchFamily="50" charset="-52"/>
              </a:rPr>
              <a:t> за </a:t>
            </a:r>
            <a:r>
              <a:rPr lang="ru-RU" sz="1100" dirty="0" err="1">
                <a:latin typeface="e-Ukraine Light" pitchFamily="50" charset="-52"/>
              </a:rPr>
              <a:t>місцезнаходженням</a:t>
            </a:r>
            <a:r>
              <a:rPr lang="ru-RU" sz="1100" dirty="0">
                <a:latin typeface="e-Ukraine Light" pitchFamily="50" charset="-52"/>
              </a:rPr>
              <a:t> такого </a:t>
            </a:r>
            <a:r>
              <a:rPr lang="ru-RU" sz="1100" dirty="0" err="1">
                <a:latin typeface="e-Ukraine Light" pitchFamily="50" charset="-52"/>
              </a:rPr>
              <a:t>житла</a:t>
            </a:r>
            <a:r>
              <a:rPr lang="ru-RU" sz="1100" dirty="0">
                <a:latin typeface="e-Ukraine Light" pitchFamily="50" charset="-52"/>
              </a:rPr>
              <a:t> (п. 175.1 ст. </a:t>
            </a:r>
            <a:r>
              <a:rPr lang="ru-RU" sz="1100" dirty="0" smtClean="0">
                <a:latin typeface="e-Ukraine Light" pitchFamily="50" charset="-52"/>
              </a:rPr>
              <a:t>175 ПКУ</a:t>
            </a:r>
            <a:r>
              <a:rPr lang="ru-RU" sz="1100" dirty="0">
                <a:latin typeface="e-Ukraine Light" pitchFamily="50" charset="-52"/>
              </a:rPr>
              <a:t>). </a:t>
            </a:r>
            <a:r>
              <a:rPr lang="ru-RU" sz="1100" dirty="0" smtClean="0">
                <a:latin typeface="e-Ukraine Light" pitchFamily="50" charset="-52"/>
              </a:rPr>
              <a:t/>
            </a:r>
            <a:br>
              <a:rPr lang="ru-RU" sz="1100" dirty="0" smtClean="0">
                <a:latin typeface="e-Ukraine Light" pitchFamily="50" charset="-52"/>
              </a:rPr>
            </a:br>
            <a:r>
              <a:rPr lang="ru-RU" sz="1100" dirty="0" smtClean="0">
                <a:latin typeface="e-Ukraine Light" pitchFamily="50" charset="-52"/>
              </a:rPr>
              <a:t>  </a:t>
            </a:r>
            <a:r>
              <a:rPr lang="en-US" sz="1100" dirty="0" smtClean="0">
                <a:latin typeface="e-Ukraine Light" pitchFamily="50" charset="-52"/>
              </a:rPr>
              <a:t/>
            </a:r>
            <a:br>
              <a:rPr lang="en-US" sz="1100" dirty="0" smtClean="0">
                <a:latin typeface="e-Ukraine Light" pitchFamily="50" charset="-52"/>
              </a:rPr>
            </a:br>
            <a:r>
              <a:rPr lang="ru-RU" sz="1100" dirty="0" smtClean="0">
                <a:latin typeface="e-Ukraine Light" pitchFamily="50" charset="-52"/>
              </a:rPr>
              <a:t> </a:t>
            </a:r>
            <a:endParaRPr lang="ru-RU" sz="1100" dirty="0">
              <a:latin typeface="e-Ukraine Light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842219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="" xmlns:a16="http://schemas.microsoft.com/office/drawing/2014/main" id="{77BE1E3B-BB62-4FEA-84E6-53708639754F}"/>
              </a:ext>
            </a:extLst>
          </p:cNvPr>
          <p:cNvGrpSpPr/>
          <p:nvPr/>
        </p:nvGrpSpPr>
        <p:grpSpPr>
          <a:xfrm>
            <a:off x="100003" y="116473"/>
            <a:ext cx="4788839" cy="6704352"/>
            <a:chOff x="120796" y="142734"/>
            <a:chExt cx="4719982" cy="6746372"/>
          </a:xfrm>
        </p:grpSpPr>
        <p:sp>
          <p:nvSpPr>
            <p:cNvPr id="4" name="Прямоугольник 3">
              <a:extLst>
                <a:ext uri="{FF2B5EF4-FFF2-40B4-BE49-F238E27FC236}">
                  <a16:creationId xmlns="" xmlns:a16="http://schemas.microsoft.com/office/drawing/2014/main" id="{63EC6337-995B-4F4C-BFBF-1A1915547AE5}"/>
                </a:ext>
              </a:extLst>
            </p:cNvPr>
            <p:cNvSpPr/>
            <p:nvPr/>
          </p:nvSpPr>
          <p:spPr>
            <a:xfrm>
              <a:off x="120796" y="142734"/>
              <a:ext cx="4719982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" name="Овал 5">
              <a:extLst>
                <a:ext uri="{FF2B5EF4-FFF2-40B4-BE49-F238E27FC236}">
                  <a16:creationId xmlns="" xmlns:a16="http://schemas.microsoft.com/office/drawing/2014/main" id="{BD827EDD-702C-4BE7-8040-21D8CC6FF8C0}"/>
                </a:ext>
              </a:extLst>
            </p:cNvPr>
            <p:cNvSpPr/>
            <p:nvPr/>
          </p:nvSpPr>
          <p:spPr>
            <a:xfrm>
              <a:off x="2328387" y="6584306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dirty="0">
                  <a:solidFill>
                    <a:srgbClr val="25A872"/>
                  </a:solidFill>
                  <a:latin typeface="e-Ukraine" panose="00000500000000000000" pitchFamily="50" charset="-52"/>
                </a:rPr>
                <a:t>3</a:t>
              </a:r>
              <a:endParaRPr lang="ru-RU" sz="14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grpSp>
        <p:nvGrpSpPr>
          <p:cNvPr id="7" name="Группа 6">
            <a:extLst>
              <a:ext uri="{FF2B5EF4-FFF2-40B4-BE49-F238E27FC236}">
                <a16:creationId xmlns="" xmlns:a16="http://schemas.microsoft.com/office/drawing/2014/main" id="{192DF1A1-DE05-4849-B565-0A68A4DD5458}"/>
              </a:ext>
            </a:extLst>
          </p:cNvPr>
          <p:cNvGrpSpPr/>
          <p:nvPr/>
        </p:nvGrpSpPr>
        <p:grpSpPr>
          <a:xfrm>
            <a:off x="5028878" y="103281"/>
            <a:ext cx="4787316" cy="6704352"/>
            <a:chOff x="268044" y="105978"/>
            <a:chExt cx="4613231" cy="6744403"/>
          </a:xfrm>
        </p:grpSpPr>
        <p:sp>
          <p:nvSpPr>
            <p:cNvPr id="8" name="Прямоугольник 7">
              <a:extLst>
                <a:ext uri="{FF2B5EF4-FFF2-40B4-BE49-F238E27FC236}">
                  <a16:creationId xmlns="" xmlns:a16="http://schemas.microsoft.com/office/drawing/2014/main" id="{98C4D4A9-1179-41C5-BA9A-90E6A97494E2}"/>
                </a:ext>
              </a:extLst>
            </p:cNvPr>
            <p:cNvSpPr/>
            <p:nvPr/>
          </p:nvSpPr>
          <p:spPr>
            <a:xfrm>
              <a:off x="268044" y="105978"/>
              <a:ext cx="4613231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9" name="Овал 8">
              <a:extLst>
                <a:ext uri="{FF2B5EF4-FFF2-40B4-BE49-F238E27FC236}">
                  <a16:creationId xmlns="" xmlns:a16="http://schemas.microsoft.com/office/drawing/2014/main" id="{72F46394-038E-4BE7-991A-5920F8DE961D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dirty="0">
                  <a:solidFill>
                    <a:srgbClr val="25A872"/>
                  </a:solidFill>
                  <a:latin typeface="e-Ukraine" panose="00000500000000000000" pitchFamily="50" charset="-52"/>
                </a:rPr>
                <a:t>4</a:t>
              </a:r>
              <a:endParaRPr lang="ru-RU" sz="14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20E9D96F-3DE8-4417-9595-2A67DB70D5D3}"/>
              </a:ext>
            </a:extLst>
          </p:cNvPr>
          <p:cNvSpPr/>
          <p:nvPr/>
        </p:nvSpPr>
        <p:spPr>
          <a:xfrm>
            <a:off x="200024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endParaRPr lang="ru-RU" sz="1200" dirty="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B6365EE5-61B6-4672-AA2C-19B58DE21C70}"/>
              </a:ext>
            </a:extLst>
          </p:cNvPr>
          <p:cNvSpPr/>
          <p:nvPr/>
        </p:nvSpPr>
        <p:spPr>
          <a:xfrm>
            <a:off x="5127011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uk-UA" sz="1200" dirty="0" smtClean="0">
                <a:solidFill>
                  <a:srgbClr val="333333"/>
                </a:solidFill>
                <a:latin typeface="e-Ukraine Light" panose="000004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200" dirty="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5028878" y="-10485"/>
            <a:ext cx="4772708" cy="6948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1100" dirty="0" err="1">
                <a:latin typeface="e-Ukraine Light" pitchFamily="50" charset="-52"/>
              </a:rPr>
              <a:t>України</a:t>
            </a:r>
            <a:r>
              <a:rPr lang="ru-RU" sz="1100" dirty="0">
                <a:latin typeface="e-Ukraine Light" pitchFamily="50" charset="-52"/>
              </a:rPr>
              <a:t> та </a:t>
            </a:r>
            <a:r>
              <a:rPr lang="ru-RU" sz="1100" dirty="0" err="1">
                <a:latin typeface="e-Ukraine Light" pitchFamily="50" charset="-52"/>
              </a:rPr>
              <a:t>угодами</a:t>
            </a:r>
            <a:r>
              <a:rPr lang="ru-RU" sz="1100" dirty="0">
                <a:latin typeface="e-Ukraine Light" pitchFamily="50" charset="-52"/>
              </a:rPr>
              <a:t> (договорами) </a:t>
            </a:r>
            <a:r>
              <a:rPr lang="ru-RU" sz="1100" dirty="0" err="1">
                <a:latin typeface="e-Ukraine Light" pitchFamily="50" charset="-52"/>
              </a:rPr>
              <a:t>між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клієнтом</a:t>
            </a:r>
            <a:r>
              <a:rPr lang="ru-RU" sz="1100" dirty="0">
                <a:latin typeface="e-Ukraine Light" pitchFamily="50" charset="-52"/>
              </a:rPr>
              <a:t> та банком. </a:t>
            </a:r>
            <a:endParaRPr lang="ru-RU" sz="1100" dirty="0" smtClean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</a:pP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smtClean="0">
                <a:latin typeface="e-Ukraine Light" pitchFamily="50" charset="-52"/>
              </a:rPr>
              <a:t>	</a:t>
            </a:r>
            <a:r>
              <a:rPr lang="ru-RU" sz="1100" dirty="0" err="1" smtClean="0">
                <a:latin typeface="e-Ukraine Light" pitchFamily="50" charset="-52"/>
              </a:rPr>
              <a:t>Згідно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>
                <a:latin typeface="e-Ukraine Light" pitchFamily="50" charset="-52"/>
              </a:rPr>
              <a:t>з ст. 3 Закону </a:t>
            </a:r>
            <a:r>
              <a:rPr lang="ru-RU" sz="1100" dirty="0" err="1">
                <a:latin typeface="e-Ukraine Light" pitchFamily="50" charset="-52"/>
              </a:rPr>
              <a:t>України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від</a:t>
            </a:r>
            <a:r>
              <a:rPr lang="ru-RU" sz="1100" dirty="0">
                <a:latin typeface="e-Ukraine Light" pitchFamily="50" charset="-52"/>
              </a:rPr>
              <a:t> 05 </a:t>
            </a:r>
            <a:r>
              <a:rPr lang="ru-RU" sz="1100" dirty="0" err="1">
                <a:latin typeface="e-Ukraine Light" pitchFamily="50" charset="-52"/>
              </a:rPr>
              <a:t>червня</a:t>
            </a:r>
            <a:r>
              <a:rPr lang="ru-RU" sz="1100" dirty="0">
                <a:latin typeface="e-Ukraine Light" pitchFamily="50" charset="-52"/>
              </a:rPr>
              <a:t> 2003 року № 898-ІV «Про </a:t>
            </a:r>
            <a:r>
              <a:rPr lang="ru-RU" sz="1100" dirty="0" err="1">
                <a:latin typeface="e-Ukraine Light" pitchFamily="50" charset="-52"/>
              </a:rPr>
              <a:t>іпотеку</a:t>
            </a:r>
            <a:r>
              <a:rPr lang="ru-RU" sz="1100" dirty="0">
                <a:latin typeface="e-Ukraine Light" pitchFamily="50" charset="-52"/>
              </a:rPr>
              <a:t>» </a:t>
            </a:r>
            <a:r>
              <a:rPr lang="ru-RU" sz="1100" dirty="0" err="1">
                <a:latin typeface="e-Ukraine Light" pitchFamily="50" charset="-52"/>
              </a:rPr>
              <a:t>із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змінами</a:t>
            </a:r>
            <a:r>
              <a:rPr lang="ru-RU" sz="1100" dirty="0">
                <a:latin typeface="e-Ukraine Light" pitchFamily="50" charset="-52"/>
              </a:rPr>
              <a:t> та </a:t>
            </a:r>
            <a:r>
              <a:rPr lang="ru-RU" sz="1100" dirty="0" err="1">
                <a:latin typeface="e-Ukraine Light" pitchFamily="50" charset="-52"/>
              </a:rPr>
              <a:t>доповненнями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іпотека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виникає</a:t>
            </a:r>
            <a:r>
              <a:rPr lang="ru-RU" sz="1100" dirty="0">
                <a:latin typeface="e-Ukraine Light" pitchFamily="50" charset="-52"/>
              </a:rPr>
              <a:t> на </a:t>
            </a:r>
            <a:r>
              <a:rPr lang="ru-RU" sz="1100" dirty="0" err="1">
                <a:latin typeface="e-Ukraine Light" pitchFamily="50" charset="-52"/>
              </a:rPr>
              <a:t>підставі</a:t>
            </a:r>
            <a:r>
              <a:rPr lang="ru-RU" sz="1100" dirty="0">
                <a:latin typeface="e-Ukraine Light" pitchFamily="50" charset="-52"/>
              </a:rPr>
              <a:t> договору, закону </a:t>
            </a:r>
            <a:r>
              <a:rPr lang="ru-RU" sz="1100" dirty="0" err="1">
                <a:latin typeface="e-Ukraine Light" pitchFamily="50" charset="-52"/>
              </a:rPr>
              <a:t>або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рішення</a:t>
            </a:r>
            <a:r>
              <a:rPr lang="ru-RU" sz="1100" dirty="0">
                <a:latin typeface="e-Ukraine Light" pitchFamily="50" charset="-52"/>
              </a:rPr>
              <a:t> суду</a:t>
            </a:r>
            <a:r>
              <a:rPr lang="ru-RU" sz="1100" dirty="0" smtClean="0">
                <a:latin typeface="e-Ukraine Light" pitchFamily="50" charset="-52"/>
              </a:rPr>
              <a:t>.</a:t>
            </a:r>
            <a:endParaRPr lang="ru-RU" sz="110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</a:pPr>
            <a:r>
              <a:rPr lang="ru-RU" sz="1100" dirty="0" smtClean="0">
                <a:latin typeface="e-Ukraine Light" pitchFamily="50" charset="-52"/>
              </a:rPr>
              <a:t>	</a:t>
            </a:r>
            <a:r>
              <a:rPr lang="ru-RU" sz="1100" dirty="0" err="1" smtClean="0">
                <a:latin typeface="e-Ukraine Light" pitchFamily="50" charset="-52"/>
              </a:rPr>
              <a:t>Виходячи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>
                <a:latin typeface="e-Ukraine Light" pitchFamily="50" charset="-52"/>
              </a:rPr>
              <a:t>з норм Закону № 898 </a:t>
            </a:r>
            <a:r>
              <a:rPr lang="ru-RU" sz="1100" dirty="0" err="1">
                <a:latin typeface="e-Ukraine Light" pitchFamily="50" charset="-52"/>
              </a:rPr>
              <a:t>кредитні</a:t>
            </a:r>
            <a:r>
              <a:rPr lang="ru-RU" sz="1100" dirty="0">
                <a:latin typeface="e-Ukraine Light" pitchFamily="50" charset="-52"/>
              </a:rPr>
              <a:t> договори </a:t>
            </a:r>
            <a:r>
              <a:rPr lang="ru-RU" sz="1100" dirty="0" err="1">
                <a:latin typeface="e-Ukraine Light" pitchFamily="50" charset="-52"/>
              </a:rPr>
              <a:t>платника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податку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який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бажає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нарахувати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податкову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знижку</a:t>
            </a:r>
            <a:r>
              <a:rPr lang="ru-RU" sz="1100" dirty="0">
                <a:latin typeface="e-Ukraine Light" pitchFamily="50" charset="-52"/>
              </a:rPr>
              <a:t> на </a:t>
            </a:r>
            <a:r>
              <a:rPr lang="ru-RU" sz="1100" dirty="0" err="1">
                <a:latin typeface="e-Ukraine Light" pitchFamily="50" charset="-52"/>
              </a:rPr>
              <a:t>частину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суми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процентів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сплачених</a:t>
            </a:r>
            <a:r>
              <a:rPr lang="ru-RU" sz="1100" dirty="0">
                <a:latin typeface="e-Ukraine Light" pitchFamily="50" charset="-52"/>
              </a:rPr>
              <a:t> ним за </a:t>
            </a:r>
            <a:r>
              <a:rPr lang="ru-RU" sz="1100" dirty="0" err="1">
                <a:latin typeface="e-Ukraine Light" pitchFamily="50" charset="-52"/>
              </a:rPr>
              <a:t>користування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іпотечним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житловим</a:t>
            </a:r>
            <a:r>
              <a:rPr lang="ru-RU" sz="1100" dirty="0">
                <a:latin typeface="e-Ukraine Light" pitchFamily="50" charset="-52"/>
              </a:rPr>
              <a:t> кредитом, </a:t>
            </a:r>
            <a:r>
              <a:rPr lang="ru-RU" sz="1100" dirty="0" err="1">
                <a:latin typeface="e-Ukraine Light" pitchFamily="50" charset="-52"/>
              </a:rPr>
              <a:t>повинні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відповідати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зокрема</a:t>
            </a:r>
            <a:r>
              <a:rPr lang="ru-RU" sz="1100" dirty="0">
                <a:latin typeface="e-Ukraine Light" pitchFamily="50" charset="-52"/>
              </a:rPr>
              <a:t>, таким </a:t>
            </a:r>
            <a:r>
              <a:rPr lang="ru-RU" sz="1100" dirty="0" err="1">
                <a:latin typeface="e-Ukraine Light" pitchFamily="50" charset="-52"/>
              </a:rPr>
              <a:t>умовам</a:t>
            </a:r>
            <a:r>
              <a:rPr lang="ru-RU" sz="1100" dirty="0">
                <a:latin typeface="e-Ukraine Light" pitchFamily="50" charset="-52"/>
              </a:rPr>
              <a:t>: у кредитному </a:t>
            </a:r>
            <a:r>
              <a:rPr lang="ru-RU" sz="1100" dirty="0" err="1">
                <a:latin typeface="e-Ukraine Light" pitchFamily="50" charset="-52"/>
              </a:rPr>
              <a:t>договорі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зазначено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що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ціллю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його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надання</a:t>
            </a:r>
            <a:r>
              <a:rPr lang="ru-RU" sz="1100" dirty="0">
                <a:latin typeface="e-Ukraine Light" pitchFamily="50" charset="-52"/>
              </a:rPr>
              <a:t> є </a:t>
            </a:r>
            <a:r>
              <a:rPr lang="ru-RU" sz="1100" dirty="0" err="1">
                <a:latin typeface="e-Ukraine Light" pitchFamily="50" charset="-52"/>
              </a:rPr>
              <a:t>придбання</a:t>
            </a:r>
            <a:r>
              <a:rPr lang="ru-RU" sz="1100" dirty="0">
                <a:latin typeface="e-Ukraine Light" pitchFamily="50" charset="-52"/>
              </a:rPr>
              <a:t> (</a:t>
            </a:r>
            <a:r>
              <a:rPr lang="ru-RU" sz="1100" dirty="0" err="1">
                <a:latin typeface="e-Ukraine Light" pitchFamily="50" charset="-52"/>
              </a:rPr>
              <a:t>будівництво</a:t>
            </a:r>
            <a:r>
              <a:rPr lang="ru-RU" sz="1100" dirty="0">
                <a:latin typeface="e-Ukraine Light" pitchFamily="50" charset="-52"/>
              </a:rPr>
              <a:t>) </a:t>
            </a:r>
            <a:r>
              <a:rPr lang="ru-RU" sz="1100" dirty="0" err="1">
                <a:latin typeface="e-Ukraine Light" pitchFamily="50" charset="-52"/>
              </a:rPr>
              <a:t>житла</a:t>
            </a:r>
            <a:r>
              <a:rPr lang="ru-RU" sz="1100" dirty="0">
                <a:latin typeface="e-Ukraine Light" pitchFamily="50" charset="-52"/>
              </a:rPr>
              <a:t>, яке </a:t>
            </a:r>
            <a:r>
              <a:rPr lang="ru-RU" sz="1100" dirty="0" err="1">
                <a:latin typeface="e-Ukraine Light" pitchFamily="50" charset="-52"/>
              </a:rPr>
              <a:t>приймається</a:t>
            </a:r>
            <a:r>
              <a:rPr lang="ru-RU" sz="1100" dirty="0">
                <a:latin typeface="e-Ukraine Light" pitchFamily="50" charset="-52"/>
              </a:rPr>
              <a:t> кредитором у заставу; до кредитного договору в </a:t>
            </a:r>
            <a:r>
              <a:rPr lang="ru-RU" sz="1100" dirty="0" err="1">
                <a:latin typeface="e-Ukraine Light" pitchFamily="50" charset="-52"/>
              </a:rPr>
              <a:t>обов’язковому</a:t>
            </a:r>
            <a:r>
              <a:rPr lang="ru-RU" sz="1100" dirty="0">
                <a:latin typeface="e-Ukraine Light" pitchFamily="50" charset="-52"/>
              </a:rPr>
              <a:t> порядку </a:t>
            </a:r>
            <a:r>
              <a:rPr lang="ru-RU" sz="1100" dirty="0" err="1">
                <a:latin typeface="e-Ukraine Light" pitchFamily="50" charset="-52"/>
              </a:rPr>
              <a:t>має</a:t>
            </a:r>
            <a:r>
              <a:rPr lang="ru-RU" sz="1100" dirty="0">
                <a:latin typeface="e-Ukraine Light" pitchFamily="50" charset="-52"/>
              </a:rPr>
              <a:t> бути </a:t>
            </a:r>
            <a:r>
              <a:rPr lang="ru-RU" sz="1100" dirty="0" err="1">
                <a:latin typeface="e-Ukraine Light" pitchFamily="50" charset="-52"/>
              </a:rPr>
              <a:t>укладений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договір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іпотеки</a:t>
            </a:r>
            <a:r>
              <a:rPr lang="ru-RU" sz="1100" dirty="0">
                <a:latin typeface="e-Ukraine Light" pitchFamily="50" charset="-52"/>
              </a:rPr>
              <a:t> (</a:t>
            </a:r>
            <a:r>
              <a:rPr lang="ru-RU" sz="1100" dirty="0" err="1">
                <a:latin typeface="e-Ukraine Light" pitchFamily="50" charset="-52"/>
              </a:rPr>
              <a:t>застави</a:t>
            </a:r>
            <a:r>
              <a:rPr lang="ru-RU" sz="1100" dirty="0">
                <a:latin typeface="e-Ukraine Light" pitchFamily="50" charset="-52"/>
              </a:rPr>
              <a:t>) </a:t>
            </a:r>
            <a:r>
              <a:rPr lang="ru-RU" sz="1100" dirty="0" err="1">
                <a:latin typeface="e-Ukraine Light" pitchFamily="50" charset="-52"/>
              </a:rPr>
              <a:t>нерухомого</a:t>
            </a:r>
            <a:r>
              <a:rPr lang="ru-RU" sz="1100" dirty="0">
                <a:latin typeface="e-Ukraine Light" pitchFamily="50" charset="-52"/>
              </a:rPr>
              <a:t> майна, </a:t>
            </a:r>
            <a:r>
              <a:rPr lang="ru-RU" sz="1100" dirty="0" err="1">
                <a:latin typeface="e-Ukraine Light" pitchFamily="50" charset="-52"/>
              </a:rPr>
              <a:t>що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придбавається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чи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будується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який</a:t>
            </a:r>
            <a:r>
              <a:rPr lang="ru-RU" sz="1100" dirty="0">
                <a:latin typeface="e-Ukraine Light" pitchFamily="50" charset="-52"/>
              </a:rPr>
              <a:t> є </a:t>
            </a:r>
            <a:r>
              <a:rPr lang="ru-RU" sz="1100" dirty="0" err="1">
                <a:latin typeface="e-Ukraine Light" pitchFamily="50" charset="-52"/>
              </a:rPr>
              <a:t>невід’ємним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доповненням</a:t>
            </a:r>
            <a:r>
              <a:rPr lang="ru-RU" sz="1100" dirty="0">
                <a:latin typeface="e-Ukraine Light" pitchFamily="50" charset="-52"/>
              </a:rPr>
              <a:t> до такого кредитного договору; </a:t>
            </a:r>
            <a:r>
              <a:rPr lang="ru-RU" sz="1100" dirty="0" err="1">
                <a:latin typeface="e-Ukraine Light" pitchFamily="50" charset="-52"/>
              </a:rPr>
              <a:t>договір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іпотеки</a:t>
            </a:r>
            <a:r>
              <a:rPr lang="ru-RU" sz="1100" dirty="0">
                <a:latin typeface="e-Ukraine Light" pitchFamily="50" charset="-52"/>
              </a:rPr>
              <a:t> (</a:t>
            </a:r>
            <a:r>
              <a:rPr lang="ru-RU" sz="1100" dirty="0" err="1">
                <a:latin typeface="e-Ukraine Light" pitchFamily="50" charset="-52"/>
              </a:rPr>
              <a:t>застави</a:t>
            </a:r>
            <a:r>
              <a:rPr lang="ru-RU" sz="1100" dirty="0">
                <a:latin typeface="e-Ukraine Light" pitchFamily="50" charset="-52"/>
              </a:rPr>
              <a:t>) </a:t>
            </a:r>
            <a:r>
              <a:rPr lang="ru-RU" sz="1100" dirty="0" err="1">
                <a:latin typeface="e-Ukraine Light" pitchFamily="50" charset="-52"/>
              </a:rPr>
              <a:t>обов’язково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має</a:t>
            </a:r>
            <a:r>
              <a:rPr lang="ru-RU" sz="1100" dirty="0">
                <a:latin typeface="e-Ukraine Light" pitchFamily="50" charset="-52"/>
              </a:rPr>
              <a:t> бути </a:t>
            </a:r>
            <a:r>
              <a:rPr lang="ru-RU" sz="1100" dirty="0" err="1">
                <a:latin typeface="e-Ukraine Light" pitchFamily="50" charset="-52"/>
              </a:rPr>
              <a:t>нотаріально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посвідченим</a:t>
            </a:r>
            <a:r>
              <a:rPr lang="ru-RU" sz="1100" dirty="0" smtClean="0">
                <a:latin typeface="e-Ukraine Light" pitchFamily="50" charset="-52"/>
              </a:rPr>
              <a:t>.</a:t>
            </a:r>
            <a:endParaRPr lang="ru-RU" sz="110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</a:pPr>
            <a:r>
              <a:rPr lang="ru-RU" sz="1100" dirty="0" smtClean="0">
                <a:latin typeface="e-Ukraine Light" pitchFamily="50" charset="-52"/>
              </a:rPr>
              <a:t>	</a:t>
            </a:r>
            <a:r>
              <a:rPr lang="ru-RU" sz="1100" dirty="0" err="1" smtClean="0">
                <a:latin typeface="e-Ukraine Light" pitchFamily="50" charset="-52"/>
              </a:rPr>
              <a:t>Отже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платник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податку</a:t>
            </a:r>
            <a:r>
              <a:rPr lang="ru-RU" sz="1100" dirty="0">
                <a:latin typeface="e-Ukraine Light" pitchFamily="50" charset="-52"/>
              </a:rPr>
              <a:t> – резидент </a:t>
            </a:r>
            <a:r>
              <a:rPr lang="ru-RU" sz="1100" dirty="0" err="1">
                <a:latin typeface="e-Ukraine Light" pitchFamily="50" charset="-52"/>
              </a:rPr>
              <a:t>має</a:t>
            </a:r>
            <a:r>
              <a:rPr lang="ru-RU" sz="1100" dirty="0">
                <a:latin typeface="e-Ukraine Light" pitchFamily="50" charset="-52"/>
              </a:rPr>
              <a:t> право </a:t>
            </a:r>
            <a:r>
              <a:rPr lang="ru-RU" sz="1100" dirty="0" err="1">
                <a:latin typeface="e-Ukraine Light" pitchFamily="50" charset="-52"/>
              </a:rPr>
              <a:t>включити</a:t>
            </a:r>
            <a:r>
              <a:rPr lang="ru-RU" sz="1100" dirty="0">
                <a:latin typeface="e-Ukraine Light" pitchFamily="50" charset="-52"/>
              </a:rPr>
              <a:t> до </a:t>
            </a:r>
            <a:r>
              <a:rPr lang="ru-RU" sz="1100" dirty="0" err="1">
                <a:latin typeface="e-Ukraine Light" pitchFamily="50" charset="-52"/>
              </a:rPr>
              <a:t>податкової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знижки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частину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суми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процентів</a:t>
            </a:r>
            <a:r>
              <a:rPr lang="ru-RU" sz="1100" dirty="0">
                <a:latin typeface="e-Ukraine Light" pitchFamily="50" charset="-52"/>
              </a:rPr>
              <a:t> за </a:t>
            </a:r>
            <a:r>
              <a:rPr lang="ru-RU" sz="1100" dirty="0" err="1">
                <a:latin typeface="e-Ukraine Light" pitchFamily="50" charset="-52"/>
              </a:rPr>
              <a:t>користування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іпотечним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житловим</a:t>
            </a:r>
            <a:r>
              <a:rPr lang="ru-RU" sz="1100" dirty="0">
                <a:latin typeface="e-Ukraine Light" pitchFamily="50" charset="-52"/>
              </a:rPr>
              <a:t> кредитом за </a:t>
            </a:r>
            <a:r>
              <a:rPr lang="ru-RU" sz="1100" dirty="0" err="1">
                <a:latin typeface="e-Ukraine Light" pitchFamily="50" charset="-52"/>
              </a:rPr>
              <a:t>умови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наявності</a:t>
            </a:r>
            <a:r>
              <a:rPr lang="ru-RU" sz="1100" dirty="0">
                <a:latin typeface="e-Ukraine Light" pitchFamily="50" charset="-52"/>
              </a:rPr>
              <a:t> документального </a:t>
            </a:r>
            <a:r>
              <a:rPr lang="ru-RU" sz="1100" dirty="0" err="1">
                <a:latin typeface="e-Ukraine Light" pitchFamily="50" charset="-52"/>
              </a:rPr>
              <a:t>підтвердження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витрат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що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включаються</a:t>
            </a:r>
            <a:r>
              <a:rPr lang="ru-RU" sz="1100" dirty="0">
                <a:latin typeface="e-Ukraine Light" pitchFamily="50" charset="-52"/>
              </a:rPr>
              <a:t> до </a:t>
            </a:r>
            <a:r>
              <a:rPr lang="ru-RU" sz="1100" dirty="0" err="1">
                <a:latin typeface="e-Ukraine Light" pitchFamily="50" charset="-52"/>
              </a:rPr>
              <a:t>податкової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знижки</a:t>
            </a:r>
            <a:r>
              <a:rPr lang="ru-RU" sz="1100" dirty="0">
                <a:latin typeface="e-Ukraine Light" pitchFamily="50" charset="-52"/>
              </a:rPr>
              <a:t>: </a:t>
            </a:r>
            <a:endParaRPr lang="ru-RU" sz="1100" dirty="0" smtClean="0">
              <a:latin typeface="e-Ukraine Light" pitchFamily="50" charset="-52"/>
            </a:endParaRPr>
          </a:p>
          <a:p>
            <a:pPr marL="171450" indent="-1714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100" dirty="0">
                <a:latin typeface="e-Ukraine Light" pitchFamily="50" charset="-52"/>
              </a:rPr>
              <a:t>кредитного договору та </a:t>
            </a:r>
            <a:r>
              <a:rPr lang="ru-RU" sz="1100" dirty="0" err="1">
                <a:latin typeface="e-Ukraine Light" pitchFamily="50" charset="-52"/>
              </a:rPr>
              <a:t>нотаріально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завіреного</a:t>
            </a:r>
            <a:r>
              <a:rPr lang="ru-RU" sz="1100" dirty="0">
                <a:latin typeface="e-Ukraine Light" pitchFamily="50" charset="-52"/>
              </a:rPr>
              <a:t> договору </a:t>
            </a:r>
            <a:r>
              <a:rPr lang="ru-RU" sz="1100" dirty="0" err="1">
                <a:latin typeface="e-Ukraine Light" pitchFamily="50" charset="-52"/>
              </a:rPr>
              <a:t>іпотеки</a:t>
            </a:r>
            <a:r>
              <a:rPr lang="ru-RU" sz="1100" dirty="0">
                <a:latin typeface="e-Ukraine Light" pitchFamily="50" charset="-52"/>
              </a:rPr>
              <a:t>; </a:t>
            </a:r>
          </a:p>
          <a:p>
            <a:pPr algn="just">
              <a:lnSpc>
                <a:spcPct val="150000"/>
              </a:lnSpc>
            </a:pPr>
            <a:endParaRPr lang="ru-RU" sz="1100" dirty="0">
              <a:latin typeface="e-Ukraine Light" pitchFamily="50" charset="-52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00004" y="116473"/>
            <a:ext cx="4788838" cy="66941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smtClean="0">
                <a:latin typeface="e-Ukraine Light" pitchFamily="50" charset="-52"/>
              </a:rPr>
              <a:t>	Для </a:t>
            </a:r>
            <a:r>
              <a:rPr lang="ru-RU" sz="1100" dirty="0">
                <a:latin typeface="e-Ukraine Light" pitchFamily="50" charset="-52"/>
              </a:rPr>
              <a:t>документального </a:t>
            </a:r>
            <a:r>
              <a:rPr lang="ru-RU" sz="1100" dirty="0" err="1">
                <a:latin typeface="e-Ukraine Light" pitchFamily="50" charset="-52"/>
              </a:rPr>
              <a:t>підтвердження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витрат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що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включаються</a:t>
            </a:r>
            <a:r>
              <a:rPr lang="ru-RU" sz="1100" dirty="0">
                <a:latin typeface="e-Ukraine Light" pitchFamily="50" charset="-52"/>
              </a:rPr>
              <a:t> до </a:t>
            </a:r>
            <a:r>
              <a:rPr lang="ru-RU" sz="1100" dirty="0" err="1">
                <a:latin typeface="e-Ukraine Light" pitchFamily="50" charset="-52"/>
              </a:rPr>
              <a:t>податкової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знижки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контролюючий</a:t>
            </a:r>
            <a:r>
              <a:rPr lang="ru-RU" sz="1100" dirty="0">
                <a:latin typeface="e-Ukraine Light" pitchFamily="50" charset="-52"/>
              </a:rPr>
              <a:t> орган не </a:t>
            </a:r>
            <a:r>
              <a:rPr lang="ru-RU" sz="1100" dirty="0" err="1">
                <a:latin typeface="e-Ukraine Light" pitchFamily="50" charset="-52"/>
              </a:rPr>
              <a:t>має</a:t>
            </a:r>
            <a:r>
              <a:rPr lang="ru-RU" sz="1100" dirty="0">
                <a:latin typeface="e-Ukraine Light" pitchFamily="50" charset="-52"/>
              </a:rPr>
              <a:t> права </a:t>
            </a:r>
            <a:r>
              <a:rPr lang="ru-RU" sz="1100" dirty="0" err="1">
                <a:latin typeface="e-Ukraine Light" pitchFamily="50" charset="-52"/>
              </a:rPr>
              <a:t>вимагати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від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платника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податку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надання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документів</a:t>
            </a:r>
            <a:r>
              <a:rPr lang="ru-RU" sz="1100" dirty="0">
                <a:latin typeface="e-Ukraine Light" pitchFamily="50" charset="-52"/>
              </a:rPr>
              <a:t> та/</a:t>
            </a:r>
            <a:r>
              <a:rPr lang="ru-RU" sz="1100" dirty="0" err="1">
                <a:latin typeface="e-Ukraine Light" pitchFamily="50" charset="-52"/>
              </a:rPr>
              <a:t>або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їх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копій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які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містяться</a:t>
            </a:r>
            <a:r>
              <a:rPr lang="ru-RU" sz="1100" dirty="0">
                <a:latin typeface="e-Ukraine Light" pitchFamily="50" charset="-52"/>
              </a:rPr>
              <a:t> в </a:t>
            </a:r>
            <a:r>
              <a:rPr lang="ru-RU" sz="1100" dirty="0" err="1">
                <a:latin typeface="e-Ukraine Light" pitchFamily="50" charset="-52"/>
              </a:rPr>
              <a:t>автоматизованих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інформаційних</a:t>
            </a:r>
            <a:r>
              <a:rPr lang="ru-RU" sz="1100" dirty="0">
                <a:latin typeface="e-Ukraine Light" pitchFamily="50" charset="-52"/>
              </a:rPr>
              <a:t> і </a:t>
            </a:r>
            <a:r>
              <a:rPr lang="ru-RU" sz="1100" dirty="0" err="1">
                <a:latin typeface="e-Ukraine Light" pitchFamily="50" charset="-52"/>
              </a:rPr>
              <a:t>довідкових</a:t>
            </a:r>
            <a:r>
              <a:rPr lang="ru-RU" sz="1100" dirty="0">
                <a:latin typeface="e-Ukraine Light" pitchFamily="50" charset="-52"/>
              </a:rPr>
              <a:t> системах, </a:t>
            </a:r>
            <a:r>
              <a:rPr lang="ru-RU" sz="1100" dirty="0" err="1">
                <a:latin typeface="e-Ukraine Light" pitchFamily="50" charset="-52"/>
              </a:rPr>
              <a:t>реєстрах</a:t>
            </a:r>
            <a:r>
              <a:rPr lang="ru-RU" sz="1100" dirty="0">
                <a:latin typeface="e-Ukraine Light" pitchFamily="50" charset="-52"/>
              </a:rPr>
              <a:t>, банках (базах) </a:t>
            </a:r>
            <a:r>
              <a:rPr lang="ru-RU" sz="1100" dirty="0" err="1">
                <a:latin typeface="e-Ukraine Light" pitchFamily="50" charset="-52"/>
              </a:rPr>
              <a:t>даних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органів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державної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влади</a:t>
            </a:r>
            <a:r>
              <a:rPr lang="ru-RU" sz="1100" dirty="0">
                <a:latin typeface="e-Ukraine Light" pitchFamily="50" charset="-52"/>
              </a:rPr>
              <a:t> та/</a:t>
            </a:r>
            <a:r>
              <a:rPr lang="ru-RU" sz="1100" dirty="0" err="1">
                <a:latin typeface="e-Ukraine Light" pitchFamily="50" charset="-52"/>
              </a:rPr>
              <a:t>або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органів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місцевого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самоврядування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інформація</a:t>
            </a:r>
            <a:r>
              <a:rPr lang="ru-RU" sz="1100" dirty="0">
                <a:latin typeface="e-Ukraine Light" pitchFamily="50" charset="-52"/>
              </a:rPr>
              <a:t> з </a:t>
            </a:r>
            <a:r>
              <a:rPr lang="ru-RU" sz="1100" dirty="0" err="1">
                <a:latin typeface="e-Ukraine Light" pitchFamily="50" charset="-52"/>
              </a:rPr>
              <a:t>яких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безоплатно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отримується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контролюючими</a:t>
            </a:r>
            <a:r>
              <a:rPr lang="ru-RU" sz="1100" dirty="0">
                <a:latin typeface="e-Ukraine Light" pitchFamily="50" charset="-52"/>
              </a:rPr>
              <a:t> органами </a:t>
            </a:r>
            <a:r>
              <a:rPr lang="ru-RU" sz="1100" dirty="0" err="1">
                <a:latin typeface="e-Ukraine Light" pitchFamily="50" charset="-52"/>
              </a:rPr>
              <a:t>відповідно</a:t>
            </a:r>
            <a:r>
              <a:rPr lang="ru-RU" sz="1100" dirty="0">
                <a:latin typeface="e-Ukraine Light" pitchFamily="50" charset="-52"/>
              </a:rPr>
              <a:t> до ПКУ та </a:t>
            </a:r>
            <a:r>
              <a:rPr lang="ru-RU" sz="1100" dirty="0" err="1">
                <a:latin typeface="e-Ukraine Light" pitchFamily="50" charset="-52"/>
              </a:rPr>
              <a:t>міститься</a:t>
            </a:r>
            <a:r>
              <a:rPr lang="ru-RU" sz="1100" dirty="0">
                <a:latin typeface="e-Ukraine Light" pitchFamily="50" charset="-52"/>
              </a:rPr>
              <a:t> в </a:t>
            </a:r>
            <a:r>
              <a:rPr lang="ru-RU" sz="1100" dirty="0" err="1">
                <a:latin typeface="e-Ukraine Light" pitchFamily="50" charset="-52"/>
              </a:rPr>
              <a:t>інформаційних</a:t>
            </a:r>
            <a:r>
              <a:rPr lang="ru-RU" sz="1100" dirty="0">
                <a:latin typeface="e-Ukraine Light" pitchFamily="50" charset="-52"/>
              </a:rPr>
              <a:t> базах центрального органу </a:t>
            </a:r>
            <a:r>
              <a:rPr lang="ru-RU" sz="1100" dirty="0" err="1">
                <a:latin typeface="e-Ukraine Light" pitchFamily="50" charset="-52"/>
              </a:rPr>
              <a:t>виконавчої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влади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що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реалізує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державну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податкову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політику</a:t>
            </a:r>
            <a:r>
              <a:rPr lang="ru-RU" sz="1100" dirty="0">
                <a:latin typeface="e-Ukraine Light" pitchFamily="50" charset="-52"/>
              </a:rPr>
              <a:t> (</a:t>
            </a:r>
            <a:r>
              <a:rPr lang="ru-RU" sz="1100" dirty="0" err="1">
                <a:latin typeface="e-Ukraine Light" pitchFamily="50" charset="-52"/>
              </a:rPr>
              <a:t>пп</a:t>
            </a:r>
            <a:r>
              <a:rPr lang="ru-RU" sz="1100" dirty="0">
                <a:latin typeface="e-Ukraine Light" pitchFamily="50" charset="-52"/>
              </a:rPr>
              <a:t>. 166.2.3 п. 166.2 ст. 166 ПКУ</a:t>
            </a:r>
            <a:r>
              <a:rPr lang="ru-RU" sz="1100" dirty="0" smtClean="0">
                <a:latin typeface="e-Ukraine Light" pitchFamily="50" charset="-52"/>
              </a:rPr>
              <a:t>).</a:t>
            </a:r>
            <a:endParaRPr lang="ru-RU" sz="110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</a:pPr>
            <a:r>
              <a:rPr lang="ru-RU" sz="1100" dirty="0" smtClean="0">
                <a:latin typeface="e-Ukraine Light" pitchFamily="50" charset="-52"/>
              </a:rPr>
              <a:t>	</a:t>
            </a:r>
            <a:r>
              <a:rPr lang="ru-RU" sz="1100" dirty="0" err="1" smtClean="0">
                <a:latin typeface="e-Ukraine Light" pitchFamily="50" charset="-52"/>
              </a:rPr>
              <a:t>Основними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>
                <a:latin typeface="e-Ukraine Light" pitchFamily="50" charset="-52"/>
              </a:rPr>
              <a:t>нормативно-</a:t>
            </a:r>
            <a:r>
              <a:rPr lang="ru-RU" sz="1100" dirty="0" err="1">
                <a:latin typeface="e-Ukraine Light" pitchFamily="50" charset="-52"/>
              </a:rPr>
              <a:t>правовими</a:t>
            </a:r>
            <a:r>
              <a:rPr lang="ru-RU" sz="1100" dirty="0">
                <a:latin typeface="e-Ukraine Light" pitchFamily="50" charset="-52"/>
              </a:rPr>
              <a:t> актами в </a:t>
            </a:r>
            <a:r>
              <a:rPr lang="ru-RU" sz="1100" dirty="0" err="1">
                <a:latin typeface="e-Ukraine Light" pitchFamily="50" charset="-52"/>
              </a:rPr>
              <a:t>кредитних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питаннях</a:t>
            </a:r>
            <a:r>
              <a:rPr lang="ru-RU" sz="1100" dirty="0">
                <a:latin typeface="e-Ukraine Light" pitchFamily="50" charset="-52"/>
              </a:rPr>
              <a:t> є </a:t>
            </a:r>
            <a:r>
              <a:rPr lang="ru-RU" sz="1100" dirty="0" err="1">
                <a:latin typeface="e-Ukraine Light" pitchFamily="50" charset="-52"/>
              </a:rPr>
              <a:t>Цивільний</a:t>
            </a:r>
            <a:r>
              <a:rPr lang="ru-RU" sz="1100" dirty="0">
                <a:latin typeface="e-Ukraine Light" pitchFamily="50" charset="-52"/>
              </a:rPr>
              <a:t> кодекс </a:t>
            </a:r>
            <a:r>
              <a:rPr lang="ru-RU" sz="1100" dirty="0" err="1">
                <a:latin typeface="e-Ukraine Light" pitchFamily="50" charset="-52"/>
              </a:rPr>
              <a:t>України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від</a:t>
            </a:r>
            <a:r>
              <a:rPr lang="ru-RU" sz="1100" dirty="0">
                <a:latin typeface="e-Ukraine Light" pitchFamily="50" charset="-52"/>
              </a:rPr>
              <a:t> 16 </a:t>
            </a:r>
            <a:r>
              <a:rPr lang="ru-RU" sz="1100" dirty="0" err="1">
                <a:latin typeface="e-Ukraine Light" pitchFamily="50" charset="-52"/>
              </a:rPr>
              <a:t>січня</a:t>
            </a:r>
            <a:r>
              <a:rPr lang="ru-RU" sz="1100" dirty="0">
                <a:latin typeface="e-Ukraine Light" pitchFamily="50" charset="-52"/>
              </a:rPr>
              <a:t> 2003 року № 435-</a:t>
            </a:r>
            <a:r>
              <a:rPr lang="en-US" sz="1100" dirty="0">
                <a:latin typeface="e-Ukraine Light" pitchFamily="50" charset="-52"/>
              </a:rPr>
              <a:t>IV </a:t>
            </a:r>
            <a:r>
              <a:rPr lang="ru-RU" sz="1100" dirty="0" err="1">
                <a:latin typeface="e-Ukraine Light" pitchFamily="50" charset="-52"/>
              </a:rPr>
              <a:t>із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змінами</a:t>
            </a:r>
            <a:r>
              <a:rPr lang="ru-RU" sz="1100" dirty="0">
                <a:latin typeface="e-Ukraine Light" pitchFamily="50" charset="-52"/>
              </a:rPr>
              <a:t> та </a:t>
            </a:r>
            <a:r>
              <a:rPr lang="ru-RU" sz="1100" dirty="0" err="1">
                <a:latin typeface="e-Ukraine Light" pitchFamily="50" charset="-52"/>
              </a:rPr>
              <a:t>доповненнями</a:t>
            </a:r>
            <a:r>
              <a:rPr lang="ru-RU" sz="1100" dirty="0">
                <a:latin typeface="e-Ukraine Light" pitchFamily="50" charset="-52"/>
              </a:rPr>
              <a:t> і Закон </a:t>
            </a:r>
            <a:r>
              <a:rPr lang="ru-RU" sz="1100" dirty="0" err="1">
                <a:latin typeface="e-Ukraine Light" pitchFamily="50" charset="-52"/>
              </a:rPr>
              <a:t>України</a:t>
            </a:r>
            <a:r>
              <a:rPr lang="ru-RU" sz="1100" dirty="0">
                <a:latin typeface="e-Ukraine Light" pitchFamily="50" charset="-52"/>
              </a:rPr>
              <a:t> «Про банки та </a:t>
            </a:r>
            <a:r>
              <a:rPr lang="ru-RU" sz="1100" dirty="0" err="1">
                <a:latin typeface="e-Ukraine Light" pitchFamily="50" charset="-52"/>
              </a:rPr>
              <a:t>банківську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діяльність</a:t>
            </a:r>
            <a:r>
              <a:rPr lang="ru-RU" sz="1100" dirty="0">
                <a:latin typeface="e-Ukraine Light" pitchFamily="50" charset="-52"/>
              </a:rPr>
              <a:t>» </a:t>
            </a:r>
            <a:r>
              <a:rPr lang="ru-RU" sz="1100" dirty="0" err="1">
                <a:latin typeface="e-Ukraine Light" pitchFamily="50" charset="-52"/>
              </a:rPr>
              <a:t>від</a:t>
            </a:r>
            <a:r>
              <a:rPr lang="ru-RU" sz="1100" dirty="0">
                <a:latin typeface="e-Ukraine Light" pitchFamily="50" charset="-52"/>
              </a:rPr>
              <a:t> </a:t>
            </a:r>
          </a:p>
          <a:p>
            <a:pPr algn="just">
              <a:lnSpc>
                <a:spcPct val="150000"/>
              </a:lnSpc>
            </a:pPr>
            <a:r>
              <a:rPr lang="ru-RU" sz="1100" dirty="0">
                <a:latin typeface="e-Ukraine Light" pitchFamily="50" charset="-52"/>
              </a:rPr>
              <a:t>07 </a:t>
            </a:r>
            <a:r>
              <a:rPr lang="ru-RU" sz="1100" dirty="0" err="1">
                <a:latin typeface="e-Ukraine Light" pitchFamily="50" charset="-52"/>
              </a:rPr>
              <a:t>грудня</a:t>
            </a:r>
            <a:r>
              <a:rPr lang="ru-RU" sz="1100" dirty="0">
                <a:latin typeface="e-Ukraine Light" pitchFamily="50" charset="-52"/>
              </a:rPr>
              <a:t> 2000 року № 2121-ІІІ </a:t>
            </a:r>
            <a:r>
              <a:rPr lang="ru-RU" sz="1100" dirty="0" err="1">
                <a:latin typeface="e-Ukraine Light" pitchFamily="50" charset="-52"/>
              </a:rPr>
              <a:t>із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змінами</a:t>
            </a:r>
            <a:r>
              <a:rPr lang="ru-RU" sz="1100" dirty="0">
                <a:latin typeface="e-Ukraine Light" pitchFamily="50" charset="-52"/>
              </a:rPr>
              <a:t> та </a:t>
            </a:r>
            <a:r>
              <a:rPr lang="ru-RU" sz="1100" dirty="0" err="1">
                <a:latin typeface="e-Ukraine Light" pitchFamily="50" charset="-52"/>
              </a:rPr>
              <a:t>доповненнями</a:t>
            </a:r>
            <a:r>
              <a:rPr lang="ru-RU" sz="1100" dirty="0" smtClean="0">
                <a:latin typeface="e-Ukraine Light" pitchFamily="50" charset="-52"/>
              </a:rPr>
              <a:t>.</a:t>
            </a:r>
            <a:endParaRPr lang="ru-RU" sz="110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</a:pPr>
            <a:r>
              <a:rPr lang="ru-RU" sz="1100" dirty="0" smtClean="0">
                <a:latin typeface="e-Ukraine Light" pitchFamily="50" charset="-52"/>
              </a:rPr>
              <a:t>	</a:t>
            </a:r>
            <a:r>
              <a:rPr lang="ru-RU" sz="1100" dirty="0" err="1" smtClean="0">
                <a:latin typeface="e-Ukraine Light" pitchFamily="50" charset="-52"/>
              </a:rPr>
              <a:t>Відповідно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>
                <a:latin typeface="e-Ukraine Light" pitchFamily="50" charset="-52"/>
              </a:rPr>
              <a:t>до ст. 1055 ЦКУ </a:t>
            </a:r>
            <a:r>
              <a:rPr lang="ru-RU" sz="1100" dirty="0" err="1">
                <a:latin typeface="e-Ukraine Light" pitchFamily="50" charset="-52"/>
              </a:rPr>
              <a:t>кредитний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договір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укладається</a:t>
            </a:r>
            <a:r>
              <a:rPr lang="ru-RU" sz="1100" dirty="0">
                <a:latin typeface="e-Ukraine Light" pitchFamily="50" charset="-52"/>
              </a:rPr>
              <a:t> у </a:t>
            </a:r>
            <a:r>
              <a:rPr lang="ru-RU" sz="1100" dirty="0" err="1">
                <a:latin typeface="e-Ukraine Light" pitchFamily="50" charset="-52"/>
              </a:rPr>
              <a:t>письмовій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формі</a:t>
            </a:r>
            <a:r>
              <a:rPr lang="ru-RU" sz="1100" dirty="0">
                <a:latin typeface="e-Ukraine Light" pitchFamily="50" charset="-52"/>
              </a:rPr>
              <a:t>. </a:t>
            </a:r>
            <a:r>
              <a:rPr lang="ru-RU" sz="1100" dirty="0" err="1">
                <a:latin typeface="e-Ukraine Light" pitchFamily="50" charset="-52"/>
              </a:rPr>
              <a:t>Кредитний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договір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укладений</a:t>
            </a:r>
            <a:r>
              <a:rPr lang="ru-RU" sz="1100" dirty="0">
                <a:latin typeface="e-Ukraine Light" pitchFamily="50" charset="-52"/>
              </a:rPr>
              <a:t> з </a:t>
            </a:r>
            <a:r>
              <a:rPr lang="ru-RU" sz="1100" dirty="0" err="1">
                <a:latin typeface="e-Ukraine Light" pitchFamily="50" charset="-52"/>
              </a:rPr>
              <a:t>недотриманням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письмової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форми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вважається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нікчемним</a:t>
            </a:r>
            <a:r>
              <a:rPr lang="ru-RU" sz="1100" dirty="0">
                <a:latin typeface="e-Ukraine Light" pitchFamily="50" charset="-52"/>
              </a:rPr>
              <a:t>. </a:t>
            </a:r>
            <a:endParaRPr lang="ru-RU" sz="1100" dirty="0" smtClean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</a:pPr>
            <a:r>
              <a:rPr lang="ru-RU" sz="1100" dirty="0" err="1">
                <a:latin typeface="e-Ukraine Light" pitchFamily="50" charset="-52"/>
              </a:rPr>
              <a:t>Статтею</a:t>
            </a:r>
            <a:r>
              <a:rPr lang="ru-RU" sz="1100" dirty="0">
                <a:latin typeface="e-Ukraine Light" pitchFamily="50" charset="-52"/>
              </a:rPr>
              <a:t> 55 Закону № 2121 </a:t>
            </a:r>
            <a:r>
              <a:rPr lang="ru-RU" sz="1100" dirty="0" err="1">
                <a:latin typeface="e-Ukraine Light" pitchFamily="50" charset="-52"/>
              </a:rPr>
              <a:t>визначено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що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відносини</a:t>
            </a:r>
            <a:r>
              <a:rPr lang="ru-RU" sz="1100" dirty="0">
                <a:latin typeface="e-Ukraine Light" pitchFamily="50" charset="-52"/>
              </a:rPr>
              <a:t> банку з </a:t>
            </a:r>
            <a:r>
              <a:rPr lang="ru-RU" sz="1100" dirty="0" err="1">
                <a:latin typeface="e-Ukraine Light" pitchFamily="50" charset="-52"/>
              </a:rPr>
              <a:t>клієнтом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регулюються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законодавством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України</a:t>
            </a:r>
            <a:r>
              <a:rPr lang="ru-RU" sz="1100" dirty="0">
                <a:latin typeface="e-Ukraine Light" pitchFamily="50" charset="-52"/>
              </a:rPr>
              <a:t>, нормативно-</a:t>
            </a:r>
            <a:r>
              <a:rPr lang="ru-RU" sz="1100" dirty="0" err="1">
                <a:latin typeface="e-Ukraine Light" pitchFamily="50" charset="-52"/>
              </a:rPr>
              <a:t>правовими</a:t>
            </a:r>
            <a:r>
              <a:rPr lang="ru-RU" sz="1100" dirty="0">
                <a:latin typeface="e-Ukraine Light" pitchFamily="50" charset="-52"/>
              </a:rPr>
              <a:t> актами </a:t>
            </a:r>
            <a:r>
              <a:rPr lang="ru-RU" sz="1100" dirty="0" err="1">
                <a:latin typeface="e-Ukraine Light" pitchFamily="50" charset="-52"/>
              </a:rPr>
              <a:t>Національного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smtClean="0">
                <a:latin typeface="e-Ukraine Light" pitchFamily="50" charset="-52"/>
              </a:rPr>
              <a:t>банку</a:t>
            </a:r>
            <a:br>
              <a:rPr lang="ru-RU" sz="1100" dirty="0" smtClean="0">
                <a:latin typeface="e-Ukraine Light" pitchFamily="50" charset="-52"/>
              </a:rPr>
            </a:br>
            <a:endParaRPr lang="ru-RU" sz="1100" dirty="0">
              <a:latin typeface="e-Ukraine Light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2617636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="" xmlns:a16="http://schemas.microsoft.com/office/drawing/2014/main" id="{77BE1E3B-BB62-4FEA-84E6-53708639754F}"/>
              </a:ext>
            </a:extLst>
          </p:cNvPr>
          <p:cNvGrpSpPr/>
          <p:nvPr/>
        </p:nvGrpSpPr>
        <p:grpSpPr>
          <a:xfrm>
            <a:off x="143123" y="153912"/>
            <a:ext cx="4811078" cy="6705969"/>
            <a:chOff x="83820" y="2099"/>
            <a:chExt cx="4793934" cy="6848282"/>
          </a:xfrm>
        </p:grpSpPr>
        <p:sp>
          <p:nvSpPr>
            <p:cNvPr id="4" name="Прямоугольник 3">
              <a:extLst>
                <a:ext uri="{FF2B5EF4-FFF2-40B4-BE49-F238E27FC236}">
                  <a16:creationId xmlns="" xmlns:a16="http://schemas.microsoft.com/office/drawing/2014/main" id="{63EC6337-995B-4F4C-BFBF-1A1915547AE5}"/>
                </a:ext>
              </a:extLst>
            </p:cNvPr>
            <p:cNvSpPr/>
            <p:nvPr/>
          </p:nvSpPr>
          <p:spPr>
            <a:xfrm>
              <a:off x="83820" y="2099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Овал 5">
              <a:extLst>
                <a:ext uri="{FF2B5EF4-FFF2-40B4-BE49-F238E27FC236}">
                  <a16:creationId xmlns="" xmlns:a16="http://schemas.microsoft.com/office/drawing/2014/main" id="{BD827EDD-702C-4BE7-8040-21D8CC6FF8C0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dirty="0">
                  <a:solidFill>
                    <a:srgbClr val="25A872"/>
                  </a:solidFill>
                  <a:latin typeface="e-Ukraine" panose="00000500000000000000" pitchFamily="50" charset="-52"/>
                </a:rPr>
                <a:t>5</a:t>
              </a:r>
              <a:endParaRPr lang="ru-RU" sz="14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grpSp>
        <p:nvGrpSpPr>
          <p:cNvPr id="7" name="Группа 6">
            <a:extLst>
              <a:ext uri="{FF2B5EF4-FFF2-40B4-BE49-F238E27FC236}">
                <a16:creationId xmlns="" xmlns:a16="http://schemas.microsoft.com/office/drawing/2014/main" id="{192DF1A1-DE05-4849-B565-0A68A4DD5458}"/>
              </a:ext>
            </a:extLst>
          </p:cNvPr>
          <p:cNvGrpSpPr/>
          <p:nvPr/>
        </p:nvGrpSpPr>
        <p:grpSpPr>
          <a:xfrm>
            <a:off x="5075346" y="161644"/>
            <a:ext cx="4692492" cy="6668750"/>
            <a:chOff x="82856" y="63915"/>
            <a:chExt cx="4793934" cy="6819219"/>
          </a:xfrm>
        </p:grpSpPr>
        <p:sp>
          <p:nvSpPr>
            <p:cNvPr id="8" name="Прямоугольник 7">
              <a:extLst>
                <a:ext uri="{FF2B5EF4-FFF2-40B4-BE49-F238E27FC236}">
                  <a16:creationId xmlns="" xmlns:a16="http://schemas.microsoft.com/office/drawing/2014/main" id="{98C4D4A9-1179-41C5-BA9A-90E6A97494E2}"/>
                </a:ext>
              </a:extLst>
            </p:cNvPr>
            <p:cNvSpPr/>
            <p:nvPr/>
          </p:nvSpPr>
          <p:spPr>
            <a:xfrm>
              <a:off x="82856" y="63915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Овал 8">
              <a:extLst>
                <a:ext uri="{FF2B5EF4-FFF2-40B4-BE49-F238E27FC236}">
                  <a16:creationId xmlns="" xmlns:a16="http://schemas.microsoft.com/office/drawing/2014/main" id="{72F46394-038E-4BE7-991A-5920F8DE961D}"/>
                </a:ext>
              </a:extLst>
            </p:cNvPr>
            <p:cNvSpPr/>
            <p:nvPr/>
          </p:nvSpPr>
          <p:spPr>
            <a:xfrm>
              <a:off x="2327423" y="6578334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dirty="0">
                  <a:solidFill>
                    <a:srgbClr val="25A872"/>
                  </a:solidFill>
                  <a:latin typeface="e-Ukraine" panose="00000500000000000000" pitchFamily="50" charset="-52"/>
                </a:rPr>
                <a:t>2</a:t>
              </a:r>
              <a:endParaRPr lang="ru-RU" sz="14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FAF92371-AAAD-4CE7-9946-D3225F950A0A}"/>
              </a:ext>
            </a:extLst>
          </p:cNvPr>
          <p:cNvSpPr/>
          <p:nvPr/>
        </p:nvSpPr>
        <p:spPr>
          <a:xfrm>
            <a:off x="200024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endParaRPr lang="ru-RU" sz="1200" dirty="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5E3BEA56-B2F6-43C2-8AE0-D93D94EA7E9A}"/>
              </a:ext>
            </a:extLst>
          </p:cNvPr>
          <p:cNvSpPr/>
          <p:nvPr/>
        </p:nvSpPr>
        <p:spPr>
          <a:xfrm>
            <a:off x="5076290" y="445690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endParaRPr lang="ru-RU" sz="1200" dirty="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62393" y="197351"/>
            <a:ext cx="4635610" cy="644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171450" indent="-1714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відповідних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платіжних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документів</a:t>
            </a:r>
            <a:r>
              <a:rPr lang="ru-RU" sz="1100" dirty="0">
                <a:latin typeface="e-Ukraine Light" pitchFamily="50" charset="-52"/>
              </a:rPr>
              <a:t>, в </a:t>
            </a:r>
            <a:r>
              <a:rPr lang="ru-RU" sz="1100" dirty="0" err="1">
                <a:latin typeface="e-Ukraine Light" pitchFamily="50" charset="-52"/>
              </a:rPr>
              <a:t>яких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чітко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визначено</a:t>
            </a:r>
            <a:r>
              <a:rPr lang="ru-RU" sz="1100" dirty="0">
                <a:latin typeface="e-Ukraine Light" pitchFamily="50" charset="-52"/>
              </a:rPr>
              <a:t> суму </a:t>
            </a:r>
            <a:r>
              <a:rPr lang="ru-RU" sz="1100" dirty="0" err="1">
                <a:latin typeface="e-Ukraine Light" pitchFamily="50" charset="-52"/>
              </a:rPr>
              <a:t>сплачених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відсотків</a:t>
            </a:r>
            <a:r>
              <a:rPr lang="ru-RU" sz="1100" dirty="0">
                <a:latin typeface="e-Ukraine Light" pitchFamily="50" charset="-52"/>
              </a:rPr>
              <a:t> за </a:t>
            </a:r>
            <a:r>
              <a:rPr lang="ru-RU" sz="1100" dirty="0" err="1">
                <a:latin typeface="e-Ukraine Light" pitchFamily="50" charset="-52"/>
              </a:rPr>
              <a:t>користування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іпотечним</a:t>
            </a:r>
            <a:r>
              <a:rPr lang="ru-RU" sz="1100" dirty="0">
                <a:latin typeface="e-Ukraine Light" pitchFamily="50" charset="-52"/>
              </a:rPr>
              <a:t> кредитом та </a:t>
            </a:r>
            <a:r>
              <a:rPr lang="ru-RU" sz="1100" dirty="0" err="1">
                <a:latin typeface="e-Ukraine Light" pitchFamily="50" charset="-52"/>
              </a:rPr>
              <a:t>прізвище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ім’я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по-батькові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платника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податку</a:t>
            </a:r>
            <a:r>
              <a:rPr lang="ru-RU" sz="1100" dirty="0">
                <a:latin typeface="e-Ukraine Light" pitchFamily="50" charset="-52"/>
              </a:rPr>
              <a:t> як </a:t>
            </a:r>
            <a:r>
              <a:rPr lang="ru-RU" sz="1100" dirty="0" err="1">
                <a:latin typeface="e-Ukraine Light" pitchFamily="50" charset="-52"/>
              </a:rPr>
              <a:t>платника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цих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процентів</a:t>
            </a:r>
            <a:r>
              <a:rPr lang="ru-RU" sz="1100" dirty="0">
                <a:latin typeface="e-Ukraine Light" pitchFamily="50" charset="-52"/>
              </a:rPr>
              <a:t> (</a:t>
            </a:r>
            <a:r>
              <a:rPr lang="ru-RU" sz="1100" dirty="0" err="1">
                <a:latin typeface="e-Ukraine Light" pitchFamily="50" charset="-52"/>
              </a:rPr>
              <a:t>рахунок</a:t>
            </a:r>
            <a:r>
              <a:rPr lang="ru-RU" sz="1100" dirty="0">
                <a:latin typeface="e-Ukraine Light" pitchFamily="50" charset="-52"/>
              </a:rPr>
              <a:t> з </a:t>
            </a:r>
            <a:r>
              <a:rPr lang="ru-RU" sz="1100" dirty="0" err="1">
                <a:latin typeface="e-Ukraine Light" pitchFamily="50" charset="-52"/>
              </a:rPr>
              <a:t>відбитком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каси</a:t>
            </a:r>
            <a:r>
              <a:rPr lang="ru-RU" sz="1100" dirty="0">
                <a:latin typeface="e-Ukraine Light" pitchFamily="50" charset="-52"/>
              </a:rPr>
              <a:t> про </a:t>
            </a:r>
            <a:r>
              <a:rPr lang="ru-RU" sz="1100" dirty="0" err="1">
                <a:latin typeface="e-Ukraine Light" pitchFamily="50" charset="-52"/>
              </a:rPr>
              <a:t>перерахування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коштів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платіжне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доручення</a:t>
            </a:r>
            <a:r>
              <a:rPr lang="ru-RU" sz="1100" dirty="0">
                <a:latin typeface="e-Ukraine Light" pitchFamily="50" charset="-52"/>
              </a:rPr>
              <a:t> банку з </a:t>
            </a:r>
            <a:r>
              <a:rPr lang="ru-RU" sz="1100" dirty="0" err="1">
                <a:latin typeface="e-Ukraine Light" pitchFamily="50" charset="-52"/>
              </a:rPr>
              <a:t>відміткою</a:t>
            </a:r>
            <a:r>
              <a:rPr lang="ru-RU" sz="1100" dirty="0">
                <a:latin typeface="e-Ukraine Light" pitchFamily="50" charset="-52"/>
              </a:rPr>
              <a:t> про </a:t>
            </a:r>
            <a:r>
              <a:rPr lang="ru-RU" sz="1100" dirty="0" err="1">
                <a:latin typeface="e-Ukraine Light" pitchFamily="50" charset="-52"/>
              </a:rPr>
              <a:t>перерахування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коштів</a:t>
            </a:r>
            <a:r>
              <a:rPr lang="ru-RU" sz="1100" dirty="0" smtClean="0">
                <a:latin typeface="e-Ukraine Light" pitchFamily="50" charset="-52"/>
              </a:rPr>
              <a:t>);</a:t>
            </a:r>
            <a:endParaRPr lang="ru-RU" sz="1100" dirty="0">
              <a:latin typeface="e-Ukraine Light" pitchFamily="50" charset="-52"/>
            </a:endParaRPr>
          </a:p>
          <a:p>
            <a:pPr marL="171450" indent="-1714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100" dirty="0">
                <a:latin typeface="e-Ukraine Light" pitchFamily="50" charset="-52"/>
              </a:rPr>
              <a:t>паспорта </a:t>
            </a:r>
            <a:r>
              <a:rPr lang="ru-RU" sz="1100" dirty="0" err="1">
                <a:latin typeface="e-Ukraine Light" pitchFamily="50" charset="-52"/>
              </a:rPr>
              <a:t>платника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податку</a:t>
            </a:r>
            <a:r>
              <a:rPr lang="ru-RU" sz="1100" dirty="0">
                <a:latin typeface="e-Ukraine Light" pitchFamily="50" charset="-52"/>
              </a:rPr>
              <a:t> з </a:t>
            </a:r>
            <a:r>
              <a:rPr lang="ru-RU" sz="1100" dirty="0" err="1">
                <a:latin typeface="e-Ukraine Light" pitchFamily="50" charset="-52"/>
              </a:rPr>
              <a:t>позначкою</a:t>
            </a:r>
            <a:r>
              <a:rPr lang="ru-RU" sz="1100" dirty="0">
                <a:latin typeface="e-Ukraine Light" pitchFamily="50" charset="-52"/>
              </a:rPr>
              <a:t> про </a:t>
            </a:r>
            <a:r>
              <a:rPr lang="ru-RU" sz="1100" dirty="0" err="1">
                <a:latin typeface="e-Ukraine Light" pitchFamily="50" charset="-52"/>
              </a:rPr>
              <a:t>реєстрацію</a:t>
            </a:r>
            <a:r>
              <a:rPr lang="ru-RU" sz="1100" dirty="0">
                <a:latin typeface="e-Ukraine Light" pitchFamily="50" charset="-52"/>
              </a:rPr>
              <a:t> за </a:t>
            </a:r>
            <a:r>
              <a:rPr lang="ru-RU" sz="1100" dirty="0" err="1">
                <a:latin typeface="e-Ukraine Light" pitchFamily="50" charset="-52"/>
              </a:rPr>
              <a:t>місцезнаходженням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житлового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будинку</a:t>
            </a:r>
            <a:r>
              <a:rPr lang="ru-RU" sz="1100" dirty="0">
                <a:latin typeface="e-Ukraine Light" pitchFamily="50" charset="-52"/>
              </a:rPr>
              <a:t> (</a:t>
            </a:r>
            <a:r>
              <a:rPr lang="ru-RU" sz="1100" dirty="0" err="1">
                <a:latin typeface="e-Ukraine Light" pitchFamily="50" charset="-52"/>
              </a:rPr>
              <a:t>квартири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кімнати</a:t>
            </a:r>
            <a:r>
              <a:rPr lang="ru-RU" sz="1100" dirty="0">
                <a:latin typeface="e-Ukraine Light" pitchFamily="50" charset="-52"/>
              </a:rPr>
              <a:t>), </a:t>
            </a:r>
            <a:r>
              <a:rPr lang="ru-RU" sz="1100" dirty="0" err="1">
                <a:latin typeface="e-Ukraine Light" pitchFamily="50" charset="-52"/>
              </a:rPr>
              <a:t>щодо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якого</a:t>
            </a:r>
            <a:r>
              <a:rPr lang="ru-RU" sz="1100" dirty="0">
                <a:latin typeface="e-Ukraine Light" pitchFamily="50" charset="-52"/>
              </a:rPr>
              <a:t> оформлено </a:t>
            </a:r>
            <a:r>
              <a:rPr lang="ru-RU" sz="1100" dirty="0" err="1">
                <a:latin typeface="e-Ukraine Light" pitchFamily="50" charset="-52"/>
              </a:rPr>
              <a:t>іпотечний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житловий</a:t>
            </a:r>
            <a:r>
              <a:rPr lang="ru-RU" sz="1100" dirty="0">
                <a:latin typeface="e-Ukraine Light" pitchFamily="50" charset="-52"/>
              </a:rPr>
              <a:t> кредит</a:t>
            </a:r>
            <a:r>
              <a:rPr lang="ru-RU" sz="1100" dirty="0" smtClean="0">
                <a:latin typeface="e-Ukraine Light" pitchFamily="50" charset="-52"/>
              </a:rPr>
              <a:t>.</a:t>
            </a:r>
            <a:endParaRPr lang="ru-RU" sz="110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</a:pPr>
            <a:r>
              <a:rPr lang="ru-RU" sz="1100" dirty="0" smtClean="0">
                <a:latin typeface="e-Ukraine Light" pitchFamily="50" charset="-52"/>
              </a:rPr>
              <a:t>	</a:t>
            </a:r>
            <a:r>
              <a:rPr lang="ru-RU" sz="1100" dirty="0" err="1" smtClean="0">
                <a:latin typeface="e-Ukraine Light" pitchFamily="50" charset="-52"/>
              </a:rPr>
              <a:t>Водночас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згідно</a:t>
            </a:r>
            <a:r>
              <a:rPr lang="ru-RU" sz="1100" dirty="0">
                <a:latin typeface="e-Ukraine Light" pitchFamily="50" charset="-52"/>
              </a:rPr>
              <a:t> з п. 176.1 ст. 176 ПКУ </a:t>
            </a:r>
            <a:r>
              <a:rPr lang="ru-RU" sz="1100" dirty="0" err="1">
                <a:latin typeface="e-Ukraine Light" pitchFamily="50" charset="-52"/>
              </a:rPr>
              <a:t>платники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податку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зобов’язані</a:t>
            </a:r>
            <a:r>
              <a:rPr lang="ru-RU" sz="1100" dirty="0">
                <a:latin typeface="e-Ukraine Light" pitchFamily="50" charset="-52"/>
              </a:rPr>
              <a:t> на </a:t>
            </a:r>
            <a:r>
              <a:rPr lang="ru-RU" sz="1100" dirty="0" err="1">
                <a:latin typeface="e-Ukraine Light" pitchFamily="50" charset="-52"/>
              </a:rPr>
              <a:t>вимогу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контролюючого</a:t>
            </a:r>
            <a:r>
              <a:rPr lang="ru-RU" sz="1100" dirty="0">
                <a:latin typeface="e-Ukraine Light" pitchFamily="50" charset="-52"/>
              </a:rPr>
              <a:t> органу та в межах </a:t>
            </a:r>
            <a:r>
              <a:rPr lang="ru-RU" sz="1100" dirty="0" err="1">
                <a:latin typeface="e-Ukraine Light" pitchFamily="50" charset="-52"/>
              </a:rPr>
              <a:t>його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повноважень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визначених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законодавством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пред’являти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документи</a:t>
            </a:r>
            <a:r>
              <a:rPr lang="ru-RU" sz="1100" dirty="0">
                <a:latin typeface="e-Ukraine Light" pitchFamily="50" charset="-52"/>
              </a:rPr>
              <a:t> і </a:t>
            </a:r>
            <a:r>
              <a:rPr lang="ru-RU" sz="1100" dirty="0" err="1">
                <a:latin typeface="e-Ukraine Light" pitchFamily="50" charset="-52"/>
              </a:rPr>
              <a:t>відомості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пов’язані</a:t>
            </a:r>
            <a:r>
              <a:rPr lang="ru-RU" sz="1100" dirty="0">
                <a:latin typeface="e-Ukraine Light" pitchFamily="50" charset="-52"/>
              </a:rPr>
              <a:t> з </a:t>
            </a:r>
            <a:r>
              <a:rPr lang="ru-RU" sz="1100" dirty="0" err="1">
                <a:latin typeface="e-Ukraine Light" pitchFamily="50" charset="-52"/>
              </a:rPr>
              <a:t>виникненням</a:t>
            </a:r>
            <a:r>
              <a:rPr lang="ru-RU" sz="1100" dirty="0">
                <a:latin typeface="e-Ukraine Light" pitchFamily="50" charset="-52"/>
              </a:rPr>
              <a:t> доходу </a:t>
            </a:r>
            <a:r>
              <a:rPr lang="ru-RU" sz="1100" dirty="0" err="1">
                <a:latin typeface="e-Ukraine Light" pitchFamily="50" charset="-52"/>
              </a:rPr>
              <a:t>або</a:t>
            </a:r>
            <a:r>
              <a:rPr lang="ru-RU" sz="1100" dirty="0">
                <a:latin typeface="e-Ukraine Light" pitchFamily="50" charset="-52"/>
              </a:rPr>
              <a:t> права на </a:t>
            </a:r>
            <a:r>
              <a:rPr lang="ru-RU" sz="1100" dirty="0" err="1">
                <a:latin typeface="e-Ukraine Light" pitchFamily="50" charset="-52"/>
              </a:rPr>
              <a:t>отримання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податкової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знижки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обчисленням</a:t>
            </a:r>
            <a:r>
              <a:rPr lang="ru-RU" sz="1100" dirty="0">
                <a:latin typeface="e-Ukraine Light" pitchFamily="50" charset="-52"/>
              </a:rPr>
              <a:t> і </a:t>
            </a:r>
            <a:r>
              <a:rPr lang="ru-RU" sz="1100" dirty="0" err="1">
                <a:latin typeface="e-Ukraine Light" pitchFamily="50" charset="-52"/>
              </a:rPr>
              <a:t>сплатою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податку</a:t>
            </a:r>
            <a:r>
              <a:rPr lang="ru-RU" sz="1100" dirty="0">
                <a:latin typeface="e-Ukraine Light" pitchFamily="50" charset="-52"/>
              </a:rPr>
              <a:t>, та </a:t>
            </a:r>
            <a:r>
              <a:rPr lang="ru-RU" sz="1100" dirty="0" err="1">
                <a:latin typeface="e-Ukraine Light" pitchFamily="50" charset="-52"/>
              </a:rPr>
              <a:t>підтверджувати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необхідними</a:t>
            </a:r>
            <a:r>
              <a:rPr lang="ru-RU" sz="1100" dirty="0">
                <a:latin typeface="e-Ukraine Light" pitchFamily="50" charset="-52"/>
              </a:rPr>
              <a:t> документами </a:t>
            </a:r>
            <a:r>
              <a:rPr lang="ru-RU" sz="1100" dirty="0" err="1">
                <a:latin typeface="e-Ukraine Light" pitchFamily="50" charset="-52"/>
              </a:rPr>
              <a:t>достовірності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відомостей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зазначених</a:t>
            </a:r>
            <a:r>
              <a:rPr lang="ru-RU" sz="1100" dirty="0">
                <a:latin typeface="e-Ukraine Light" pitchFamily="50" charset="-52"/>
              </a:rPr>
              <a:t> у </a:t>
            </a:r>
            <a:r>
              <a:rPr lang="ru-RU" sz="1100" dirty="0" err="1">
                <a:latin typeface="e-Ukraine Light" pitchFamily="50" charset="-52"/>
              </a:rPr>
              <a:t>Декларації</a:t>
            </a:r>
            <a:r>
              <a:rPr lang="ru-RU" sz="1100" dirty="0">
                <a:latin typeface="e-Ukraine Light" pitchFamily="50" charset="-52"/>
              </a:rPr>
              <a:t> з </a:t>
            </a:r>
            <a:r>
              <a:rPr lang="ru-RU" sz="1100" dirty="0" err="1">
                <a:latin typeface="e-Ukraine Light" pitchFamily="50" charset="-52"/>
              </a:rPr>
              <a:t>цього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податку</a:t>
            </a:r>
            <a:r>
              <a:rPr lang="ru-RU" sz="1100" dirty="0" smtClean="0">
                <a:latin typeface="e-Ukraine Light" pitchFamily="50" charset="-52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ru-RU" sz="1100" dirty="0">
                <a:latin typeface="e-Ukraine Light" pitchFamily="50" charset="-52"/>
              </a:rPr>
              <a:t>	</a:t>
            </a:r>
            <a:r>
              <a:rPr lang="ru-RU" sz="1100" dirty="0" err="1" smtClean="0">
                <a:latin typeface="e-Ukraine Light" pitchFamily="50" charset="-52"/>
              </a:rPr>
              <a:t>Враховуючи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вищевикладене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платник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податку</a:t>
            </a:r>
            <a:r>
              <a:rPr lang="ru-RU" sz="1100" dirty="0">
                <a:latin typeface="e-Ukraine Light" pitchFamily="50" charset="-52"/>
              </a:rPr>
              <a:t> у </a:t>
            </a:r>
            <a:r>
              <a:rPr lang="ru-RU" sz="1100" dirty="0" err="1">
                <a:latin typeface="e-Ukraine Light" pitchFamily="50" charset="-52"/>
              </a:rPr>
              <a:t>зв’язку</a:t>
            </a:r>
            <a:r>
              <a:rPr lang="ru-RU" sz="1100" dirty="0">
                <a:latin typeface="e-Ukraine Light" pitchFamily="50" charset="-52"/>
              </a:rPr>
              <a:t> з </a:t>
            </a:r>
            <a:r>
              <a:rPr lang="ru-RU" sz="1100" dirty="0" err="1">
                <a:latin typeface="e-Ukraine Light" pitchFamily="50" charset="-52"/>
              </a:rPr>
              <a:t>використанням</a:t>
            </a:r>
            <a:r>
              <a:rPr lang="ru-RU" sz="1100" dirty="0">
                <a:latin typeface="e-Ukraine Light" pitchFamily="50" charset="-52"/>
              </a:rPr>
              <a:t> права на </a:t>
            </a:r>
            <a:r>
              <a:rPr lang="ru-RU" sz="1100" dirty="0" err="1">
                <a:latin typeface="e-Ukraine Light" pitchFamily="50" charset="-52"/>
              </a:rPr>
              <a:t>податкову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знижку</a:t>
            </a:r>
            <a:r>
              <a:rPr lang="ru-RU" sz="1100" dirty="0">
                <a:latin typeface="e-Ukraine Light" pitchFamily="50" charset="-52"/>
              </a:rPr>
              <a:t> за </a:t>
            </a:r>
            <a:r>
              <a:rPr lang="ru-RU" sz="1100" dirty="0" err="1">
                <a:latin typeface="e-Ukraine Light" pitchFamily="50" charset="-52"/>
              </a:rPr>
              <a:t>іпотекою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має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пред’являти</a:t>
            </a:r>
            <a:r>
              <a:rPr lang="ru-RU" sz="1100" dirty="0">
                <a:latin typeface="e-Ukraine Light" pitchFamily="50" charset="-52"/>
              </a:rPr>
              <a:t> до </a:t>
            </a:r>
            <a:r>
              <a:rPr lang="ru-RU" sz="1100" dirty="0" err="1">
                <a:latin typeface="e-Ukraine Light" pitchFamily="50" charset="-52"/>
              </a:rPr>
              <a:t>контролюючого</a:t>
            </a:r>
            <a:r>
              <a:rPr lang="ru-RU" sz="1100" dirty="0">
                <a:latin typeface="e-Ukraine Light" pitchFamily="50" charset="-52"/>
              </a:rPr>
              <a:t> органу </a:t>
            </a:r>
            <a:r>
              <a:rPr lang="ru-RU" sz="1100" dirty="0" err="1">
                <a:latin typeface="e-Ukraine Light" pitchFamily="50" charset="-52"/>
              </a:rPr>
              <a:t>документи</a:t>
            </a:r>
            <a:r>
              <a:rPr lang="ru-RU" sz="1100" dirty="0">
                <a:latin typeface="e-Ukraine Light" pitchFamily="50" charset="-52"/>
              </a:rPr>
              <a:t> і </a:t>
            </a:r>
            <a:r>
              <a:rPr lang="ru-RU" sz="1100" dirty="0" err="1">
                <a:latin typeface="e-Ukraine Light" pitchFamily="50" charset="-52"/>
              </a:rPr>
              <a:t>відомості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пов’язані</a:t>
            </a:r>
            <a:r>
              <a:rPr lang="ru-RU" sz="1100" dirty="0">
                <a:latin typeface="e-Ukraine Light" pitchFamily="50" charset="-52"/>
              </a:rPr>
              <a:t> з правом на </a:t>
            </a:r>
            <a:r>
              <a:rPr lang="ru-RU" sz="1100" dirty="0" err="1">
                <a:latin typeface="e-Ukraine Light" pitchFamily="50" charset="-52"/>
              </a:rPr>
              <a:t>отримання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такої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знижки</a:t>
            </a:r>
            <a:r>
              <a:rPr lang="ru-RU" sz="1100" dirty="0">
                <a:latin typeface="e-Ukraine Light" pitchFamily="50" charset="-52"/>
              </a:rPr>
              <a:t>. </a:t>
            </a:r>
            <a:endParaRPr kumimoji="0" lang="uk-UA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e-Ukraine Light" pitchFamily="50" charset="-52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076289" y="132676"/>
            <a:ext cx="4591051" cy="66941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smtClean="0">
                <a:latin typeface="e-Ukraine Light" pitchFamily="50" charset="-52"/>
              </a:rPr>
              <a:t>	До </a:t>
            </a:r>
            <a:r>
              <a:rPr lang="ru-RU" sz="1100" dirty="0" err="1">
                <a:latin typeface="e-Ukraine Light" pitchFamily="50" charset="-52"/>
              </a:rPr>
              <a:t>податкової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знижки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включаються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фактично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здійснені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протягом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звітного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податкового</a:t>
            </a:r>
            <a:r>
              <a:rPr lang="ru-RU" sz="1100" dirty="0">
                <a:latin typeface="e-Ukraine Light" pitchFamily="50" charset="-52"/>
              </a:rPr>
              <a:t> року </a:t>
            </a:r>
            <a:r>
              <a:rPr lang="ru-RU" sz="1100" dirty="0" err="1">
                <a:latin typeface="e-Ukraine Light" pitchFamily="50" charset="-52"/>
              </a:rPr>
              <a:t>платником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податку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витрати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підтверджені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відповідними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платіжними</a:t>
            </a:r>
            <a:r>
              <a:rPr lang="ru-RU" sz="1100" dirty="0">
                <a:latin typeface="e-Ukraine Light" pitchFamily="50" charset="-52"/>
              </a:rPr>
              <a:t> та </a:t>
            </a:r>
            <a:r>
              <a:rPr lang="ru-RU" sz="1100" dirty="0" err="1">
                <a:latin typeface="e-Ukraine Light" pitchFamily="50" charset="-52"/>
              </a:rPr>
              <a:t>розрахунковими</a:t>
            </a:r>
            <a:r>
              <a:rPr lang="ru-RU" sz="1100" dirty="0">
                <a:latin typeface="e-Ukraine Light" pitchFamily="50" charset="-52"/>
              </a:rPr>
              <a:t> документами, </a:t>
            </a:r>
            <a:r>
              <a:rPr lang="ru-RU" sz="1100" dirty="0" err="1">
                <a:latin typeface="e-Ukraine Light" pitchFamily="50" charset="-52"/>
              </a:rPr>
              <a:t>зокрема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квитанціями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фіскальними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або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товарними</a:t>
            </a:r>
            <a:r>
              <a:rPr lang="ru-RU" sz="1100" dirty="0">
                <a:latin typeface="e-Ukraine Light" pitchFamily="50" charset="-52"/>
              </a:rPr>
              <a:t> чеками, </a:t>
            </a:r>
            <a:r>
              <a:rPr lang="ru-RU" sz="1100" dirty="0" err="1">
                <a:latin typeface="e-Ukraine Light" pitchFamily="50" charset="-52"/>
              </a:rPr>
              <a:t>прибутковими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касовими</a:t>
            </a:r>
            <a:r>
              <a:rPr lang="ru-RU" sz="1100" dirty="0">
                <a:latin typeface="e-Ukraine Light" pitchFamily="50" charset="-52"/>
              </a:rPr>
              <a:t> ордерами, </a:t>
            </a:r>
            <a:r>
              <a:rPr lang="ru-RU" sz="1100" dirty="0" err="1">
                <a:latin typeface="e-Ukraine Light" pitchFamily="50" charset="-52"/>
              </a:rPr>
              <a:t>що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ідентифікують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продавця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товарів</a:t>
            </a:r>
            <a:r>
              <a:rPr lang="ru-RU" sz="1100" dirty="0">
                <a:latin typeface="e-Ukraine Light" pitchFamily="50" charset="-52"/>
              </a:rPr>
              <a:t> (</a:t>
            </a:r>
            <a:r>
              <a:rPr lang="ru-RU" sz="1100" dirty="0" err="1">
                <a:latin typeface="e-Ukraine Light" pitchFamily="50" charset="-52"/>
              </a:rPr>
              <a:t>робіт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послуг</a:t>
            </a:r>
            <a:r>
              <a:rPr lang="ru-RU" sz="1100" dirty="0">
                <a:latin typeface="e-Ukraine Light" pitchFamily="50" charset="-52"/>
              </a:rPr>
              <a:t>) і особу, яка </a:t>
            </a:r>
            <a:r>
              <a:rPr lang="ru-RU" sz="1100" dirty="0" err="1">
                <a:latin typeface="e-Ukraine Light" pitchFamily="50" charset="-52"/>
              </a:rPr>
              <a:t>звертається</a:t>
            </a:r>
            <a:r>
              <a:rPr lang="ru-RU" sz="1100" dirty="0">
                <a:latin typeface="e-Ukraine Light" pitchFamily="50" charset="-52"/>
              </a:rPr>
              <a:t> за </a:t>
            </a:r>
            <a:r>
              <a:rPr lang="ru-RU" sz="1100" dirty="0" err="1">
                <a:latin typeface="e-Ukraine Light" pitchFamily="50" charset="-52"/>
              </a:rPr>
              <a:t>податковою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знижкою</a:t>
            </a:r>
            <a:r>
              <a:rPr lang="ru-RU" sz="1100" dirty="0">
                <a:latin typeface="e-Ukraine Light" pitchFamily="50" charset="-52"/>
              </a:rPr>
              <a:t> (</a:t>
            </a:r>
            <a:r>
              <a:rPr lang="ru-RU" sz="1100" dirty="0" err="1">
                <a:latin typeface="e-Ukraine Light" pitchFamily="50" charset="-52"/>
              </a:rPr>
              <a:t>їх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покупця</a:t>
            </a:r>
            <a:r>
              <a:rPr lang="ru-RU" sz="1100" dirty="0">
                <a:latin typeface="e-Ukraine Light" pitchFamily="50" charset="-52"/>
              </a:rPr>
              <a:t> (</a:t>
            </a:r>
            <a:r>
              <a:rPr lang="ru-RU" sz="1100" dirty="0" err="1">
                <a:latin typeface="e-Ukraine Light" pitchFamily="50" charset="-52"/>
              </a:rPr>
              <a:t>отримувача</a:t>
            </a:r>
            <a:r>
              <a:rPr lang="ru-RU" sz="1100" dirty="0">
                <a:latin typeface="e-Ukraine Light" pitchFamily="50" charset="-52"/>
              </a:rPr>
              <a:t>), а </a:t>
            </a:r>
            <a:r>
              <a:rPr lang="ru-RU" sz="1100" dirty="0" err="1">
                <a:latin typeface="e-Ukraine Light" pitchFamily="50" charset="-52"/>
              </a:rPr>
              <a:t>також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копіями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договорів</a:t>
            </a:r>
            <a:r>
              <a:rPr lang="ru-RU" sz="1100" dirty="0">
                <a:latin typeface="e-Ukraine Light" pitchFamily="50" charset="-52"/>
              </a:rPr>
              <a:t> за </a:t>
            </a:r>
            <a:r>
              <a:rPr lang="ru-RU" sz="1100" dirty="0" err="1">
                <a:latin typeface="e-Ukraine Light" pitchFamily="50" charset="-52"/>
              </a:rPr>
              <a:t>їх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наявності</a:t>
            </a:r>
            <a:r>
              <a:rPr lang="ru-RU" sz="1100" dirty="0">
                <a:latin typeface="e-Ukraine Light" pitchFamily="50" charset="-52"/>
              </a:rPr>
              <a:t> в </a:t>
            </a:r>
            <a:r>
              <a:rPr lang="ru-RU" sz="1100" dirty="0" err="1">
                <a:latin typeface="e-Ukraine Light" pitchFamily="50" charset="-52"/>
              </a:rPr>
              <a:t>яких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обов’язково</a:t>
            </a:r>
            <a:r>
              <a:rPr lang="ru-RU" sz="1100" dirty="0">
                <a:latin typeface="e-Ukraine Light" pitchFamily="50" charset="-52"/>
              </a:rPr>
              <a:t> повинно бути </a:t>
            </a:r>
            <a:r>
              <a:rPr lang="ru-RU" sz="1100" dirty="0" err="1">
                <a:latin typeface="e-Ukraine Light" pitchFamily="50" charset="-52"/>
              </a:rPr>
              <a:t>відображено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вартість</a:t>
            </a:r>
            <a:r>
              <a:rPr lang="ru-RU" sz="1100" dirty="0">
                <a:latin typeface="e-Ukraine Light" pitchFamily="50" charset="-52"/>
              </a:rPr>
              <a:t> таких </a:t>
            </a:r>
            <a:r>
              <a:rPr lang="ru-RU" sz="1100" dirty="0" err="1">
                <a:latin typeface="e-Ukraine Light" pitchFamily="50" charset="-52"/>
              </a:rPr>
              <a:t>товарів</a:t>
            </a:r>
            <a:r>
              <a:rPr lang="ru-RU" sz="1100" dirty="0">
                <a:latin typeface="e-Ukraine Light" pitchFamily="50" charset="-52"/>
              </a:rPr>
              <a:t> (</a:t>
            </a:r>
            <a:r>
              <a:rPr lang="ru-RU" sz="1100" dirty="0" err="1">
                <a:latin typeface="e-Ukraine Light" pitchFamily="50" charset="-52"/>
              </a:rPr>
              <a:t>робіт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послуг</a:t>
            </a:r>
            <a:r>
              <a:rPr lang="ru-RU" sz="1100" dirty="0">
                <a:latin typeface="e-Ukraine Light" pitchFamily="50" charset="-52"/>
              </a:rPr>
              <a:t>) і строк оплати за </a:t>
            </a:r>
            <a:r>
              <a:rPr lang="ru-RU" sz="1100" dirty="0" err="1">
                <a:latin typeface="e-Ukraine Light" pitchFamily="50" charset="-52"/>
              </a:rPr>
              <a:t>такі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товари</a:t>
            </a:r>
            <a:r>
              <a:rPr lang="ru-RU" sz="1100" dirty="0">
                <a:latin typeface="e-Ukraine Light" pitchFamily="50" charset="-52"/>
              </a:rPr>
              <a:t> (</a:t>
            </a:r>
            <a:r>
              <a:rPr lang="ru-RU" sz="1100" dirty="0" err="1">
                <a:latin typeface="e-Ukraine Light" pitchFamily="50" charset="-52"/>
              </a:rPr>
              <a:t>роботи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послуги</a:t>
            </a:r>
            <a:r>
              <a:rPr lang="ru-RU" sz="1100" dirty="0">
                <a:latin typeface="e-Ukraine Light" pitchFamily="50" charset="-52"/>
              </a:rPr>
              <a:t>) </a:t>
            </a:r>
            <a:r>
              <a:rPr lang="ru-RU" sz="1100" dirty="0" smtClean="0">
                <a:latin typeface="e-Ukraine Light" pitchFamily="50" charset="-52"/>
              </a:rPr>
              <a:t/>
            </a:r>
            <a:br>
              <a:rPr lang="ru-RU" sz="1100" dirty="0" smtClean="0">
                <a:latin typeface="e-Ukraine Light" pitchFamily="50" charset="-52"/>
              </a:rPr>
            </a:br>
            <a:r>
              <a:rPr lang="ru-RU" sz="1100" dirty="0" smtClean="0">
                <a:latin typeface="e-Ukraine Light" pitchFamily="50" charset="-52"/>
              </a:rPr>
              <a:t>(</a:t>
            </a:r>
            <a:r>
              <a:rPr lang="ru-RU" sz="1100" dirty="0" err="1">
                <a:latin typeface="e-Ukraine Light" pitchFamily="50" charset="-52"/>
              </a:rPr>
              <a:t>пп</a:t>
            </a:r>
            <a:r>
              <a:rPr lang="ru-RU" sz="1100" dirty="0">
                <a:latin typeface="e-Ukraine Light" pitchFamily="50" charset="-52"/>
              </a:rPr>
              <a:t>. 166.2.1 п. 166.2 ст. 166 ПКУ</a:t>
            </a:r>
            <a:r>
              <a:rPr lang="ru-RU" sz="1100" dirty="0" smtClean="0">
                <a:latin typeface="e-Ukraine Light" pitchFamily="50" charset="-52"/>
              </a:rPr>
              <a:t>).</a:t>
            </a:r>
            <a:endParaRPr lang="ru-RU" sz="110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</a:pPr>
            <a:r>
              <a:rPr lang="ru-RU" sz="1100" dirty="0" smtClean="0">
                <a:latin typeface="e-Ukraine Light" pitchFamily="50" charset="-52"/>
              </a:rPr>
              <a:t>	</a:t>
            </a:r>
            <a:r>
              <a:rPr lang="ru-RU" sz="1100" dirty="0" err="1" smtClean="0">
                <a:latin typeface="e-Ukraine Light" pitchFamily="50" charset="-52"/>
              </a:rPr>
              <a:t>Копії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зазначених</a:t>
            </a:r>
            <a:r>
              <a:rPr lang="ru-RU" sz="1100" dirty="0">
                <a:latin typeface="e-Ukraine Light" pitchFamily="50" charset="-52"/>
              </a:rPr>
              <a:t> у </a:t>
            </a:r>
            <a:r>
              <a:rPr lang="ru-RU" sz="1100" dirty="0" err="1">
                <a:latin typeface="e-Ukraine Light" pitchFamily="50" charset="-52"/>
              </a:rPr>
              <a:t>пп</a:t>
            </a:r>
            <a:r>
              <a:rPr lang="ru-RU" sz="1100" dirty="0">
                <a:latin typeface="e-Ukraine Light" pitchFamily="50" charset="-52"/>
              </a:rPr>
              <a:t>. 166.2.1 п. 166.2 ст. 166 ПКУ </a:t>
            </a:r>
            <a:r>
              <a:rPr lang="ru-RU" sz="1100" dirty="0" err="1">
                <a:latin typeface="e-Ukraine Light" pitchFamily="50" charset="-52"/>
              </a:rPr>
              <a:t>документів</a:t>
            </a:r>
            <a:r>
              <a:rPr lang="ru-RU" sz="1100" dirty="0">
                <a:latin typeface="e-Ukraine Light" pitchFamily="50" charset="-52"/>
              </a:rPr>
              <a:t> (</a:t>
            </a:r>
            <a:r>
              <a:rPr lang="ru-RU" sz="1100" dirty="0" err="1">
                <a:latin typeface="e-Ukraine Light" pitchFamily="50" charset="-52"/>
              </a:rPr>
              <a:t>крім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електронних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розрахункових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документів</a:t>
            </a:r>
            <a:r>
              <a:rPr lang="ru-RU" sz="1100" dirty="0">
                <a:latin typeface="e-Ukraine Light" pitchFamily="50" charset="-52"/>
              </a:rPr>
              <a:t>) </a:t>
            </a:r>
            <a:r>
              <a:rPr lang="ru-RU" sz="1100" dirty="0" err="1">
                <a:latin typeface="e-Ukraine Light" pitchFamily="50" charset="-52"/>
              </a:rPr>
              <a:t>надаються</a:t>
            </a:r>
            <a:r>
              <a:rPr lang="ru-RU" sz="1100" dirty="0">
                <a:latin typeface="e-Ukraine Light" pitchFamily="50" charset="-52"/>
              </a:rPr>
              <a:t> разом з </a:t>
            </a:r>
            <a:r>
              <a:rPr lang="ru-RU" sz="1100" dirty="0" err="1">
                <a:latin typeface="e-Ukraine Light" pitchFamily="50" charset="-52"/>
              </a:rPr>
              <a:t>податковою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декларацією</a:t>
            </a:r>
            <a:r>
              <a:rPr lang="ru-RU" sz="1100" dirty="0">
                <a:latin typeface="e-Ukraine Light" pitchFamily="50" charset="-52"/>
              </a:rPr>
              <a:t> про </a:t>
            </a:r>
            <a:r>
              <a:rPr lang="ru-RU" sz="1100" dirty="0" err="1">
                <a:latin typeface="e-Ukraine Light" pitchFamily="50" charset="-52"/>
              </a:rPr>
              <a:t>майновий</a:t>
            </a:r>
            <a:r>
              <a:rPr lang="ru-RU" sz="1100" dirty="0">
                <a:latin typeface="e-Ukraine Light" pitchFamily="50" charset="-52"/>
              </a:rPr>
              <a:t> стан і доходи, а </a:t>
            </a:r>
            <a:r>
              <a:rPr lang="ru-RU" sz="1100" dirty="0" err="1">
                <a:latin typeface="e-Ukraine Light" pitchFamily="50" charset="-52"/>
              </a:rPr>
              <a:t>оригінали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цих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документів</a:t>
            </a:r>
            <a:r>
              <a:rPr lang="ru-RU" sz="1100" dirty="0">
                <a:latin typeface="e-Ukraine Light" pitchFamily="50" charset="-52"/>
              </a:rPr>
              <a:t> не </a:t>
            </a:r>
            <a:r>
              <a:rPr lang="ru-RU" sz="1100" dirty="0" err="1">
                <a:latin typeface="e-Ukraine Light" pitchFamily="50" charset="-52"/>
              </a:rPr>
              <a:t>надсилаються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контролюючому</a:t>
            </a:r>
            <a:r>
              <a:rPr lang="ru-RU" sz="1100" dirty="0">
                <a:latin typeface="e-Ukraine Light" pitchFamily="50" charset="-52"/>
              </a:rPr>
              <a:t> органу, але </a:t>
            </a:r>
            <a:r>
              <a:rPr lang="ru-RU" sz="1100" dirty="0" err="1">
                <a:latin typeface="e-Ukraine Light" pitchFamily="50" charset="-52"/>
              </a:rPr>
              <a:t>підлягають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зберіганню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платником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податку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протягом</a:t>
            </a:r>
            <a:r>
              <a:rPr lang="ru-RU" sz="1100" dirty="0">
                <a:latin typeface="e-Ukraine Light" pitchFamily="50" charset="-52"/>
              </a:rPr>
              <a:t> строку </a:t>
            </a:r>
            <a:r>
              <a:rPr lang="ru-RU" sz="1100" dirty="0" err="1">
                <a:latin typeface="e-Ukraine Light" pitchFamily="50" charset="-52"/>
              </a:rPr>
              <a:t>давності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встановленого</a:t>
            </a:r>
            <a:r>
              <a:rPr lang="ru-RU" sz="1100" dirty="0">
                <a:latin typeface="e-Ukraine Light" pitchFamily="50" charset="-52"/>
              </a:rPr>
              <a:t> ПКУ</a:t>
            </a:r>
            <a:r>
              <a:rPr lang="ru-RU" sz="1100" dirty="0" smtClean="0">
                <a:latin typeface="e-Ukraine Light" pitchFamily="50" charset="-52"/>
              </a:rPr>
              <a:t>.</a:t>
            </a:r>
            <a:endParaRPr lang="ru-RU" sz="110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</a:pPr>
            <a:r>
              <a:rPr lang="ru-RU" sz="1100" dirty="0" smtClean="0">
                <a:latin typeface="e-Ukraine Light" pitchFamily="50" charset="-52"/>
              </a:rPr>
              <a:t>	У </a:t>
            </a:r>
            <a:r>
              <a:rPr lang="ru-RU" sz="1100" dirty="0" err="1">
                <a:latin typeface="e-Ukraine Light" pitchFamily="50" charset="-52"/>
              </a:rPr>
              <a:t>разі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якщо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відповідні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витрати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підтверджені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електронним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розрахунковим</a:t>
            </a:r>
            <a:r>
              <a:rPr lang="ru-RU" sz="1100" dirty="0">
                <a:latin typeface="e-Ukraine Light" pitchFamily="50" charset="-52"/>
              </a:rPr>
              <a:t> документом, </a:t>
            </a:r>
            <a:r>
              <a:rPr lang="ru-RU" sz="1100" dirty="0" err="1">
                <a:latin typeface="e-Ukraine Light" pitchFamily="50" charset="-52"/>
              </a:rPr>
              <a:t>платник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податків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зазначає</a:t>
            </a:r>
            <a:r>
              <a:rPr lang="ru-RU" sz="1100" dirty="0">
                <a:latin typeface="e-Ukraine Light" pitchFamily="50" charset="-52"/>
              </a:rPr>
              <a:t> в </a:t>
            </a:r>
            <a:r>
              <a:rPr lang="ru-RU" sz="1100" dirty="0" err="1">
                <a:latin typeface="e-Ukraine Light" pitchFamily="50" charset="-52"/>
              </a:rPr>
              <a:t>Декларації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лише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реквізити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електронного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розрахункового</a:t>
            </a:r>
            <a:r>
              <a:rPr lang="ru-RU" sz="1100" dirty="0">
                <a:latin typeface="e-Ukraine Light" pitchFamily="50" charset="-52"/>
              </a:rPr>
              <a:t> документа (</a:t>
            </a:r>
            <a:r>
              <a:rPr lang="ru-RU" sz="1100" dirty="0" err="1">
                <a:latin typeface="e-Ukraine Light" pitchFamily="50" charset="-52"/>
              </a:rPr>
              <a:t>пп</a:t>
            </a:r>
            <a:r>
              <a:rPr lang="ru-RU" sz="1100" dirty="0">
                <a:latin typeface="e-Ukraine Light" pitchFamily="50" charset="-52"/>
              </a:rPr>
              <a:t>. 166.2.2 </a:t>
            </a:r>
            <a:r>
              <a:rPr lang="ru-RU" sz="1100" dirty="0" smtClean="0">
                <a:latin typeface="e-Ukraine Light" pitchFamily="50" charset="-52"/>
              </a:rPr>
              <a:t/>
            </a:r>
            <a:br>
              <a:rPr lang="ru-RU" sz="1100" dirty="0" smtClean="0">
                <a:latin typeface="e-Ukraine Light" pitchFamily="50" charset="-52"/>
              </a:rPr>
            </a:br>
            <a:r>
              <a:rPr lang="ru-RU" sz="1100" dirty="0" smtClean="0">
                <a:latin typeface="e-Ukraine Light" pitchFamily="50" charset="-52"/>
              </a:rPr>
              <a:t>п</a:t>
            </a:r>
            <a:r>
              <a:rPr lang="ru-RU" sz="1100" dirty="0">
                <a:latin typeface="e-Ukraine Light" pitchFamily="50" charset="-52"/>
              </a:rPr>
              <a:t>. 166.2 ст. 166 ПКУ). </a:t>
            </a:r>
          </a:p>
        </p:txBody>
      </p:sp>
    </p:spTree>
    <p:extLst>
      <p:ext uri="{BB962C8B-B14F-4D97-AF65-F5344CB8AC3E}">
        <p14:creationId xmlns:p14="http://schemas.microsoft.com/office/powerpoint/2010/main" val="3675173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1169</TotalTime>
  <Words>202</Words>
  <Application>Microsoft Office PowerPoint</Application>
  <PresentationFormat>Лист A4 (210x297 мм)</PresentationFormat>
  <Paragraphs>39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Asus</dc:creator>
  <cp:lastModifiedBy>d</cp:lastModifiedBy>
  <cp:revision>118</cp:revision>
  <cp:lastPrinted>2022-12-13T10:52:00Z</cp:lastPrinted>
  <dcterms:created xsi:type="dcterms:W3CDTF">2021-05-27T05:23:05Z</dcterms:created>
  <dcterms:modified xsi:type="dcterms:W3CDTF">2023-03-29T07:00:20Z</dcterms:modified>
</cp:coreProperties>
</file>