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1416" y="-46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27.03.2023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247" y="114300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="" xmlns:a16="http://schemas.microsoft.com/office/drawing/2014/main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869735"/>
            <a:ext cx="3600000" cy="16004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dirty="0" smtClean="0">
                <a:latin typeface="e-Ukraine Light" pitchFamily="50" charset="-52"/>
              </a:rPr>
              <a:t>У </a:t>
            </a:r>
            <a:r>
              <a:rPr lang="ru-RU" sz="1400" b="1" dirty="0" err="1" smtClean="0">
                <a:latin typeface="e-Ukraine Light" pitchFamily="50" charset="-52"/>
              </a:rPr>
              <a:t>які</a:t>
            </a:r>
            <a:r>
              <a:rPr lang="ru-RU" sz="1400" b="1" dirty="0" smtClean="0">
                <a:latin typeface="e-Ukraine Light" pitchFamily="50" charset="-52"/>
              </a:rPr>
              <a:t> строки </a:t>
            </a:r>
            <a:r>
              <a:rPr lang="ru-RU" sz="1400" b="1" dirty="0" err="1" smtClean="0">
                <a:latin typeface="e-Ukraine Light" pitchFamily="50" charset="-52"/>
              </a:rPr>
              <a:t>платник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податків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може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отримати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довідку</a:t>
            </a:r>
            <a:r>
              <a:rPr lang="ru-RU" sz="1400" b="1" dirty="0" smtClean="0">
                <a:latin typeface="e-Ukraine Light" pitchFamily="50" charset="-52"/>
              </a:rPr>
              <a:t> про </a:t>
            </a:r>
            <a:r>
              <a:rPr lang="ru-RU" sz="1400" b="1" dirty="0" err="1" smtClean="0">
                <a:latin typeface="e-Ukraine Light" pitchFamily="50" charset="-52"/>
              </a:rPr>
              <a:t>відсутність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заборгованості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платежів</a:t>
            </a:r>
            <a:r>
              <a:rPr lang="ru-RU" sz="1400" b="1" dirty="0" smtClean="0">
                <a:latin typeface="e-Ukraine Light" pitchFamily="50" charset="-52"/>
              </a:rPr>
              <a:t>, контроль за </a:t>
            </a:r>
            <a:r>
              <a:rPr lang="ru-RU" sz="1400" b="1" dirty="0" err="1" smtClean="0">
                <a:latin typeface="e-Ukraine Light" pitchFamily="50" charset="-52"/>
              </a:rPr>
              <a:t>справлянням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яких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покладено</a:t>
            </a:r>
            <a:r>
              <a:rPr lang="ru-RU" sz="1400" b="1" dirty="0" smtClean="0">
                <a:latin typeface="e-Ukraine Light" pitchFamily="50" charset="-52"/>
              </a:rPr>
              <a:t> на </a:t>
            </a:r>
            <a:r>
              <a:rPr lang="ru-RU" sz="1400" b="1" dirty="0" err="1" smtClean="0">
                <a:latin typeface="e-Ukraine Light" pitchFamily="50" charset="-52"/>
              </a:rPr>
              <a:t>контролюючі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органи</a:t>
            </a:r>
            <a:r>
              <a:rPr lang="ru-RU" sz="1400" b="1" dirty="0" smtClean="0">
                <a:latin typeface="e-Ukraine Light" pitchFamily="50" charset="-52"/>
              </a:rPr>
              <a:t>, та </a:t>
            </a:r>
            <a:r>
              <a:rPr lang="ru-RU" sz="1400" b="1" dirty="0" err="1" smtClean="0">
                <a:latin typeface="e-Ukraine Light" pitchFamily="50" charset="-52"/>
              </a:rPr>
              <a:t>який</a:t>
            </a:r>
            <a:r>
              <a:rPr lang="ru-RU" sz="1400" b="1" dirty="0" smtClean="0">
                <a:latin typeface="e-Ukraine Light" pitchFamily="50" charset="-52"/>
              </a:rPr>
              <a:t> строк </a:t>
            </a:r>
            <a:r>
              <a:rPr lang="ru-RU" sz="1400" b="1" dirty="0" err="1" smtClean="0">
                <a:latin typeface="e-Ukraine Light" pitchFamily="50" charset="-52"/>
              </a:rPr>
              <a:t>її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дії</a:t>
            </a:r>
            <a:r>
              <a:rPr lang="ru-RU" sz="1400" b="1" dirty="0" smtClean="0">
                <a:latin typeface="e-Ukraine Light" pitchFamily="50" charset="-52"/>
              </a:rPr>
              <a:t>?</a:t>
            </a:r>
            <a:endParaRPr lang="ru-RU" sz="14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048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Березень</a:t>
            </a: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 </a:t>
            </a: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68578" y="117828"/>
            <a:ext cx="4749165" cy="6781800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4972050" y="76200"/>
            <a:ext cx="4806790" cy="678180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4643" y="285753"/>
            <a:ext cx="4393556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1200" dirty="0" smtClean="0">
                <a:latin typeface="e-Ukraine Light" pitchFamily="50" charset="-52"/>
              </a:rPr>
              <a:t>	</a:t>
            </a:r>
            <a:r>
              <a:rPr lang="uk-UA" sz="1400" dirty="0" smtClean="0">
                <a:latin typeface="e-Ukraine Light" pitchFamily="50" charset="-52"/>
              </a:rPr>
              <a:t>Головне   управління   ДПС  у         м. Києві  повідомляє,  що для отримання довідки про відсутність заборгованості з платежів, контроль за справлянням яких покладено на контролюючі органи платник подає заяву про надання довідки про відсутність заборгованості з платежів, контроль за справлянням яких покладено на контролюючі органи.  </a:t>
            </a:r>
          </a:p>
          <a:p>
            <a:pPr algn="just">
              <a:spcAft>
                <a:spcPts val="600"/>
              </a:spcAft>
            </a:pPr>
            <a:r>
              <a:rPr lang="uk-UA" sz="1400" dirty="0" smtClean="0">
                <a:latin typeface="e-Ukraine Light" pitchFamily="50" charset="-52"/>
              </a:rPr>
              <a:t>      Порядок надання довідки про відсутність заборгованості з платежів, контроль за справлянням яких покладено на контролюючі органи, затверджений наказом Міністерства фінансів України від 03 вересня 2018 року № 733. </a:t>
            </a:r>
          </a:p>
          <a:p>
            <a:pPr algn="just">
              <a:spcAft>
                <a:spcPts val="600"/>
              </a:spcAft>
            </a:pPr>
            <a:r>
              <a:rPr lang="uk-UA" sz="1400" dirty="0" smtClean="0">
                <a:latin typeface="e-Ukraine Light" pitchFamily="50" charset="-52"/>
              </a:rPr>
              <a:t>     Довідка або відмова у наданні Довідки готуються контролюючим органом за основним місцем обліку платника, уповноваженим здійснювати заходи з погашення податкового боргу, недоїмки зі сплати єдиного внеску, іншої заборгованості з платежів, контроль за справлянням яких покладено на контролюючі органи, протягом п’яти робочих днів з дня, наступного за днем отримання Заяви органом, до якого її було подано (п. 4 Порядку № 733).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400" dirty="0" smtClean="0">
                <a:latin typeface="e-Ukraine Light" pitchFamily="50" charset="-52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atin typeface="e-Ukraine Light" pitchFamily="50" charset="-52"/>
              </a:rPr>
              <a:t> </a:t>
            </a:r>
            <a:endParaRPr lang="ru-RU" sz="140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00625" y="335712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19674" y="266700"/>
            <a:ext cx="4714875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1400" dirty="0" smtClean="0">
                <a:latin typeface="e-Ukraine Light" pitchFamily="50" charset="-52"/>
              </a:rPr>
              <a:t>  </a:t>
            </a:r>
            <a:r>
              <a:rPr lang="uk-UA" sz="1400" dirty="0" smtClean="0">
                <a:latin typeface="e-Ukraine Light" pitchFamily="50" charset="-52"/>
              </a:rPr>
              <a:t>   Пунктом 6 Порядку № 733 встановлено, що строк дії Довідки становить десять календарних днів з дати її формування. У Довідці обов’язково зазначається термін її дії. </a:t>
            </a:r>
          </a:p>
          <a:p>
            <a:pPr algn="just">
              <a:spcAft>
                <a:spcPts val="600"/>
              </a:spcAft>
            </a:pPr>
            <a:r>
              <a:rPr lang="uk-UA" sz="1400" dirty="0" smtClean="0">
                <a:latin typeface="e-Ukraine Light" pitchFamily="50" charset="-52"/>
              </a:rPr>
              <a:t>      У разі якщо платник не отримав Довідку, сформовану у паперовій формі, до закінчення строку її дії, така Довідка зберігається в уповноваженому органі. </a:t>
            </a:r>
          </a:p>
          <a:p>
            <a:pPr algn="just">
              <a:spcAft>
                <a:spcPts val="600"/>
              </a:spcAft>
            </a:pPr>
            <a:r>
              <a:rPr lang="uk-UA" sz="1400" dirty="0" smtClean="0">
                <a:latin typeface="e-Ukraine Light" pitchFamily="50" charset="-52"/>
              </a:rPr>
              <a:t>     При цьому, відповідно до п. </a:t>
            </a:r>
            <a:r>
              <a:rPr lang="uk-UA" sz="1400" smtClean="0">
                <a:latin typeface="e-Ukraine Light" pitchFamily="50" charset="-52"/>
              </a:rPr>
              <a:t>8 Порядку № 733 за наявності у платника за даними інформаційно-телекомунікаційних систем контролюючих органів податкового боргу, та/або недоїмки зі сплати єдиного внеску, та/або заборгованості з платежів, контроль за справлянням яких покладено на контролюючі органи, платнику готується лист (у довільній формі) з вмотивованою відмовою щодо надання Довідки. </a:t>
            </a:r>
            <a:r>
              <a:rPr lang="uk-UA" sz="1400" dirty="0" smtClean="0">
                <a:latin typeface="e-Ukraine Light" pitchFamily="50" charset="-52"/>
              </a:rPr>
              <a:t>Лист вручається особисто платнику (його законному чи уповноваженому представникові) або надсилається платнику у порядку, встановленому ст. 42 Податкового кодексу України. </a:t>
            </a:r>
            <a:endParaRPr lang="uk-UA" sz="14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1171</TotalTime>
  <Words>272</Words>
  <Application>Microsoft Office PowerPoint</Application>
  <PresentationFormat>Лист A4 (210x297 мм)</PresentationFormat>
  <Paragraphs>24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159</cp:revision>
  <dcterms:created xsi:type="dcterms:W3CDTF">2021-05-27T05:23:05Z</dcterms:created>
  <dcterms:modified xsi:type="dcterms:W3CDTF">2023-03-27T06:50:25Z</dcterms:modified>
</cp:coreProperties>
</file>