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69735"/>
            <a:ext cx="3600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необхідно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подавати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річну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податкову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декларацію</a:t>
            </a:r>
            <a:r>
              <a:rPr lang="ru-RU" sz="1400" b="1" dirty="0">
                <a:latin typeface="e-Ukraine Light" pitchFamily="50" charset="-52"/>
              </a:rPr>
              <a:t> про </a:t>
            </a:r>
            <a:r>
              <a:rPr lang="ru-RU" sz="1400" b="1" dirty="0" err="1">
                <a:latin typeface="e-Ukraine Light" pitchFamily="50" charset="-52"/>
              </a:rPr>
              <a:t>майновий</a:t>
            </a:r>
            <a:r>
              <a:rPr lang="ru-RU" sz="1400" b="1" dirty="0">
                <a:latin typeface="e-Ukraine Light" pitchFamily="50" charset="-52"/>
              </a:rPr>
              <a:t> стан і доходи </a:t>
            </a:r>
            <a:r>
              <a:rPr lang="ru-RU" sz="1400" b="1" dirty="0" err="1">
                <a:latin typeface="e-Ukraine Light" pitchFamily="50" charset="-52"/>
              </a:rPr>
              <a:t>фізичній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особі</a:t>
            </a:r>
            <a:r>
              <a:rPr lang="ru-RU" sz="1400" b="1" dirty="0">
                <a:latin typeface="e-Ukraine Light" pitchFamily="50" charset="-52"/>
              </a:rPr>
              <a:t>, яка у </a:t>
            </a:r>
            <a:r>
              <a:rPr lang="ru-RU" sz="1400" b="1" dirty="0" err="1">
                <a:latin typeface="e-Ukraine Light" pitchFamily="50" charset="-52"/>
              </a:rPr>
              <a:t>звітному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році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отримала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дохід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від</a:t>
            </a:r>
            <a:r>
              <a:rPr lang="ru-RU" sz="1400" b="1" dirty="0">
                <a:latin typeface="e-Ukraine Light" pitchFamily="50" charset="-52"/>
              </a:rPr>
              <a:t> продажу одного легкового </a:t>
            </a:r>
            <a:r>
              <a:rPr lang="ru-RU" sz="1400" b="1" dirty="0" err="1">
                <a:latin typeface="e-Ukraine Light" pitchFamily="50" charset="-52"/>
              </a:rPr>
              <a:t>автомобіля</a:t>
            </a:r>
            <a:r>
              <a:rPr lang="ru-RU" sz="1400" b="1" dirty="0">
                <a:latin typeface="e-Ukraine Light" pitchFamily="50" charset="-52"/>
              </a:rPr>
              <a:t>? 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75" y="209549"/>
            <a:ext cx="4610099" cy="693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05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Головне  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  ДПС 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подавати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річну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декларацію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 не </a:t>
            </a:r>
            <a:r>
              <a:rPr lang="ru-RU" sz="1200" dirty="0" err="1">
                <a:latin typeface="e-Ukraine Light" pitchFamily="50" charset="-52"/>
              </a:rPr>
              <a:t>потрібно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випадку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фізична</a:t>
            </a:r>
            <a:r>
              <a:rPr lang="ru-RU" sz="1200" dirty="0">
                <a:latin typeface="e-Ukraine Light" pitchFamily="50" charset="-52"/>
              </a:rPr>
              <a:t> особа </a:t>
            </a:r>
            <a:r>
              <a:rPr lang="ru-RU" sz="1200" dirty="0" err="1">
                <a:latin typeface="e-Ukraine Light" pitchFamily="50" charset="-52"/>
              </a:rPr>
              <a:t>отримала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продажу (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) року одного з </a:t>
            </a:r>
            <a:r>
              <a:rPr lang="ru-RU" sz="1200" dirty="0" err="1">
                <a:latin typeface="e-Ukraine Light" pitchFamily="50" charset="-52"/>
              </a:rPr>
              <a:t>об’єктів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 легкового </a:t>
            </a:r>
            <a:r>
              <a:rPr lang="ru-RU" sz="1200" dirty="0" err="1">
                <a:latin typeface="e-Ukraine Light" pitchFamily="50" charset="-52"/>
              </a:rPr>
              <a:t>автомобіля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оскільки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п. 173.2 ст. 173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оподатковується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податком</a:t>
            </a:r>
            <a:r>
              <a:rPr lang="ru-RU" sz="1200" dirty="0">
                <a:latin typeface="e-Ukraine Light" pitchFamily="50" charset="-52"/>
              </a:rPr>
              <a:t> на доходи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тобто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фізичної</a:t>
            </a:r>
            <a:r>
              <a:rPr lang="ru-RU" sz="1200" dirty="0">
                <a:latin typeface="e-Ukraine Light" pitchFamily="50" charset="-52"/>
              </a:rPr>
              <a:t> особи не </a:t>
            </a:r>
            <a:r>
              <a:rPr lang="ru-RU" sz="1200" dirty="0" err="1">
                <a:latin typeface="e-Ukraine Light" pitchFamily="50" charset="-52"/>
              </a:rPr>
              <a:t>виникає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обов’язку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регламентується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розд</a:t>
            </a:r>
            <a:r>
              <a:rPr lang="ru-RU" sz="1200" dirty="0">
                <a:latin typeface="e-Ukraine Light" pitchFamily="50" charset="-52"/>
              </a:rPr>
              <a:t>. IV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пп</a:t>
            </a:r>
            <a:r>
              <a:rPr lang="ru-RU" sz="1200" dirty="0">
                <a:latin typeface="e-Ukraine Light" pitchFamily="50" charset="-52"/>
              </a:rPr>
              <a:t>. 164.2.4 п. 164.2 ст. 164 ПКУ </a:t>
            </a:r>
            <a:r>
              <a:rPr lang="ru-RU" sz="1200" dirty="0" err="1">
                <a:latin typeface="e-Ukraine Light" pitchFamily="50" charset="-52"/>
              </a:rPr>
              <a:t>якого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загального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місячного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річного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оподатковуваного</a:t>
            </a:r>
            <a:r>
              <a:rPr lang="ru-RU" sz="1200" dirty="0">
                <a:latin typeface="e-Ukraine Light" pitchFamily="50" charset="-52"/>
              </a:rPr>
              <a:t> доходу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включається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частина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майном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розмір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положеннями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ст.ст</a:t>
            </a:r>
            <a:r>
              <a:rPr lang="ru-RU" sz="1200" dirty="0">
                <a:latin typeface="e-Ukraine Light" pitchFamily="50" charset="-52"/>
              </a:rPr>
              <a:t>. 172 – 173 ПКУ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Порядок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з продажу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об’єктів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 ст. 173 ПКУ,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абзацу </a:t>
            </a:r>
            <a:r>
              <a:rPr lang="ru-RU" sz="1200" dirty="0" err="1">
                <a:latin typeface="e-Ukraine Light" pitchFamily="50" charset="-52"/>
              </a:rPr>
              <a:t>першого</a:t>
            </a:r>
            <a:r>
              <a:rPr lang="ru-RU" sz="1200" dirty="0">
                <a:latin typeface="e-Ukraine Light" pitchFamily="50" charset="-52"/>
              </a:rPr>
              <a:t> п. 173.1 </a:t>
            </a:r>
            <a:r>
              <a:rPr lang="ru-RU" sz="1200" dirty="0" err="1">
                <a:latin typeface="e-Ukraine Light" pitchFamily="50" charset="-52"/>
              </a:rPr>
              <a:t>якої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продажу (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об’єкта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року </a:t>
            </a:r>
            <a:r>
              <a:rPr lang="ru-RU" sz="1200" dirty="0" err="1">
                <a:latin typeface="e-Ukraine Light" pitchFamily="50" charset="-52"/>
              </a:rPr>
              <a:t>оподатковується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ставкою</a:t>
            </a:r>
            <a:r>
              <a:rPr lang="ru-RU" sz="1200" dirty="0">
                <a:latin typeface="e-Ukraine Light" pitchFamily="50" charset="-52"/>
              </a:rPr>
              <a:t> 5 </a:t>
            </a:r>
            <a:r>
              <a:rPr lang="ru-RU" sz="1200" dirty="0" err="1">
                <a:latin typeface="e-Ukraine Light" pitchFamily="50" charset="-52"/>
              </a:rPr>
              <a:t>відс</a:t>
            </a:r>
            <a:r>
              <a:rPr lang="ru-RU" sz="1200" dirty="0">
                <a:latin typeface="e-Ukraine Light" pitchFamily="50" charset="-52"/>
              </a:rPr>
              <a:t>., </a:t>
            </a:r>
            <a:r>
              <a:rPr lang="ru-RU" sz="1200" dirty="0" err="1">
                <a:latin typeface="e-Ukraine Light" pitchFamily="50" charset="-52"/>
              </a:rPr>
              <a:t>визначеною</a:t>
            </a:r>
            <a:r>
              <a:rPr lang="ru-RU" sz="1200" dirty="0">
                <a:latin typeface="e-Ukraine Light" pitchFamily="50" charset="-52"/>
              </a:rPr>
              <a:t> в п. 167.2 ст. 167 ПКУ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з п. 173.2 ст. 173 ПКУ як </a:t>
            </a:r>
            <a:r>
              <a:rPr lang="ru-RU" sz="1200" dirty="0" err="1">
                <a:latin typeface="e-Ukraine Light" pitchFamily="50" charset="-52"/>
              </a:rPr>
              <a:t>виняток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положень</a:t>
            </a:r>
            <a:r>
              <a:rPr lang="ru-RU" sz="1200" dirty="0">
                <a:latin typeface="e-Ukraine Light" pitchFamily="50" charset="-52"/>
              </a:rPr>
              <a:t> п. 173.1 ст. 173 ПКУ,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продажу (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) року одного з </a:t>
            </a:r>
            <a:r>
              <a:rPr lang="ru-RU" sz="1200" dirty="0" err="1">
                <a:latin typeface="e-Ukraine Light" pitchFamily="50" charset="-52"/>
              </a:rPr>
              <a:t>об’єктів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 легкового </a:t>
            </a:r>
            <a:r>
              <a:rPr lang="ru-RU" sz="1200" dirty="0" err="1">
                <a:latin typeface="e-Ukraine Light" pitchFamily="50" charset="-52"/>
              </a:rPr>
              <a:t>автомобіля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мотоцикла,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мопеда, не </a:t>
            </a:r>
            <a:r>
              <a:rPr lang="ru-RU" sz="1200" dirty="0" err="1">
                <a:latin typeface="e-Ukraine Light" pitchFamily="50" charset="-52"/>
              </a:rPr>
              <a:t>підлягає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оподаткуванню</a:t>
            </a:r>
            <a:r>
              <a:rPr lang="ru-RU" sz="1200" dirty="0">
                <a:latin typeface="e-Ukraine Light" pitchFamily="50" charset="-52"/>
              </a:rPr>
              <a:t>. 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3187" y="105860"/>
            <a:ext cx="4714875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  </a:t>
            </a:r>
            <a:r>
              <a:rPr lang="uk-UA" sz="1200" dirty="0" smtClean="0">
                <a:latin typeface="e-Ukraine Light" pitchFamily="50" charset="-52"/>
              </a:rPr>
              <a:t>   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продажу (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) року другого </a:t>
            </a:r>
            <a:r>
              <a:rPr lang="ru-RU" sz="1200" dirty="0" err="1">
                <a:latin typeface="e-Ukraine Light" pitchFamily="50" charset="-52"/>
              </a:rPr>
              <a:t>об’єкта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 легкового </a:t>
            </a:r>
            <a:r>
              <a:rPr lang="ru-RU" sz="1200" dirty="0" err="1">
                <a:latin typeface="e-Ukraine Light" pitchFamily="50" charset="-52"/>
              </a:rPr>
              <a:t>автомобіля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мотоцикла,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мопеда, </a:t>
            </a:r>
            <a:r>
              <a:rPr lang="ru-RU" sz="1200" dirty="0" err="1">
                <a:latin typeface="e-Ukraine Light" pitchFamily="50" charset="-52"/>
              </a:rPr>
              <a:t>підлягає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оподаткуванню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ставкою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визначеною</a:t>
            </a:r>
            <a:r>
              <a:rPr lang="ru-RU" sz="1200" dirty="0">
                <a:latin typeface="e-Ukraine Light" pitchFamily="50" charset="-52"/>
              </a:rPr>
              <a:t> п. 167.2 ст. 167 ПКУ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продажу (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) року </a:t>
            </a:r>
            <a:r>
              <a:rPr lang="ru-RU" sz="1200" dirty="0" err="1">
                <a:latin typeface="e-Ukraine Light" pitchFamily="50" charset="-52"/>
              </a:rPr>
              <a:t>третього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наступних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об’єктів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 легкового </a:t>
            </a:r>
            <a:r>
              <a:rPr lang="ru-RU" sz="1200" dirty="0" err="1">
                <a:latin typeface="e-Ukraine Light" pitchFamily="50" charset="-52"/>
              </a:rPr>
              <a:t>автомобіля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мотоцикла,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мопеда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іншого</a:t>
            </a:r>
            <a:r>
              <a:rPr lang="ru-RU" sz="1200" dirty="0">
                <a:latin typeface="e-Ukraine Light" pitchFamily="50" charset="-52"/>
              </a:rPr>
              <a:t> транспортного </a:t>
            </a:r>
            <a:r>
              <a:rPr lang="ru-RU" sz="1200" dirty="0" err="1">
                <a:latin typeface="e-Ukraine Light" pitchFamily="50" charset="-52"/>
              </a:rPr>
              <a:t>засобу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підлягає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оподаткуванню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ставкою</a:t>
            </a:r>
            <a:r>
              <a:rPr lang="ru-RU" sz="1200" dirty="0">
                <a:latin typeface="e-Ukraine Light" pitchFamily="50" charset="-52"/>
              </a:rPr>
              <a:t> 18 </a:t>
            </a:r>
            <a:r>
              <a:rPr lang="ru-RU" sz="1200" dirty="0" err="1">
                <a:latin typeface="e-Ukraine Light" pitchFamily="50" charset="-52"/>
              </a:rPr>
              <a:t>відс</a:t>
            </a:r>
            <a:r>
              <a:rPr lang="ru-RU" sz="1200" dirty="0">
                <a:latin typeface="e-Ukraine Light" pitchFamily="50" charset="-52"/>
              </a:rPr>
              <a:t>., </a:t>
            </a:r>
            <a:r>
              <a:rPr lang="ru-RU" sz="1200" dirty="0" err="1">
                <a:latin typeface="e-Ukraine Light" pitchFamily="50" charset="-52"/>
              </a:rPr>
              <a:t>визначеною</a:t>
            </a:r>
            <a:r>
              <a:rPr lang="ru-RU" sz="1200" dirty="0">
                <a:latin typeface="e-Ukraine Light" pitchFamily="50" charset="-52"/>
              </a:rPr>
              <a:t> п. 167.1 ст. 167 ПКУ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продажу (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) року </a:t>
            </a:r>
            <a:r>
              <a:rPr lang="ru-RU" sz="1200" dirty="0" err="1">
                <a:latin typeface="e-Ukraine Light" pitchFamily="50" charset="-52"/>
              </a:rPr>
              <a:t>третього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наступних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об’єктів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 легкового </a:t>
            </a:r>
            <a:r>
              <a:rPr lang="ru-RU" sz="1200" dirty="0" err="1">
                <a:latin typeface="e-Ukraine Light" pitchFamily="50" charset="-52"/>
              </a:rPr>
              <a:t>автомобіля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мотоцикла,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мопеда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іншого</a:t>
            </a:r>
            <a:r>
              <a:rPr lang="ru-RU" sz="1200" dirty="0">
                <a:latin typeface="e-Ukraine Light" pitchFamily="50" charset="-52"/>
              </a:rPr>
              <a:t> транспортного </a:t>
            </a:r>
            <a:r>
              <a:rPr lang="ru-RU" sz="1200" dirty="0" err="1">
                <a:latin typeface="e-Ukraine Light" pitchFamily="50" charset="-52"/>
              </a:rPr>
              <a:t>засобу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може</a:t>
            </a:r>
            <a:r>
              <a:rPr lang="ru-RU" sz="1200" dirty="0">
                <a:latin typeface="e-Ukraine Light" pitchFamily="50" charset="-52"/>
              </a:rPr>
              <a:t> бути </a:t>
            </a:r>
            <a:r>
              <a:rPr lang="ru-RU" sz="1200" dirty="0" err="1">
                <a:latin typeface="e-Ukraine Light" pitchFamily="50" charset="-52"/>
              </a:rPr>
              <a:t>зменшений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вартість</a:t>
            </a:r>
            <a:r>
              <a:rPr lang="ru-RU" sz="1200" dirty="0">
                <a:latin typeface="e-Ukraine Light" pitchFamily="50" charset="-52"/>
              </a:rPr>
              <a:t> такого </a:t>
            </a:r>
            <a:r>
              <a:rPr lang="ru-RU" sz="1200" dirty="0" err="1">
                <a:latin typeface="e-Ukraine Light" pitchFamily="50" charset="-52"/>
              </a:rPr>
              <a:t>об’єкта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рухомого</a:t>
            </a:r>
            <a:r>
              <a:rPr lang="ru-RU" sz="1200" dirty="0">
                <a:latin typeface="e-Ukraine Light" pitchFamily="50" charset="-52"/>
              </a:rPr>
              <a:t> майна,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була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задекларована</a:t>
            </a:r>
            <a:r>
              <a:rPr lang="ru-RU" sz="1200" dirty="0">
                <a:latin typeface="e-Ukraine Light" pitchFamily="50" charset="-52"/>
              </a:rPr>
              <a:t> особою як </a:t>
            </a:r>
            <a:r>
              <a:rPr lang="ru-RU" sz="1200" dirty="0" err="1">
                <a:latin typeface="e-Ukraine Light" pitchFamily="50" charset="-52"/>
              </a:rPr>
              <a:t>об’єкт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декларування</a:t>
            </a:r>
            <a:r>
              <a:rPr lang="ru-RU" sz="1200" dirty="0">
                <a:latin typeface="e-Ukraine Light" pitchFamily="50" charset="-52"/>
              </a:rPr>
              <a:t> у порядку одноразового (</a:t>
            </a:r>
            <a:r>
              <a:rPr lang="ru-RU" sz="1200" dirty="0" err="1">
                <a:latin typeface="e-Ukraine Light" pitchFamily="50" charset="-52"/>
              </a:rPr>
              <a:t>спеціального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добровільного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підрозд</a:t>
            </a:r>
            <a:r>
              <a:rPr lang="ru-RU" sz="1200" dirty="0">
                <a:latin typeface="e-Ukraine Light" pitchFamily="50" charset="-52"/>
              </a:rPr>
              <a:t>. 9 прим. 4 </a:t>
            </a:r>
            <a:r>
              <a:rPr lang="ru-RU" sz="1200" dirty="0" err="1">
                <a:latin typeface="e-Ukraine Light" pitchFamily="50" charset="-52"/>
              </a:rPr>
              <a:t>розд</a:t>
            </a:r>
            <a:r>
              <a:rPr lang="ru-RU" sz="1200" dirty="0">
                <a:latin typeface="e-Ukraine Light" pitchFamily="50" charset="-52"/>
              </a:rPr>
              <a:t>. XX «</a:t>
            </a:r>
            <a:r>
              <a:rPr lang="ru-RU" sz="1200" dirty="0" err="1">
                <a:latin typeface="e-Ukraine Light" pitchFamily="50" charset="-52"/>
              </a:rPr>
              <a:t>Перехідні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» ПКУ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до абзацу </a:t>
            </a:r>
            <a:r>
              <a:rPr lang="ru-RU" sz="1200" dirty="0" err="1">
                <a:latin typeface="e-Ukraine Light" pitchFamily="50" charset="-52"/>
              </a:rPr>
              <a:t>третього</a:t>
            </a:r>
            <a:r>
              <a:rPr lang="ru-RU" sz="1200" dirty="0">
                <a:latin typeface="e-Ukraine Light" pitchFamily="50" charset="-52"/>
              </a:rPr>
              <a:t> п. 173.1 ст. 173 ПКУ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продажу (</a:t>
            </a:r>
            <a:r>
              <a:rPr lang="ru-RU" sz="1200" dirty="0" err="1">
                <a:latin typeface="e-Ukraine Light" pitchFamily="50" charset="-52"/>
              </a:rPr>
              <a:t>обміну</a:t>
            </a:r>
            <a:r>
              <a:rPr lang="ru-RU" sz="1200" dirty="0">
                <a:latin typeface="e-Ukraine Light" pitchFamily="50" charset="-52"/>
              </a:rPr>
              <a:t>) легкового </a:t>
            </a:r>
            <a:r>
              <a:rPr lang="ru-RU" sz="1200" dirty="0" err="1">
                <a:latin typeface="e-Ukraine Light" pitchFamily="50" charset="-52"/>
              </a:rPr>
              <a:t>автомобіля</a:t>
            </a:r>
            <a:r>
              <a:rPr lang="ru-RU" sz="1200" dirty="0">
                <a:latin typeface="e-Ukraine Light" pitchFamily="50" charset="-52"/>
              </a:rPr>
              <a:t>, мотоцикла, мопеда </a:t>
            </a:r>
            <a:r>
              <a:rPr lang="ru-RU" sz="1200" dirty="0" err="1">
                <a:latin typeface="e-Ukraine Light" pitchFamily="50" charset="-52"/>
              </a:rPr>
              <a:t>визначається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виходячи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ціни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зазначеної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договорі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купівлі</a:t>
            </a:r>
            <a:r>
              <a:rPr lang="ru-RU" sz="1200" dirty="0">
                <a:latin typeface="e-Ukraine Light" pitchFamily="50" charset="-52"/>
              </a:rPr>
              <a:t>-продажу (</a:t>
            </a:r>
            <a:r>
              <a:rPr lang="ru-RU" sz="1200" dirty="0" err="1">
                <a:latin typeface="e-Ukraine Light" pitchFamily="50" charset="-52"/>
              </a:rPr>
              <a:t>міни</a:t>
            </a:r>
            <a:r>
              <a:rPr lang="ru-RU" sz="1200" dirty="0">
                <a:latin typeface="e-Ukraine Light" pitchFamily="50" charset="-52"/>
              </a:rPr>
              <a:t>), але не </a:t>
            </a:r>
            <a:r>
              <a:rPr lang="ru-RU" sz="1200" dirty="0" err="1">
                <a:latin typeface="e-Ukraine Light" pitchFamily="50" charset="-52"/>
              </a:rPr>
              <a:t>нижче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середньоринкової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відповідного</a:t>
            </a:r>
            <a:r>
              <a:rPr lang="ru-RU" sz="1200" dirty="0">
                <a:latin typeface="e-Ukraine Light" pitchFamily="50" charset="-52"/>
              </a:rPr>
              <a:t> транспортного </a:t>
            </a:r>
            <a:r>
              <a:rPr lang="ru-RU" sz="1200" dirty="0" err="1">
                <a:latin typeface="e-Ukraine Light" pitchFamily="50" charset="-52"/>
              </a:rPr>
              <a:t>засобу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нижче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його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ринкової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вартості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законом (за </a:t>
            </a:r>
            <a:r>
              <a:rPr lang="ru-RU" sz="1200" dirty="0" err="1">
                <a:latin typeface="e-Ukraine Light" pitchFamily="50" charset="-52"/>
              </a:rPr>
              <a:t>вибором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). </a:t>
            </a:r>
            <a:endParaRPr lang="uk-UA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173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160</cp:revision>
  <dcterms:created xsi:type="dcterms:W3CDTF">2021-05-27T05:23:05Z</dcterms:created>
  <dcterms:modified xsi:type="dcterms:W3CDTF">2023-03-27T07:46:40Z</dcterms:modified>
</cp:coreProperties>
</file>