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906000" cy="6858000" type="A4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A8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12" autoAdjust="0"/>
    <p:restoredTop sz="94660"/>
  </p:normalViewPr>
  <p:slideViewPr>
    <p:cSldViewPr snapToGrid="0">
      <p:cViewPr>
        <p:scale>
          <a:sx n="120" d="100"/>
          <a:sy n="120" d="100"/>
        </p:scale>
        <p:origin x="-798" y="-7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0837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9468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2444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7806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0265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8008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27.03.2023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9363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27.03.2023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8486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27.03.2023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7845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5185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0861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5A8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CE06E-CD33-4E8D-BB2D-3C537C4FAFB6}" type="datetimeFigureOut">
              <a:rPr lang="ru-RU" smtClean="0"/>
              <a:pPr/>
              <a:t>27.03.2023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8233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B2AE1F56-FA4C-456D-AD17-F597535BE98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8247" y="114300"/>
            <a:ext cx="4763453" cy="6743700"/>
          </a:xfrm>
          <a:prstGeom prst="rect">
            <a:avLst/>
          </a:prstGeom>
        </p:spPr>
      </p:pic>
      <p:sp>
        <p:nvSpPr>
          <p:cNvPr id="11" name="Rectangle 6">
            <a:extLst>
              <a:ext uri="{FF2B5EF4-FFF2-40B4-BE49-F238E27FC236}">
                <a16:creationId xmlns="" xmlns:a16="http://schemas.microsoft.com/office/drawing/2014/main" id="{AAE0BDE6-D7B9-4FD3-A01F-F489C68E00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762125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pSp>
        <p:nvGrpSpPr>
          <p:cNvPr id="18" name="Группа 17">
            <a:extLst>
              <a:ext uri="{FF2B5EF4-FFF2-40B4-BE49-F238E27FC236}">
                <a16:creationId xmlns="" xmlns:a16="http://schemas.microsoft.com/office/drawing/2014/main" id="{5B1F3CBD-8D08-499F-BE54-1DF3C9FE8E21}"/>
              </a:ext>
            </a:extLst>
          </p:cNvPr>
          <p:cNvGrpSpPr/>
          <p:nvPr/>
        </p:nvGrpSpPr>
        <p:grpSpPr>
          <a:xfrm>
            <a:off x="106282" y="114300"/>
            <a:ext cx="4820999" cy="6743700"/>
            <a:chOff x="64808" y="106681"/>
            <a:chExt cx="4811442" cy="6743700"/>
          </a:xfrm>
        </p:grpSpPr>
        <p:grpSp>
          <p:nvGrpSpPr>
            <p:cNvPr id="9" name="Группа 8">
              <a:extLst>
                <a:ext uri="{FF2B5EF4-FFF2-40B4-BE49-F238E27FC236}">
                  <a16:creationId xmlns="" xmlns:a16="http://schemas.microsoft.com/office/drawing/2014/main" id="{4A6F6DA5-6ACE-429E-B52A-AC44102F0184}"/>
                </a:ext>
              </a:extLst>
            </p:cNvPr>
            <p:cNvGrpSpPr/>
            <p:nvPr/>
          </p:nvGrpSpPr>
          <p:grpSpPr>
            <a:xfrm>
              <a:off x="64808" y="106681"/>
              <a:ext cx="4793934" cy="6743700"/>
              <a:chOff x="64808" y="106681"/>
              <a:chExt cx="4793934" cy="6743700"/>
            </a:xfrm>
          </p:grpSpPr>
          <p:sp>
            <p:nvSpPr>
              <p:cNvPr id="7" name="Прямоугольник 6">
                <a:extLst>
                  <a:ext uri="{FF2B5EF4-FFF2-40B4-BE49-F238E27FC236}">
                    <a16:creationId xmlns="" xmlns:a16="http://schemas.microsoft.com/office/drawing/2014/main" id="{09A0A77F-376C-47B9-BB79-353299E74E74}"/>
                  </a:ext>
                </a:extLst>
              </p:cNvPr>
              <p:cNvSpPr/>
              <p:nvPr/>
            </p:nvSpPr>
            <p:spPr>
              <a:xfrm>
                <a:off x="64808" y="106681"/>
                <a:ext cx="4793934" cy="65913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8" name="Овал 7">
                <a:extLst>
                  <a:ext uri="{FF2B5EF4-FFF2-40B4-BE49-F238E27FC236}">
                    <a16:creationId xmlns="" xmlns:a16="http://schemas.microsoft.com/office/drawing/2014/main" id="{DCA030F4-92F2-48AB-8BB4-77C584043B72}"/>
                  </a:ext>
                </a:extLst>
              </p:cNvPr>
              <p:cNvSpPr/>
              <p:nvPr/>
            </p:nvSpPr>
            <p:spPr>
              <a:xfrm>
                <a:off x="2328387" y="6545581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25A87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uk-UA" sz="1100" dirty="0" smtClean="0">
                    <a:solidFill>
                      <a:srgbClr val="25A872"/>
                    </a:solidFill>
                    <a:latin typeface="e-Ukraine" panose="00000500000000000000" pitchFamily="50" charset="-52"/>
                  </a:rPr>
                  <a:t>3</a:t>
                </a:r>
                <a:endParaRPr lang="ru-RU" sz="1400" dirty="0">
                  <a:solidFill>
                    <a:srgbClr val="25A872"/>
                  </a:solidFill>
                  <a:latin typeface="e-Ukraine" panose="00000500000000000000" pitchFamily="50" charset="-52"/>
                </a:endParaRPr>
              </a:p>
            </p:txBody>
          </p:sp>
        </p:grpSp>
        <p:pic>
          <p:nvPicPr>
            <p:cNvPr id="4100" name="Рисунок 10" descr="https://chart.googleapis.com/chart?cht=qr&amp;chl=https%3A%2F%2Ft.me%2FinfoTAXbot&amp;chld=L|0&amp;chs=150">
              <a:extLst>
                <a:ext uri="{FF2B5EF4-FFF2-40B4-BE49-F238E27FC236}">
                  <a16:creationId xmlns="" xmlns:a16="http://schemas.microsoft.com/office/drawing/2014/main" id="{C10BBAFE-2D79-49E5-868B-A0FDCC9F8BD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89161" y="1990344"/>
              <a:ext cx="1304925" cy="13049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9" name="Рисунок 1" descr="https://chart.googleapis.com/chart?cht=qr&amp;chl=https%3A%2F%2Ft.me%2Ftax_gov_ua&amp;chld=L|0&amp;chs=150">
              <a:extLst>
                <a:ext uri="{FF2B5EF4-FFF2-40B4-BE49-F238E27FC236}">
                  <a16:creationId xmlns="" xmlns:a16="http://schemas.microsoft.com/office/drawing/2014/main" id="{AB68234D-4D6E-4D60-B461-52334D70C22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3465338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8" name="Рисунок 7" descr="https://chart.googleapis.com/chart?cht=qr&amp;chl=https%3A%2F%2Fwww.youtube.com%2FTaxUkraine&amp;chld=L|0&amp;chs=150">
              <a:extLst>
                <a:ext uri="{FF2B5EF4-FFF2-40B4-BE49-F238E27FC236}">
                  <a16:creationId xmlns="" xmlns:a16="http://schemas.microsoft.com/office/drawing/2014/main" id="{B988640C-7F4D-43BB-8D2B-B0AB4B4AD40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4329384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7" name="Рисунок 13" descr="https://chart.googleapis.com/chart?cht=qr&amp;chl=https%3A%2F%2Fwww.facebook.com%2FTaxUkraine%2F&amp;chld=L|0&amp;chs=150">
              <a:extLst>
                <a:ext uri="{FF2B5EF4-FFF2-40B4-BE49-F238E27FC236}">
                  <a16:creationId xmlns="" xmlns:a16="http://schemas.microsoft.com/office/drawing/2014/main" id="{48F62E71-1AA9-48BD-99B8-0430C4FAB90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5193430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Rectangle 5">
              <a:extLst>
                <a:ext uri="{FF2B5EF4-FFF2-40B4-BE49-F238E27FC236}">
                  <a16:creationId xmlns="" xmlns:a16="http://schemas.microsoft.com/office/drawing/2014/main" id="{5E53E4E3-62F3-4903-B665-45BF57FD77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316" y="203687"/>
              <a:ext cx="4793934" cy="1754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Друзі, підписуйтеся на офіційні сторінки Державної податкової служби України у соціальних мережах, де ви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зможе</a:t>
              </a:r>
              <a:r>
                <a:rPr lang="uk-UA" altLang="ru-RU" sz="1200" dirty="0" smtClean="0">
                  <a:solidFill>
                    <a:srgbClr val="333333"/>
                  </a:solidFill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те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переглянути новини, актуальні роз'яснення податкових новацій, а також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інфографіки,</a:t>
              </a:r>
              <a:r>
                <a:rPr kumimoji="0" lang="uk-UA" altLang="ru-RU" sz="1200" b="0" i="0" u="none" strike="noStrike" cap="none" normalizeH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коментарі керівництва,</a:t>
              </a:r>
              <a:r>
                <a:rPr kumimoji="0" lang="uk-UA" altLang="ru-RU" sz="1200" b="0" i="0" u="none" strike="noStrike" cap="none" normalizeH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фахівців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служби! Буде корисно та цікаво!</a:t>
              </a: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Спілкуйтеся з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податковою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службою дистанційно за допомогою сервісу  «InfoTAX»:</a:t>
              </a: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2" name="Rectangle 7">
              <a:extLst>
                <a:ext uri="{FF2B5EF4-FFF2-40B4-BE49-F238E27FC236}">
                  <a16:creationId xmlns="" xmlns:a16="http://schemas.microsoft.com/office/drawing/2014/main" id="{7BCFA5DF-C4AC-4DCE-AA03-DBDC47E12D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3500673"/>
              <a:ext cx="2077686" cy="800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канал ДПС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Telegram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</a:t>
              </a:r>
              <a:endParaRPr kumimoji="0" lang="ru-RU" altLang="ru-RU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3" name="Rectangle 8">
              <a:extLst>
                <a:ext uri="{FF2B5EF4-FFF2-40B4-BE49-F238E27FC236}">
                  <a16:creationId xmlns="" xmlns:a16="http://schemas.microsoft.com/office/drawing/2014/main" id="{911FB1A9-ED1C-4532-A3E7-013A57BBC1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4465058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сторінка на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Youtube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каналі ДПС </a:t>
              </a: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4" name="Rectangle 9">
              <a:extLst>
                <a:ext uri="{FF2B5EF4-FFF2-40B4-BE49-F238E27FC236}">
                  <a16:creationId xmlns="" xmlns:a16="http://schemas.microsoft.com/office/drawing/2014/main" id="{D4E2B7F5-5D62-456B-A005-E3F8F8A4BC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5273743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сторінка 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ДПС на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Fac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е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book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</a:t>
              </a:r>
              <a:endParaRPr kumimoji="0" lang="uk-UA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5" name="Прямоугольник 14">
              <a:extLst>
                <a:ext uri="{FF2B5EF4-FFF2-40B4-BE49-F238E27FC236}">
                  <a16:creationId xmlns="" xmlns:a16="http://schemas.microsoft.com/office/drawing/2014/main" id="{14F01F8F-7640-48D6-B1C7-915AD6E76DDF}"/>
                </a:ext>
              </a:extLst>
            </p:cNvPr>
            <p:cNvSpPr/>
            <p:nvPr/>
          </p:nvSpPr>
          <p:spPr>
            <a:xfrm>
              <a:off x="82316" y="6057476"/>
              <a:ext cx="4793934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Офіційний веб-портал  Державної </a:t>
              </a:r>
              <a:r>
                <a:rPr lang="uk-UA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податков</a:t>
              </a:r>
              <a:r>
                <a:rPr lang="en-US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ої</a:t>
              </a: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  служби України: </a:t>
              </a:r>
              <a:r>
                <a:rPr lang="en-US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tax</a:t>
              </a:r>
              <a:r>
                <a:rPr lang="uk-UA" sz="800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.</a:t>
              </a:r>
              <a:r>
                <a:rPr lang="uk-UA" sz="800" b="1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gov.ua</a:t>
              </a:r>
              <a:endParaRPr lang="ru-RU" sz="3600" b="1" dirty="0">
                <a:latin typeface="e-Ukraine" panose="00000500000000000000" pitchFamily="50" charset="-52"/>
                <a:ea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Інформаційно-довідковий департамент ДПС: </a:t>
              </a:r>
              <a:r>
                <a:rPr lang="uk-UA" sz="800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0-800-501-007</a:t>
              </a:r>
              <a:endParaRPr lang="ru-RU" sz="3200" dirty="0">
                <a:effectLst/>
                <a:latin typeface="e-Ukraine" panose="000005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7" name="Прямая соединительная линия 16">
              <a:extLst>
                <a:ext uri="{FF2B5EF4-FFF2-40B4-BE49-F238E27FC236}">
                  <a16:creationId xmlns="" xmlns:a16="http://schemas.microsoft.com/office/drawing/2014/main" id="{BC9780A8-D912-46DD-A0E0-2400220A2B6E}"/>
                </a:ext>
              </a:extLst>
            </p:cNvPr>
            <p:cNvCxnSpPr/>
            <p:nvPr/>
          </p:nvCxnSpPr>
          <p:spPr>
            <a:xfrm>
              <a:off x="228600" y="6010275"/>
              <a:ext cx="4557713" cy="0"/>
            </a:xfrm>
            <a:prstGeom prst="line">
              <a:avLst/>
            </a:prstGeom>
            <a:ln w="28575">
              <a:solidFill>
                <a:srgbClr val="25A87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5667123" y="1192900"/>
            <a:ext cx="3600000" cy="95410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1400" b="1" dirty="0" err="1">
                <a:latin typeface="e-Ukraine Light" pitchFamily="50" charset="-52"/>
              </a:rPr>
              <a:t>Декларування</a:t>
            </a:r>
            <a:r>
              <a:rPr lang="ru-RU" sz="1400" b="1" dirty="0">
                <a:latin typeface="e-Ukraine Light" pitchFamily="50" charset="-52"/>
              </a:rPr>
              <a:t> 2023: </a:t>
            </a:r>
            <a:r>
              <a:rPr lang="ru-RU" sz="1400" b="1" dirty="0" err="1">
                <a:latin typeface="e-Ukraine Light" pitchFamily="50" charset="-52"/>
              </a:rPr>
              <a:t>основні</a:t>
            </a:r>
            <a:r>
              <a:rPr lang="ru-RU" sz="1400" b="1" dirty="0">
                <a:latin typeface="e-Ukraine Light" pitchFamily="50" charset="-52"/>
              </a:rPr>
              <a:t> </a:t>
            </a:r>
            <a:r>
              <a:rPr lang="ru-RU" sz="1400" b="1" dirty="0" err="1">
                <a:latin typeface="e-Ukraine Light" pitchFamily="50" charset="-52"/>
              </a:rPr>
              <a:t>випадки</a:t>
            </a:r>
            <a:r>
              <a:rPr lang="ru-RU" sz="1400" b="1" dirty="0">
                <a:latin typeface="e-Ukraine Light" pitchFamily="50" charset="-52"/>
              </a:rPr>
              <a:t> </a:t>
            </a:r>
            <a:r>
              <a:rPr lang="ru-RU" sz="1400" b="1" dirty="0" err="1">
                <a:latin typeface="e-Ukraine Light" pitchFamily="50" charset="-52"/>
              </a:rPr>
              <a:t>подання</a:t>
            </a:r>
            <a:r>
              <a:rPr lang="ru-RU" sz="1400" b="1" dirty="0">
                <a:latin typeface="e-Ukraine Light" pitchFamily="50" charset="-52"/>
              </a:rPr>
              <a:t> </a:t>
            </a:r>
            <a:r>
              <a:rPr lang="ru-RU" sz="1400" b="1" dirty="0" err="1">
                <a:latin typeface="e-Ukraine Light" pitchFamily="50" charset="-52"/>
              </a:rPr>
              <a:t>податкової</a:t>
            </a:r>
            <a:r>
              <a:rPr lang="ru-RU" sz="1400" b="1" dirty="0">
                <a:latin typeface="e-Ukraine Light" pitchFamily="50" charset="-52"/>
              </a:rPr>
              <a:t> </a:t>
            </a:r>
            <a:r>
              <a:rPr lang="ru-RU" sz="1400" b="1" dirty="0" err="1">
                <a:latin typeface="e-Ukraine Light" pitchFamily="50" charset="-52"/>
              </a:rPr>
              <a:t>декларації</a:t>
            </a:r>
            <a:r>
              <a:rPr lang="ru-RU" sz="1400" b="1" dirty="0">
                <a:latin typeface="e-Ukraine Light" pitchFamily="50" charset="-52"/>
              </a:rPr>
              <a:t> про </a:t>
            </a:r>
            <a:r>
              <a:rPr lang="ru-RU" sz="1400" b="1" dirty="0" err="1">
                <a:latin typeface="e-Ukraine Light" pitchFamily="50" charset="-52"/>
              </a:rPr>
              <a:t>майновий</a:t>
            </a:r>
            <a:r>
              <a:rPr lang="ru-RU" sz="1400" b="1" dirty="0">
                <a:latin typeface="e-Ukraine Light" pitchFamily="50" charset="-52"/>
              </a:rPr>
              <a:t> стан і доходи</a:t>
            </a:r>
            <a:endParaRPr lang="ru-RU" sz="1400" b="1" dirty="0">
              <a:latin typeface="e-Ukraine Light" pitchFamily="50" charset="-52"/>
            </a:endParaRPr>
          </a:p>
        </p:txBody>
      </p:sp>
      <p:sp>
        <p:nvSpPr>
          <p:cNvPr id="20" name="Rectangle 1"/>
          <p:cNvSpPr>
            <a:spLocks noChangeArrowheads="1"/>
          </p:cNvSpPr>
          <p:nvPr/>
        </p:nvSpPr>
        <p:spPr bwMode="auto">
          <a:xfrm>
            <a:off x="5048250" y="6461285"/>
            <a:ext cx="1104899" cy="21544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800" dirty="0" smtClean="0">
                <a:solidFill>
                  <a:srgbClr val="333333"/>
                </a:solidFill>
                <a:latin typeface="e-Ukraine Light" pitchFamily="50" charset="-52"/>
                <a:cs typeface="Times New Roman" pitchFamily="18" charset="0"/>
              </a:rPr>
              <a:t>Березень 2023</a:t>
            </a:r>
            <a:endParaRPr kumimoji="0" lang="uk-UA" sz="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e-Ukraine Light" pitchFamily="50" charset="-52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029325" y="180977"/>
            <a:ext cx="31242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uk-UA" sz="1000" dirty="0" smtClean="0">
                <a:latin typeface="e-Ukraine Light" pitchFamily="50" charset="-52"/>
                <a:cs typeface="Arial" pitchFamily="34" charset="0"/>
              </a:rPr>
              <a:t>Головне </a:t>
            </a:r>
            <a:r>
              <a:rPr lang="uk-UA" sz="1050" dirty="0" smtClean="0">
                <a:latin typeface="e-Ukraine Light" pitchFamily="50" charset="-52"/>
                <a:cs typeface="Arial" pitchFamily="34" charset="0"/>
              </a:rPr>
              <a:t>управління</a:t>
            </a:r>
            <a:r>
              <a:rPr lang="uk-UA" sz="1000" dirty="0" smtClean="0">
                <a:latin typeface="e-Ukraine Light" pitchFamily="50" charset="-52"/>
                <a:cs typeface="Arial" pitchFamily="34" charset="0"/>
              </a:rPr>
              <a:t> ДПС у м. Києві </a:t>
            </a:r>
          </a:p>
        </p:txBody>
      </p:sp>
    </p:spTree>
    <p:extLst>
      <p:ext uri="{BB962C8B-B14F-4D97-AF65-F5344CB8AC3E}">
        <p14:creationId xmlns:p14="http://schemas.microsoft.com/office/powerpoint/2010/main" val="3382142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="" xmlns:a16="http://schemas.microsoft.com/office/drawing/2014/main" id="{77BE1E3B-BB62-4FEA-84E6-53708639754F}"/>
              </a:ext>
            </a:extLst>
          </p:cNvPr>
          <p:cNvGrpSpPr/>
          <p:nvPr/>
        </p:nvGrpSpPr>
        <p:grpSpPr>
          <a:xfrm>
            <a:off x="68578" y="117828"/>
            <a:ext cx="4749165" cy="6740172"/>
            <a:chOff x="83820" y="68581"/>
            <a:chExt cx="4694139" cy="6781800"/>
          </a:xfrm>
        </p:grpSpPr>
        <p:sp>
          <p:nvSpPr>
            <p:cNvPr id="4" name="Прямоугольник 3">
              <a:extLst>
                <a:ext uri="{FF2B5EF4-FFF2-40B4-BE49-F238E27FC236}">
                  <a16:creationId xmlns="" xmlns:a16="http://schemas.microsoft.com/office/drawing/2014/main" id="{63EC6337-995B-4F4C-BFBF-1A1915547AE5}"/>
                </a:ext>
              </a:extLst>
            </p:cNvPr>
            <p:cNvSpPr/>
            <p:nvPr/>
          </p:nvSpPr>
          <p:spPr>
            <a:xfrm>
              <a:off x="83820" y="68581"/>
              <a:ext cx="4694139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6" name="Овал 5">
              <a:extLst>
                <a:ext uri="{FF2B5EF4-FFF2-40B4-BE49-F238E27FC236}">
                  <a16:creationId xmlns="" xmlns:a16="http://schemas.microsoft.com/office/drawing/2014/main" id="{BD827EDD-702C-4BE7-8040-21D8CC6FF8C0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100" smtClean="0">
                  <a:solidFill>
                    <a:srgbClr val="25A872"/>
                  </a:solidFill>
                  <a:latin typeface="e-Ukraine" panose="00000500000000000000" pitchFamily="50" charset="-52"/>
                </a:rPr>
                <a:t>1</a:t>
              </a:r>
              <a:endParaRPr lang="uk-UA" sz="140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grpSp>
        <p:nvGrpSpPr>
          <p:cNvPr id="7" name="Группа 6">
            <a:extLst>
              <a:ext uri="{FF2B5EF4-FFF2-40B4-BE49-F238E27FC236}">
                <a16:creationId xmlns="" xmlns:a16="http://schemas.microsoft.com/office/drawing/2014/main" id="{192DF1A1-DE05-4849-B565-0A68A4DD5458}"/>
              </a:ext>
            </a:extLst>
          </p:cNvPr>
          <p:cNvGrpSpPr/>
          <p:nvPr/>
        </p:nvGrpSpPr>
        <p:grpSpPr>
          <a:xfrm>
            <a:off x="4972050" y="117828"/>
            <a:ext cx="4806790" cy="6740172"/>
            <a:chOff x="83820" y="68581"/>
            <a:chExt cx="4793934" cy="6781800"/>
          </a:xfrm>
        </p:grpSpPr>
        <p:sp>
          <p:nvSpPr>
            <p:cNvPr id="8" name="Прямоугольник 7">
              <a:extLst>
                <a:ext uri="{FF2B5EF4-FFF2-40B4-BE49-F238E27FC236}">
                  <a16:creationId xmlns="" xmlns:a16="http://schemas.microsoft.com/office/drawing/2014/main" id="{98C4D4A9-1179-41C5-BA9A-90E6A97494E2}"/>
                </a:ext>
              </a:extLst>
            </p:cNvPr>
            <p:cNvSpPr/>
            <p:nvPr/>
          </p:nvSpPr>
          <p:spPr>
            <a:xfrm>
              <a:off x="83820" y="68581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dirty="0" err="1" smtClean="0"/>
                <a:t>тРАВ</a:t>
              </a:r>
              <a:endParaRPr lang="uk-UA" dirty="0"/>
            </a:p>
          </p:txBody>
        </p:sp>
        <p:sp>
          <p:nvSpPr>
            <p:cNvPr id="9" name="Овал 8">
              <a:extLst>
                <a:ext uri="{FF2B5EF4-FFF2-40B4-BE49-F238E27FC236}">
                  <a16:creationId xmlns="" xmlns:a16="http://schemas.microsoft.com/office/drawing/2014/main" id="{72F46394-038E-4BE7-991A-5920F8DE961D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100" dirty="0" smtClean="0">
                  <a:solidFill>
                    <a:srgbClr val="25A872"/>
                  </a:solidFill>
                  <a:latin typeface="e-Ukraine" panose="00000500000000000000" pitchFamily="50" charset="-52"/>
                </a:rPr>
                <a:t>2</a:t>
              </a:r>
              <a:endParaRPr lang="uk-UA" sz="11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AB020ADF-A26B-4DB1-A8F3-01CE965CB04E}"/>
              </a:ext>
            </a:extLst>
          </p:cNvPr>
          <p:cNvSpPr/>
          <p:nvPr/>
        </p:nvSpPr>
        <p:spPr>
          <a:xfrm>
            <a:off x="228599" y="180974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Aft>
                <a:spcPts val="0"/>
              </a:spcAft>
            </a:pPr>
            <a:endParaRPr lang="uk-UA" sz="120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A93320C9-B67C-4431-A6A6-D9A5DA9531D3}"/>
              </a:ext>
            </a:extLst>
          </p:cNvPr>
          <p:cNvSpPr/>
          <p:nvPr/>
        </p:nvSpPr>
        <p:spPr>
          <a:xfrm>
            <a:off x="5127011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Aft>
                <a:spcPts val="0"/>
              </a:spcAft>
            </a:pPr>
            <a:endParaRPr lang="uk-UA" sz="120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71450" y="3068210"/>
            <a:ext cx="464819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uk-UA" sz="140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uk-UA" sz="1300" smtClean="0">
              <a:latin typeface="e-Ukraine Light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42875" y="209549"/>
            <a:ext cx="4610099" cy="65402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en-US" sz="1100" dirty="0" smtClean="0">
                <a:latin typeface="e-Ukraine Light" pitchFamily="50" charset="-52"/>
              </a:rPr>
              <a:t>	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>
                <a:latin typeface="e-Ukraine Light" pitchFamily="50" charset="-52"/>
              </a:rPr>
              <a:t> Головне </a:t>
            </a:r>
            <a:r>
              <a:rPr lang="ru-RU" sz="1100" dirty="0" err="1">
                <a:latin typeface="e-Ukraine Light" pitchFamily="50" charset="-52"/>
              </a:rPr>
              <a:t>управління</a:t>
            </a:r>
            <a:r>
              <a:rPr lang="ru-RU" sz="1100" dirty="0">
                <a:latin typeface="e-Ukraine Light" pitchFamily="50" charset="-52"/>
              </a:rPr>
              <a:t> ДПС у м. </a:t>
            </a:r>
            <a:r>
              <a:rPr lang="ru-RU" sz="1100" dirty="0" err="1">
                <a:latin typeface="e-Ukraine Light" pitchFamily="50" charset="-52"/>
              </a:rPr>
              <a:t>Києві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нагадує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що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триває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кампанія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декларування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громадянами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доходів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одержаних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протягом</a:t>
            </a:r>
            <a:r>
              <a:rPr lang="ru-RU" sz="1100" dirty="0">
                <a:latin typeface="e-Ukraine Light" pitchFamily="50" charset="-52"/>
              </a:rPr>
              <a:t> 2022 року</a:t>
            </a:r>
            <a:r>
              <a:rPr lang="ru-RU" sz="1100" dirty="0" smtClean="0">
                <a:latin typeface="e-Ukraine Light" pitchFamily="50" charset="-52"/>
              </a:rPr>
              <a:t>.</a:t>
            </a:r>
            <a:endParaRPr lang="ru-RU" sz="1100" dirty="0">
              <a:latin typeface="e-Ukraine Light" pitchFamily="50" charset="-52"/>
            </a:endParaRPr>
          </a:p>
          <a:p>
            <a:pPr algn="just">
              <a:spcAft>
                <a:spcPts val="600"/>
              </a:spcAft>
            </a:pPr>
            <a:r>
              <a:rPr lang="en-US" sz="1100" dirty="0" smtClean="0">
                <a:latin typeface="e-Ukraine Light" pitchFamily="50" charset="-52"/>
              </a:rPr>
              <a:t>	</a:t>
            </a:r>
            <a:r>
              <a:rPr lang="ru-RU" sz="1100" dirty="0" smtClean="0">
                <a:latin typeface="e-Ukraine Light" pitchFamily="50" charset="-52"/>
              </a:rPr>
              <a:t>Порядок </a:t>
            </a:r>
            <a:r>
              <a:rPr lang="ru-RU" sz="1100" dirty="0" err="1">
                <a:latin typeface="e-Ukraine Light" pitchFamily="50" charset="-52"/>
              </a:rPr>
              <a:t>подання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декларації</a:t>
            </a:r>
            <a:r>
              <a:rPr lang="ru-RU" sz="1100" dirty="0">
                <a:latin typeface="e-Ukraine Light" pitchFamily="50" charset="-52"/>
              </a:rPr>
              <a:t> про </a:t>
            </a:r>
            <a:r>
              <a:rPr lang="ru-RU" sz="1100" dirty="0" err="1">
                <a:latin typeface="e-Ukraine Light" pitchFamily="50" charset="-52"/>
              </a:rPr>
              <a:t>майновий</a:t>
            </a:r>
            <a:r>
              <a:rPr lang="ru-RU" sz="1100" dirty="0">
                <a:latin typeface="e-Ukraine Light" pitchFamily="50" charset="-52"/>
              </a:rPr>
              <a:t> стан і доходи та </a:t>
            </a:r>
            <a:r>
              <a:rPr lang="ru-RU" sz="1100" dirty="0" err="1">
                <a:latin typeface="e-Ukraine Light" pitchFamily="50" charset="-52"/>
              </a:rPr>
              <a:t>оподаткування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доходів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фізичних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осіб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встановлено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розділом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en-US" sz="1100" dirty="0">
                <a:latin typeface="e-Ukraine Light" pitchFamily="50" charset="-52"/>
              </a:rPr>
              <a:t>IV </a:t>
            </a:r>
            <a:r>
              <a:rPr lang="ru-RU" sz="1100" dirty="0" err="1">
                <a:latin typeface="e-Ukraine Light" pitchFamily="50" charset="-52"/>
              </a:rPr>
              <a:t>Податкового</a:t>
            </a:r>
            <a:r>
              <a:rPr lang="ru-RU" sz="1100" dirty="0">
                <a:latin typeface="e-Ukraine Light" pitchFamily="50" charset="-52"/>
              </a:rPr>
              <a:t> кодексу </a:t>
            </a:r>
            <a:r>
              <a:rPr lang="ru-RU" sz="1100" dirty="0" err="1" smtClean="0">
                <a:latin typeface="e-Ukraine Light" pitchFamily="50" charset="-52"/>
              </a:rPr>
              <a:t>України</a:t>
            </a:r>
            <a:endParaRPr lang="ru-RU" sz="1100" dirty="0">
              <a:latin typeface="e-Ukraine Light" pitchFamily="50" charset="-52"/>
            </a:endParaRPr>
          </a:p>
          <a:p>
            <a:pPr algn="just">
              <a:spcAft>
                <a:spcPts val="600"/>
              </a:spcAft>
            </a:pPr>
            <a:r>
              <a:rPr lang="en-US" sz="1100" dirty="0" smtClean="0">
                <a:latin typeface="e-Ukraine Light" pitchFamily="50" charset="-52"/>
              </a:rPr>
              <a:t>	</a:t>
            </a:r>
            <a:r>
              <a:rPr lang="ru-RU" sz="1100" dirty="0" err="1" smtClean="0">
                <a:latin typeface="e-Ukraine Light" pitchFamily="50" charset="-52"/>
              </a:rPr>
              <a:t>Звертаємо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увагу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що</a:t>
            </a:r>
            <a:r>
              <a:rPr lang="ru-RU" sz="1100" dirty="0">
                <a:latin typeface="e-Ukraine Light" pitchFamily="50" charset="-52"/>
              </a:rPr>
              <a:t> до </a:t>
            </a:r>
            <a:r>
              <a:rPr lang="ru-RU" sz="1100" dirty="0" err="1">
                <a:latin typeface="e-Ukraine Light" pitchFamily="50" charset="-52"/>
              </a:rPr>
              <a:t>основних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випадків</a:t>
            </a:r>
            <a:r>
              <a:rPr lang="ru-RU" sz="1100" dirty="0">
                <a:latin typeface="e-Ukraine Light" pitchFamily="50" charset="-52"/>
              </a:rPr>
              <a:t>, за </a:t>
            </a:r>
            <a:r>
              <a:rPr lang="ru-RU" sz="1100" dirty="0" err="1">
                <a:latin typeface="e-Ukraine Light" pitchFamily="50" charset="-52"/>
              </a:rPr>
              <a:t>яких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платники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податку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зобов’язані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самостійно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обчислити</a:t>
            </a:r>
            <a:r>
              <a:rPr lang="ru-RU" sz="1100" dirty="0">
                <a:latin typeface="e-Ukraine Light" pitchFamily="50" charset="-52"/>
              </a:rPr>
              <a:t> суму </a:t>
            </a:r>
            <a:r>
              <a:rPr lang="ru-RU" sz="1100" dirty="0" err="1">
                <a:latin typeface="e-Ukraine Light" pitchFamily="50" charset="-52"/>
              </a:rPr>
              <a:t>податку</a:t>
            </a:r>
            <a:r>
              <a:rPr lang="ru-RU" sz="1100" dirty="0">
                <a:latin typeface="e-Ukraine Light" pitchFamily="50" charset="-52"/>
              </a:rPr>
              <a:t> (</a:t>
            </a:r>
            <a:r>
              <a:rPr lang="ru-RU" sz="1100" dirty="0" err="1">
                <a:latin typeface="e-Ukraine Light" pitchFamily="50" charset="-52"/>
              </a:rPr>
              <a:t>збору</a:t>
            </a:r>
            <a:r>
              <a:rPr lang="ru-RU" sz="1100" dirty="0">
                <a:latin typeface="e-Ukraine Light" pitchFamily="50" charset="-52"/>
              </a:rPr>
              <a:t>), </a:t>
            </a:r>
            <a:r>
              <a:rPr lang="ru-RU" sz="1100" dirty="0" err="1">
                <a:latin typeface="e-Ukraine Light" pitchFamily="50" charset="-52"/>
              </a:rPr>
              <a:t>що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підлягає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сплаті</a:t>
            </a:r>
            <a:r>
              <a:rPr lang="ru-RU" sz="1100" dirty="0">
                <a:latin typeface="e-Ukraine Light" pitchFamily="50" charset="-52"/>
              </a:rPr>
              <a:t> до бюджету за результатами </a:t>
            </a:r>
            <a:r>
              <a:rPr lang="ru-RU" sz="1100" dirty="0" err="1">
                <a:latin typeface="e-Ukraine Light" pitchFamily="50" charset="-52"/>
              </a:rPr>
              <a:t>звітного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податкового</a:t>
            </a:r>
            <a:r>
              <a:rPr lang="ru-RU" sz="1100" dirty="0">
                <a:latin typeface="e-Ukraine Light" pitchFamily="50" charset="-52"/>
              </a:rPr>
              <a:t> року шляхом </a:t>
            </a:r>
            <a:r>
              <a:rPr lang="ru-RU" sz="1100" dirty="0" err="1">
                <a:latin typeface="e-Ukraine Light" pitchFamily="50" charset="-52"/>
              </a:rPr>
              <a:t>подання</a:t>
            </a:r>
            <a:r>
              <a:rPr lang="ru-RU" sz="1100" dirty="0">
                <a:latin typeface="e-Ukraine Light" pitchFamily="50" charset="-52"/>
              </a:rPr>
              <a:t> до </a:t>
            </a:r>
            <a:r>
              <a:rPr lang="ru-RU" sz="1100" dirty="0" err="1" smtClean="0">
                <a:latin typeface="e-Ukraine Light" pitchFamily="50" charset="-52"/>
              </a:rPr>
              <a:t>податкового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>
                <a:latin typeface="e-Ukraine Light" pitchFamily="50" charset="-52"/>
              </a:rPr>
              <a:t>органу </a:t>
            </a:r>
            <a:r>
              <a:rPr lang="ru-RU" sz="1100" dirty="0" err="1">
                <a:latin typeface="e-Ukraine Light" pitchFamily="50" charset="-52"/>
              </a:rPr>
              <a:t>податкової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декларації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відносяться</a:t>
            </a:r>
            <a:r>
              <a:rPr lang="ru-RU" sz="1100" dirty="0" smtClean="0">
                <a:latin typeface="e-Ukraine Light" pitchFamily="50" charset="-52"/>
              </a:rPr>
              <a:t>:</a:t>
            </a:r>
            <a:endParaRPr lang="ru-RU" sz="1100" dirty="0">
              <a:latin typeface="e-Ukraine Light" pitchFamily="50" charset="-52"/>
            </a:endParaRPr>
          </a:p>
          <a:p>
            <a:pPr marL="171450" indent="-1714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100" dirty="0" err="1" smtClean="0">
                <a:latin typeface="e-Ukraine Light" pitchFamily="50" charset="-52"/>
              </a:rPr>
              <a:t>отримання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окремих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видів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доходів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що</a:t>
            </a:r>
            <a:r>
              <a:rPr lang="ru-RU" sz="1100" dirty="0">
                <a:latin typeface="e-Ukraine Light" pitchFamily="50" charset="-52"/>
              </a:rPr>
              <a:t> не </a:t>
            </a:r>
            <a:r>
              <a:rPr lang="ru-RU" sz="1100" dirty="0" err="1">
                <a:latin typeface="e-Ukraine Light" pitchFamily="50" charset="-52"/>
              </a:rPr>
              <a:t>підлягають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оподаткуванню</a:t>
            </a:r>
            <a:r>
              <a:rPr lang="ru-RU" sz="1100" dirty="0">
                <a:latin typeface="e-Ukraine Light" pitchFamily="50" charset="-52"/>
              </a:rPr>
              <a:t> при </a:t>
            </a:r>
            <a:r>
              <a:rPr lang="ru-RU" sz="1100" dirty="0" err="1">
                <a:latin typeface="e-Ukraine Light" pitchFamily="50" charset="-52"/>
              </a:rPr>
              <a:t>виплаті</a:t>
            </a:r>
            <a:r>
              <a:rPr lang="ru-RU" sz="1100" dirty="0">
                <a:latin typeface="e-Ukraine Light" pitchFamily="50" charset="-52"/>
              </a:rPr>
              <a:t>, але не </a:t>
            </a:r>
            <a:r>
              <a:rPr lang="ru-RU" sz="1100" dirty="0" err="1">
                <a:latin typeface="e-Ukraine Light" pitchFamily="50" charset="-52"/>
              </a:rPr>
              <a:t>звільнених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від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оподаткування</a:t>
            </a:r>
            <a:r>
              <a:rPr lang="ru-RU" sz="1100" dirty="0">
                <a:latin typeface="e-Ukraine Light" pitchFamily="50" charset="-52"/>
              </a:rPr>
              <a:t> (</a:t>
            </a:r>
            <a:r>
              <a:rPr lang="ru-RU" sz="1100" dirty="0" err="1">
                <a:latin typeface="e-Ukraine Light" pitchFamily="50" charset="-52"/>
              </a:rPr>
              <a:t>пп</a:t>
            </a:r>
            <a:r>
              <a:rPr lang="ru-RU" sz="1100" dirty="0">
                <a:latin typeface="e-Ukraine Light" pitchFamily="50" charset="-52"/>
              </a:rPr>
              <a:t>. 168.1.3 п.168.1 ст. 168 ПКУ) (</a:t>
            </a:r>
            <a:r>
              <a:rPr lang="ru-RU" sz="1100" dirty="0" err="1">
                <a:latin typeface="e-Ukraine Light" pitchFamily="50" charset="-52"/>
              </a:rPr>
              <a:t>суми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заборгованості</a:t>
            </a:r>
            <a:r>
              <a:rPr lang="ru-RU" sz="1100" dirty="0">
                <a:latin typeface="e-Ukraine Light" pitchFamily="50" charset="-52"/>
              </a:rPr>
              <a:t>, за </a:t>
            </a:r>
            <a:r>
              <a:rPr lang="ru-RU" sz="1100" dirty="0" err="1">
                <a:latin typeface="e-Ukraine Light" pitchFamily="50" charset="-52"/>
              </a:rPr>
              <a:t>якими</a:t>
            </a:r>
            <a:r>
              <a:rPr lang="ru-RU" sz="1100" dirty="0">
                <a:latin typeface="e-Ukraine Light" pitchFamily="50" charset="-52"/>
              </a:rPr>
              <a:t> минув строк </a:t>
            </a:r>
            <a:r>
              <a:rPr lang="ru-RU" sz="1100" dirty="0" err="1">
                <a:latin typeface="e-Ukraine Light" pitchFamily="50" charset="-52"/>
              </a:rPr>
              <a:t>позивної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давності</a:t>
            </a:r>
            <a:r>
              <a:rPr lang="ru-RU" sz="1100" dirty="0">
                <a:latin typeface="e-Ukraine Light" pitchFamily="50" charset="-52"/>
              </a:rPr>
              <a:t>; </a:t>
            </a:r>
            <a:r>
              <a:rPr lang="ru-RU" sz="1100" dirty="0" err="1">
                <a:latin typeface="e-Ukraine Light" pitchFamily="50" charset="-52"/>
              </a:rPr>
              <a:t>нецільова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благодійна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допомога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понад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установлену</a:t>
            </a:r>
            <a:r>
              <a:rPr lang="ru-RU" sz="1100" dirty="0">
                <a:latin typeface="e-Ukraine Light" pitchFamily="50" charset="-52"/>
              </a:rPr>
              <a:t> норму; </a:t>
            </a:r>
            <a:r>
              <a:rPr lang="ru-RU" sz="1100" dirty="0" err="1">
                <a:latin typeface="e-Ukraine Light" pitchFamily="50" charset="-52"/>
              </a:rPr>
              <a:t>додаткове</a:t>
            </a:r>
            <a:r>
              <a:rPr lang="ru-RU" sz="1100" dirty="0">
                <a:latin typeface="e-Ukraine Light" pitchFamily="50" charset="-52"/>
              </a:rPr>
              <a:t> благо, </a:t>
            </a:r>
            <a:r>
              <a:rPr lang="ru-RU" sz="1100" dirty="0" err="1">
                <a:latin typeface="e-Ukraine Light" pitchFamily="50" charset="-52"/>
              </a:rPr>
              <a:t>тощо</a:t>
            </a:r>
            <a:r>
              <a:rPr lang="ru-RU" sz="1100" dirty="0" smtClean="0">
                <a:latin typeface="e-Ukraine Light" pitchFamily="50" charset="-52"/>
              </a:rPr>
              <a:t>);</a:t>
            </a:r>
            <a:endParaRPr lang="ru-RU" sz="1100" dirty="0">
              <a:latin typeface="e-Ukraine Light" pitchFamily="50" charset="-52"/>
            </a:endParaRPr>
          </a:p>
          <a:p>
            <a:pPr marL="171450" indent="-1714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100" dirty="0" err="1" smtClean="0">
                <a:latin typeface="e-Ukraine Light" pitchFamily="50" charset="-52"/>
              </a:rPr>
              <a:t>отримання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доходів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від</a:t>
            </a:r>
            <a:r>
              <a:rPr lang="ru-RU" sz="1100" dirty="0">
                <a:latin typeface="e-Ukraine Light" pitchFamily="50" charset="-52"/>
              </a:rPr>
              <a:t> особи, яка не є </a:t>
            </a:r>
            <a:r>
              <a:rPr lang="ru-RU" sz="1100" dirty="0" err="1">
                <a:latin typeface="e-Ukraine Light" pitchFamily="50" charset="-52"/>
              </a:rPr>
              <a:t>податковим</a:t>
            </a:r>
            <a:r>
              <a:rPr lang="ru-RU" sz="1100" dirty="0">
                <a:latin typeface="e-Ukraine Light" pitchFamily="50" charset="-52"/>
              </a:rPr>
              <a:t> агентом (</a:t>
            </a:r>
            <a:r>
              <a:rPr lang="ru-RU" sz="1100" dirty="0" err="1">
                <a:latin typeface="e-Ukraine Light" pitchFamily="50" charset="-52"/>
              </a:rPr>
              <a:t>від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інших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фізичних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осіб</a:t>
            </a:r>
            <a:r>
              <a:rPr lang="ru-RU" sz="1100" dirty="0">
                <a:latin typeface="e-Ukraine Light" pitchFamily="50" charset="-52"/>
              </a:rPr>
              <a:t> (</a:t>
            </a:r>
            <a:r>
              <a:rPr lang="ru-RU" sz="1100" dirty="0" err="1">
                <a:latin typeface="e-Ukraine Light" pitchFamily="50" charset="-52"/>
              </a:rPr>
              <a:t>резидентів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або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нерезидентів</a:t>
            </a:r>
            <a:r>
              <a:rPr lang="ru-RU" sz="1100" dirty="0">
                <a:latin typeface="e-Ukraine Light" pitchFamily="50" charset="-52"/>
              </a:rPr>
              <a:t>)) (</a:t>
            </a:r>
            <a:r>
              <a:rPr lang="ru-RU" sz="1100" dirty="0" err="1">
                <a:latin typeface="e-Ukraine Light" pitchFamily="50" charset="-52"/>
              </a:rPr>
              <a:t>пп</a:t>
            </a:r>
            <a:r>
              <a:rPr lang="ru-RU" sz="1100" dirty="0">
                <a:latin typeface="e-Ukraine Light" pitchFamily="50" charset="-52"/>
              </a:rPr>
              <a:t>. 168.2.1 п.168.2 ст. 168 ПКУ) (</a:t>
            </a:r>
            <a:r>
              <a:rPr lang="ru-RU" sz="1100" dirty="0" err="1">
                <a:latin typeface="e-Ukraine Light" pitchFamily="50" charset="-52"/>
              </a:rPr>
              <a:t>спадщина</a:t>
            </a:r>
            <a:r>
              <a:rPr lang="ru-RU" sz="1100" dirty="0">
                <a:latin typeface="e-Ukraine Light" pitchFamily="50" charset="-52"/>
              </a:rPr>
              <a:t>; </a:t>
            </a:r>
            <a:r>
              <a:rPr lang="ru-RU" sz="1100" dirty="0" err="1">
                <a:latin typeface="e-Ukraine Light" pitchFamily="50" charset="-52"/>
              </a:rPr>
              <a:t>подарунки</a:t>
            </a:r>
            <a:r>
              <a:rPr lang="ru-RU" sz="1100" dirty="0">
                <a:latin typeface="e-Ukraine Light" pitchFamily="50" charset="-52"/>
              </a:rPr>
              <a:t>; доходи </a:t>
            </a:r>
            <a:r>
              <a:rPr lang="ru-RU" sz="1100" dirty="0" err="1">
                <a:latin typeface="e-Ukraine Light" pitchFamily="50" charset="-52"/>
              </a:rPr>
              <a:t>від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оренди</a:t>
            </a:r>
            <a:r>
              <a:rPr lang="ru-RU" sz="1100" dirty="0">
                <a:latin typeface="e-Ukraine Light" pitchFamily="50" charset="-52"/>
              </a:rPr>
              <a:t> майна </a:t>
            </a:r>
            <a:r>
              <a:rPr lang="ru-RU" sz="1100" dirty="0" err="1">
                <a:latin typeface="e-Ukraine Light" pitchFamily="50" charset="-52"/>
              </a:rPr>
              <a:t>іншій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фізичній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особі</a:t>
            </a:r>
            <a:r>
              <a:rPr lang="ru-RU" sz="1100" dirty="0">
                <a:latin typeface="e-Ukraine Light" pitchFamily="50" charset="-52"/>
              </a:rPr>
              <a:t>, доходи </a:t>
            </a:r>
            <a:r>
              <a:rPr lang="ru-RU" sz="1100" dirty="0" err="1">
                <a:latin typeface="e-Ukraine Light" pitchFamily="50" charset="-52"/>
              </a:rPr>
              <a:t>від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операцій</a:t>
            </a:r>
            <a:r>
              <a:rPr lang="ru-RU" sz="1100" dirty="0">
                <a:latin typeface="e-Ukraine Light" pitchFamily="50" charset="-52"/>
              </a:rPr>
              <a:t> з продажу (</a:t>
            </a:r>
            <a:r>
              <a:rPr lang="ru-RU" sz="1100" dirty="0" err="1">
                <a:latin typeface="e-Ukraine Light" pitchFamily="50" charset="-52"/>
              </a:rPr>
              <a:t>обміну</a:t>
            </a:r>
            <a:r>
              <a:rPr lang="ru-RU" sz="1100" dirty="0">
                <a:latin typeface="e-Ukraine Light" pitchFamily="50" charset="-52"/>
              </a:rPr>
              <a:t>) </a:t>
            </a:r>
            <a:r>
              <a:rPr lang="ru-RU" sz="1100" dirty="0" err="1">
                <a:latin typeface="e-Ukraine Light" pitchFamily="50" charset="-52"/>
              </a:rPr>
              <a:t>рухомого</a:t>
            </a:r>
            <a:r>
              <a:rPr lang="ru-RU" sz="1100" dirty="0">
                <a:latin typeface="e-Ukraine Light" pitchFamily="50" charset="-52"/>
              </a:rPr>
              <a:t> та </a:t>
            </a:r>
            <a:r>
              <a:rPr lang="ru-RU" sz="1100" dirty="0" err="1">
                <a:latin typeface="e-Ukraine Light" pitchFamily="50" charset="-52"/>
              </a:rPr>
              <a:t>нерухомого</a:t>
            </a:r>
            <a:r>
              <a:rPr lang="ru-RU" sz="1100" dirty="0">
                <a:latin typeface="e-Ukraine Light" pitchFamily="50" charset="-52"/>
              </a:rPr>
              <a:t> майна, у </a:t>
            </a:r>
            <a:r>
              <a:rPr lang="ru-RU" sz="1100" dirty="0" err="1">
                <a:latin typeface="e-Ukraine Light" pitchFamily="50" charset="-52"/>
              </a:rPr>
              <a:t>випадках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передбачених</a:t>
            </a:r>
            <a:r>
              <a:rPr lang="ru-RU" sz="1100" dirty="0">
                <a:latin typeface="e-Ukraine Light" pitchFamily="50" charset="-52"/>
              </a:rPr>
              <a:t> ПКУ, </a:t>
            </a:r>
            <a:r>
              <a:rPr lang="ru-RU" sz="1100" dirty="0" err="1">
                <a:latin typeface="e-Ukraine Light" pitchFamily="50" charset="-52"/>
              </a:rPr>
              <a:t>тощо</a:t>
            </a:r>
            <a:r>
              <a:rPr lang="ru-RU" sz="1100" dirty="0" smtClean="0">
                <a:latin typeface="e-Ukraine Light" pitchFamily="50" charset="-52"/>
              </a:rPr>
              <a:t>);</a:t>
            </a:r>
            <a:endParaRPr lang="ru-RU" sz="1100" dirty="0">
              <a:latin typeface="e-Ukraine Light" pitchFamily="50" charset="-52"/>
            </a:endParaRPr>
          </a:p>
          <a:p>
            <a:pPr marL="171450" indent="-1714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100" dirty="0" err="1" smtClean="0">
                <a:latin typeface="e-Ukraine Light" pitchFamily="50" charset="-52"/>
              </a:rPr>
              <a:t>іноземні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>
                <a:latin typeface="e-Ukraine Light" pitchFamily="50" charset="-52"/>
              </a:rPr>
              <a:t>доходи (</a:t>
            </a:r>
            <a:r>
              <a:rPr lang="ru-RU" sz="1100" dirty="0" err="1">
                <a:latin typeface="e-Ukraine Light" pitchFamily="50" charset="-52"/>
              </a:rPr>
              <a:t>пп</a:t>
            </a:r>
            <a:r>
              <a:rPr lang="ru-RU" sz="1100" dirty="0">
                <a:latin typeface="e-Ukraine Light" pitchFamily="50" charset="-52"/>
              </a:rPr>
              <a:t>. 170.11.1 п. 170.11 ст. 170 ПКУ</a:t>
            </a:r>
            <a:r>
              <a:rPr lang="ru-RU" sz="1100" dirty="0" smtClean="0">
                <a:latin typeface="e-Ukraine Light" pitchFamily="50" charset="-52"/>
              </a:rPr>
              <a:t>).</a:t>
            </a:r>
            <a:endParaRPr lang="ru-RU" sz="1100" dirty="0">
              <a:latin typeface="e-Ukraine Light" pitchFamily="50" charset="-52"/>
            </a:endParaRPr>
          </a:p>
          <a:p>
            <a:pPr algn="just">
              <a:spcAft>
                <a:spcPts val="600"/>
              </a:spcAft>
            </a:pPr>
            <a:r>
              <a:rPr lang="ru-RU" sz="1100" dirty="0" err="1">
                <a:latin typeface="e-Ukraine Light" pitchFamily="50" charset="-52"/>
              </a:rPr>
              <a:t>Податкову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декларацію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також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зобов’язані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подавати</a:t>
            </a:r>
            <a:r>
              <a:rPr lang="ru-RU" sz="1100" dirty="0" smtClean="0">
                <a:latin typeface="e-Ukraine Light" pitchFamily="50" charset="-52"/>
              </a:rPr>
              <a:t>:</a:t>
            </a:r>
            <a:endParaRPr lang="ru-RU" sz="1100" dirty="0">
              <a:latin typeface="e-Ukraine Light" pitchFamily="50" charset="-52"/>
            </a:endParaRPr>
          </a:p>
          <a:p>
            <a:pPr marL="171450" indent="-171450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ru-RU" sz="1100" dirty="0" err="1">
                <a:latin typeface="e-Ukraine Light" pitchFamily="50" charset="-52"/>
              </a:rPr>
              <a:t>фізичні</a:t>
            </a:r>
            <a:r>
              <a:rPr lang="ru-RU" sz="1100" dirty="0">
                <a:latin typeface="e-Ukraine Light" pitchFamily="50" charset="-52"/>
              </a:rPr>
              <a:t> особи, </a:t>
            </a:r>
            <a:r>
              <a:rPr lang="ru-RU" sz="1100" dirty="0" err="1">
                <a:latin typeface="e-Ukraine Light" pitchFamily="50" charset="-52"/>
              </a:rPr>
              <a:t>які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отримують</a:t>
            </a:r>
            <a:r>
              <a:rPr lang="ru-RU" sz="1100" dirty="0">
                <a:latin typeface="e-Ukraine Light" pitchFamily="50" charset="-52"/>
              </a:rPr>
              <a:t> доходи </a:t>
            </a:r>
            <a:r>
              <a:rPr lang="ru-RU" sz="1100" dirty="0" err="1">
                <a:latin typeface="e-Ukraine Light" pitchFamily="50" charset="-52"/>
              </a:rPr>
              <a:t>від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підприємницької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діяльності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крім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осіб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що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обрали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спрощену</a:t>
            </a:r>
            <a:r>
              <a:rPr lang="ru-RU" sz="1100" dirty="0">
                <a:latin typeface="e-Ukraine Light" pitchFamily="50" charset="-52"/>
              </a:rPr>
              <a:t> систему </a:t>
            </a:r>
            <a:r>
              <a:rPr lang="ru-RU" sz="1100" dirty="0" err="1">
                <a:latin typeface="e-Ukraine Light" pitchFamily="50" charset="-52"/>
              </a:rPr>
              <a:t>оподаткування</a:t>
            </a:r>
            <a:r>
              <a:rPr lang="ru-RU" sz="1100" dirty="0">
                <a:latin typeface="e-Ukraine Light" pitchFamily="50" charset="-52"/>
              </a:rPr>
              <a:t> (ст. 177 ПКУ);</a:t>
            </a:r>
          </a:p>
          <a:p>
            <a:pPr marL="171450" indent="-171450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ru-RU" sz="1100" dirty="0" err="1" smtClean="0">
                <a:latin typeface="e-Ukraine Light" pitchFamily="50" charset="-52"/>
              </a:rPr>
              <a:t>фізичні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>
                <a:latin typeface="e-Ukraine Light" pitchFamily="50" charset="-52"/>
              </a:rPr>
              <a:t>особи, </a:t>
            </a:r>
            <a:r>
              <a:rPr lang="ru-RU" sz="1100" dirty="0" err="1">
                <a:latin typeface="e-Ukraine Light" pitchFamily="50" charset="-52"/>
              </a:rPr>
              <a:t>які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здійснюють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незалежну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професійну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діяльність</a:t>
            </a:r>
            <a:r>
              <a:rPr lang="ru-RU" sz="1100" dirty="0">
                <a:latin typeface="e-Ukraine Light" pitchFamily="50" charset="-52"/>
              </a:rPr>
              <a:t> (ст. 178 ПКУ</a:t>
            </a:r>
            <a:r>
              <a:rPr lang="ru-RU" sz="1100" dirty="0" smtClean="0">
                <a:latin typeface="e-Ukraine Light" pitchFamily="50" charset="-52"/>
              </a:rPr>
              <a:t>);</a:t>
            </a:r>
            <a:endParaRPr lang="ru-RU" sz="1100" dirty="0">
              <a:latin typeface="e-Ukraine Light" pitchFamily="50" charset="-52"/>
            </a:endParaRPr>
          </a:p>
          <a:p>
            <a:pPr marL="171450" indent="-171450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ru-RU" sz="1100" dirty="0" err="1">
                <a:latin typeface="e-Ukraine Light" pitchFamily="50" charset="-52"/>
              </a:rPr>
              <a:t>іноземці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які</a:t>
            </a:r>
            <a:r>
              <a:rPr lang="ru-RU" sz="1100" dirty="0">
                <a:latin typeface="e-Ukraine Light" pitchFamily="50" charset="-52"/>
              </a:rPr>
              <a:t> за результатами </a:t>
            </a:r>
            <a:r>
              <a:rPr lang="ru-RU" sz="1100" dirty="0" err="1">
                <a:latin typeface="e-Ukraine Light" pitchFamily="50" charset="-52"/>
              </a:rPr>
              <a:t>звітного</a:t>
            </a:r>
            <a:r>
              <a:rPr lang="ru-RU" sz="1100" dirty="0">
                <a:latin typeface="e-Ukraine Light" pitchFamily="50" charset="-52"/>
              </a:rPr>
              <a:t> року </a:t>
            </a:r>
            <a:r>
              <a:rPr lang="ru-RU" sz="1100" dirty="0" err="1" smtClean="0">
                <a:latin typeface="e-Ukraine Light" pitchFamily="50" charset="-52"/>
              </a:rPr>
              <a:t>набули</a:t>
            </a:r>
            <a:r>
              <a:rPr lang="en-US" sz="1100" dirty="0" smtClean="0">
                <a:latin typeface="e-Ukraine Light" pitchFamily="50" charset="-52"/>
              </a:rPr>
              <a:t/>
            </a:r>
            <a:br>
              <a:rPr lang="en-US" sz="1100" dirty="0" smtClean="0">
                <a:latin typeface="e-Ukraine Light" pitchFamily="50" charset="-52"/>
              </a:rPr>
            </a:br>
            <a:endParaRPr lang="ru-RU" sz="1100" dirty="0">
              <a:latin typeface="e-Ukraine Light" pitchFamily="50" charset="-52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14300" y="1"/>
            <a:ext cx="478154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endParaRPr lang="uk-UA" sz="1200" smtClean="0">
              <a:latin typeface="e-Ukraine" pitchFamily="2" charset="-52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000625" y="335712"/>
            <a:ext cx="468629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endParaRPr lang="uk-UA" sz="1000" dirty="0" smtClean="0">
              <a:latin typeface="e-Ukraine" pitchFamily="2" charset="-52"/>
            </a:endParaRPr>
          </a:p>
          <a:p>
            <a:pPr indent="457200" algn="just"/>
            <a:endParaRPr lang="uk-UA" sz="1000" dirty="0" smtClean="0">
              <a:latin typeface="e-Ukraine" pitchFamily="2" charset="-52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09549" y="0"/>
            <a:ext cx="457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400" dirty="0" smtClean="0">
                <a:latin typeface="e-Ukraine Light" pitchFamily="50" charset="-52"/>
              </a:rPr>
              <a:t>	</a:t>
            </a:r>
            <a:endParaRPr lang="uk-UA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5000625" y="209549"/>
            <a:ext cx="4714875" cy="60478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1100" dirty="0">
                <a:latin typeface="e-Ukraine Light" pitchFamily="50" charset="-52"/>
              </a:rPr>
              <a:t>статус резидента </a:t>
            </a:r>
            <a:r>
              <a:rPr lang="ru-RU" sz="1100" dirty="0" err="1">
                <a:latin typeface="e-Ukraine Light" pitchFamily="50" charset="-52"/>
              </a:rPr>
              <a:t>України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мають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відобразити</a:t>
            </a:r>
            <a:r>
              <a:rPr lang="ru-RU" sz="1100" dirty="0">
                <a:latin typeface="e-Ukraine Light" pitchFamily="50" charset="-52"/>
              </a:rPr>
              <a:t>  доходи </a:t>
            </a:r>
            <a:r>
              <a:rPr lang="ru-RU" sz="1100" dirty="0" smtClean="0">
                <a:latin typeface="e-Ukraine Light" pitchFamily="50" charset="-52"/>
              </a:rPr>
              <a:t>з </a:t>
            </a:r>
            <a:r>
              <a:rPr lang="ru-RU" sz="1100" dirty="0" err="1">
                <a:latin typeface="e-Ukraine Light" pitchFamily="50" charset="-52"/>
              </a:rPr>
              <a:t>джерелом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їх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походження</a:t>
            </a:r>
            <a:r>
              <a:rPr lang="ru-RU" sz="1100" dirty="0">
                <a:latin typeface="e-Ukraine Light" pitchFamily="50" charset="-52"/>
              </a:rPr>
              <a:t> в </a:t>
            </a:r>
            <a:r>
              <a:rPr lang="ru-RU" sz="1100" dirty="0" err="1">
                <a:latin typeface="e-Ukraine Light" pitchFamily="50" charset="-52"/>
              </a:rPr>
              <a:t>Україні</a:t>
            </a:r>
            <a:r>
              <a:rPr lang="ru-RU" sz="1100" dirty="0">
                <a:latin typeface="e-Ukraine Light" pitchFamily="50" charset="-52"/>
              </a:rPr>
              <a:t> та </a:t>
            </a:r>
            <a:r>
              <a:rPr lang="ru-RU" sz="1100" dirty="0" err="1">
                <a:latin typeface="e-Ukraine Light" pitchFamily="50" charset="-52"/>
              </a:rPr>
              <a:t>іноземні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en-US" sz="1100" dirty="0" smtClean="0">
                <a:latin typeface="e-Ukraine Light" pitchFamily="50" charset="-52"/>
              </a:rPr>
              <a:t>               </a:t>
            </a:r>
            <a:r>
              <a:rPr lang="ru-RU" sz="1100" dirty="0" smtClean="0">
                <a:latin typeface="e-Ukraine Light" pitchFamily="50" charset="-52"/>
              </a:rPr>
              <a:t>доходи </a:t>
            </a:r>
            <a:r>
              <a:rPr lang="ru-RU" sz="1100" dirty="0">
                <a:latin typeface="e-Ukraine Light" pitchFamily="50" charset="-52"/>
              </a:rPr>
              <a:t>(</a:t>
            </a:r>
            <a:r>
              <a:rPr lang="ru-RU" sz="1100" dirty="0" err="1">
                <a:latin typeface="e-Ukraine Light" pitchFamily="50" charset="-52"/>
              </a:rPr>
              <a:t>пп</a:t>
            </a:r>
            <a:r>
              <a:rPr lang="ru-RU" sz="1100" dirty="0">
                <a:latin typeface="e-Ukraine Light" pitchFamily="50" charset="-52"/>
              </a:rPr>
              <a:t>. 170.10.4 п. 170.10 ст.170 ПКУ);</a:t>
            </a:r>
            <a:endParaRPr lang="en-US" sz="1100" dirty="0">
              <a:latin typeface="e-Ukraine Light" pitchFamily="50" charset="-52"/>
            </a:endParaRPr>
          </a:p>
          <a:p>
            <a:pPr marL="171450" indent="-171450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ru-RU" sz="1100" dirty="0" err="1">
                <a:latin typeface="e-Ukraine Light" pitchFamily="50" charset="-52"/>
              </a:rPr>
              <a:t>платники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податку</a:t>
            </a:r>
            <a:r>
              <a:rPr lang="ru-RU" sz="1100" dirty="0">
                <a:latin typeface="e-Ukraine Light" pitchFamily="50" charset="-52"/>
              </a:rPr>
              <a:t> – </a:t>
            </a:r>
            <a:r>
              <a:rPr lang="ru-RU" sz="1100" dirty="0" err="1">
                <a:latin typeface="e-Ukraine Light" pitchFamily="50" charset="-52"/>
              </a:rPr>
              <a:t>резиденти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які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виїжджають</a:t>
            </a:r>
            <a:r>
              <a:rPr lang="ru-RU" sz="1100" dirty="0">
                <a:latin typeface="e-Ukraine Light" pitchFamily="50" charset="-52"/>
              </a:rPr>
              <a:t> за кордон на </a:t>
            </a:r>
            <a:r>
              <a:rPr lang="ru-RU" sz="1100" dirty="0" err="1">
                <a:latin typeface="e-Ukraine Light" pitchFamily="50" charset="-52"/>
              </a:rPr>
              <a:t>постійне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місце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проживання</a:t>
            </a:r>
            <a:r>
              <a:rPr lang="ru-RU" sz="1100" dirty="0">
                <a:latin typeface="e-Ukraine Light" pitchFamily="50" charset="-52"/>
              </a:rPr>
              <a:t>, не </a:t>
            </a:r>
            <a:r>
              <a:rPr lang="ru-RU" sz="1100" dirty="0" err="1">
                <a:latin typeface="e-Ukraine Light" pitchFamily="50" charset="-52"/>
              </a:rPr>
              <a:t>пізніше</a:t>
            </a:r>
            <a:r>
              <a:rPr lang="ru-RU" sz="1100" dirty="0">
                <a:latin typeface="e-Ukraine Light" pitchFamily="50" charset="-52"/>
              </a:rPr>
              <a:t> 60 </a:t>
            </a:r>
            <a:r>
              <a:rPr lang="ru-RU" sz="1100" dirty="0" err="1">
                <a:latin typeface="e-Ukraine Light" pitchFamily="50" charset="-52"/>
              </a:rPr>
              <a:t>календарних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днів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що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передують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виїзду</a:t>
            </a:r>
            <a:r>
              <a:rPr lang="ru-RU" sz="1100" dirty="0">
                <a:latin typeface="e-Ukraine Light" pitchFamily="50" charset="-52"/>
              </a:rPr>
              <a:t> (п.179.3 ст.179 ПКУ).   </a:t>
            </a:r>
          </a:p>
          <a:p>
            <a:pPr algn="just">
              <a:spcAft>
                <a:spcPts val="600"/>
              </a:spcAft>
            </a:pPr>
            <a:r>
              <a:rPr lang="en-US" sz="1100" dirty="0" smtClean="0">
                <a:latin typeface="e-Ukraine Light" pitchFamily="50" charset="-52"/>
              </a:rPr>
              <a:t>	</a:t>
            </a:r>
            <a:r>
              <a:rPr lang="ru-RU" sz="1100" dirty="0" smtClean="0">
                <a:latin typeface="e-Ukraine Light" pitchFamily="50" charset="-52"/>
              </a:rPr>
              <a:t>Для </a:t>
            </a:r>
            <a:r>
              <a:rPr lang="ru-RU" sz="1100" dirty="0" err="1">
                <a:latin typeface="e-Ukraine Light" pitchFamily="50" charset="-52"/>
              </a:rPr>
              <a:t>зазначеного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переліку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громадян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граничний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термін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подання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декларації</a:t>
            </a:r>
            <a:r>
              <a:rPr lang="ru-RU" sz="1100" dirty="0">
                <a:latin typeface="e-Ukraine Light" pitchFamily="50" charset="-52"/>
              </a:rPr>
              <a:t> про </a:t>
            </a:r>
            <a:r>
              <a:rPr lang="ru-RU" sz="1100" dirty="0" err="1">
                <a:latin typeface="e-Ukraine Light" pitchFamily="50" charset="-52"/>
              </a:rPr>
              <a:t>майновий</a:t>
            </a:r>
            <a:r>
              <a:rPr lang="ru-RU" sz="1100" dirty="0">
                <a:latin typeface="e-Ukraine Light" pitchFamily="50" charset="-52"/>
              </a:rPr>
              <a:t> стан і доходи за </a:t>
            </a:r>
            <a:r>
              <a:rPr lang="ru-RU" sz="1100" dirty="0" err="1">
                <a:latin typeface="e-Ukraine Light" pitchFamily="50" charset="-52"/>
              </a:rPr>
              <a:t>звітний</a:t>
            </a:r>
            <a:r>
              <a:rPr lang="ru-RU" sz="1100" dirty="0">
                <a:latin typeface="e-Ukraine Light" pitchFamily="50" charset="-52"/>
              </a:rPr>
              <a:t> (</a:t>
            </a:r>
            <a:r>
              <a:rPr lang="ru-RU" sz="1100" dirty="0" err="1">
                <a:latin typeface="e-Ukraine Light" pitchFamily="50" charset="-52"/>
              </a:rPr>
              <a:t>податковий</a:t>
            </a:r>
            <a:r>
              <a:rPr lang="ru-RU" sz="1100" dirty="0">
                <a:latin typeface="e-Ukraine Light" pitchFamily="50" charset="-52"/>
              </a:rPr>
              <a:t>) 2022 </a:t>
            </a:r>
            <a:r>
              <a:rPr lang="ru-RU" sz="1100" dirty="0" err="1">
                <a:latin typeface="e-Ukraine Light" pitchFamily="50" charset="-52"/>
              </a:rPr>
              <a:t>рік</a:t>
            </a:r>
            <a:r>
              <a:rPr lang="ru-RU" sz="1100" dirty="0">
                <a:latin typeface="e-Ukraine Light" pitchFamily="50" charset="-52"/>
              </a:rPr>
              <a:t> – 01 </a:t>
            </a:r>
            <a:r>
              <a:rPr lang="ru-RU" sz="1100" dirty="0" err="1" smtClean="0">
                <a:latin typeface="e-Ukraine Light" pitchFamily="50" charset="-52"/>
              </a:rPr>
              <a:t>травня</a:t>
            </a:r>
            <a:r>
              <a:rPr lang="en-US" sz="1100" dirty="0" smtClean="0">
                <a:latin typeface="e-Ukraine Light" pitchFamily="50" charset="-52"/>
              </a:rPr>
              <a:t> </a:t>
            </a:r>
            <a:r>
              <a:rPr lang="ru-RU" sz="1100" dirty="0" smtClean="0">
                <a:latin typeface="e-Ukraine Light" pitchFamily="50" charset="-52"/>
              </a:rPr>
              <a:t>2023 </a:t>
            </a:r>
            <a:r>
              <a:rPr lang="ru-RU" sz="1100" dirty="0">
                <a:latin typeface="e-Ukraine Light" pitchFamily="50" charset="-52"/>
              </a:rPr>
              <a:t>року (</a:t>
            </a:r>
            <a:r>
              <a:rPr lang="ru-RU" sz="1100" dirty="0" err="1">
                <a:latin typeface="e-Ukraine Light" pitchFamily="50" charset="-52"/>
              </a:rPr>
              <a:t>включно</a:t>
            </a:r>
            <a:r>
              <a:rPr lang="ru-RU" sz="1100" dirty="0" smtClean="0">
                <a:latin typeface="e-Ukraine Light" pitchFamily="50" charset="-52"/>
              </a:rPr>
              <a:t>).</a:t>
            </a:r>
            <a:endParaRPr lang="ru-RU" sz="1100" dirty="0">
              <a:latin typeface="e-Ukraine Light" pitchFamily="50" charset="-52"/>
            </a:endParaRPr>
          </a:p>
          <a:p>
            <a:pPr algn="just">
              <a:spcAft>
                <a:spcPts val="600"/>
              </a:spcAft>
            </a:pPr>
            <a:r>
              <a:rPr lang="en-US" sz="1100" dirty="0" smtClean="0">
                <a:latin typeface="e-Ukraine Light" pitchFamily="50" charset="-52"/>
              </a:rPr>
              <a:t>	</a:t>
            </a:r>
            <a:r>
              <a:rPr lang="ru-RU" sz="1100" dirty="0" err="1" smtClean="0">
                <a:latin typeface="e-Ukraine Light" pitchFamily="50" charset="-52"/>
              </a:rPr>
              <a:t>Водночас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>
                <a:latin typeface="e-Ukraine Light" pitchFamily="50" charset="-52"/>
              </a:rPr>
              <a:t>ПКУ </a:t>
            </a:r>
            <a:r>
              <a:rPr lang="ru-RU" sz="1100" dirty="0" err="1">
                <a:latin typeface="e-Ukraine Light" pitchFamily="50" charset="-52"/>
              </a:rPr>
              <a:t>передбачені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випадки</a:t>
            </a:r>
            <a:r>
              <a:rPr lang="ru-RU" sz="1100" dirty="0">
                <a:latin typeface="e-Ukraine Light" pitchFamily="50" charset="-52"/>
              </a:rPr>
              <a:t>, за </a:t>
            </a:r>
            <a:r>
              <a:rPr lang="ru-RU" sz="1100" dirty="0" err="1">
                <a:latin typeface="e-Ukraine Light" pitchFamily="50" charset="-52"/>
              </a:rPr>
              <a:t>яких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платник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податку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звільнений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від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подання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податкової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декларації</a:t>
            </a:r>
            <a:r>
              <a:rPr lang="ru-RU" sz="1100" dirty="0">
                <a:latin typeface="e-Ukraine Light" pitchFamily="50" charset="-52"/>
              </a:rPr>
              <a:t>. </a:t>
            </a:r>
            <a:r>
              <a:rPr lang="ru-RU" sz="1100" dirty="0" err="1">
                <a:latin typeface="e-Ukraine Light" pitchFamily="50" charset="-52"/>
              </a:rPr>
              <a:t>Це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стосується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платників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які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отримали</a:t>
            </a:r>
            <a:r>
              <a:rPr lang="ru-RU" sz="1100" dirty="0">
                <a:latin typeface="e-Ukraine Light" pitchFamily="50" charset="-52"/>
              </a:rPr>
              <a:t> доходи</a:t>
            </a:r>
            <a:r>
              <a:rPr lang="ru-RU" sz="1100" dirty="0" smtClean="0">
                <a:latin typeface="e-Ukraine Light" pitchFamily="50" charset="-52"/>
              </a:rPr>
              <a:t>:</a:t>
            </a:r>
            <a:endParaRPr lang="ru-RU" sz="1100" dirty="0">
              <a:latin typeface="e-Ukraine Light" pitchFamily="50" charset="-52"/>
            </a:endParaRPr>
          </a:p>
          <a:p>
            <a:pPr marL="171450" indent="-171450" algn="just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ru-RU" sz="1100" dirty="0" err="1">
                <a:latin typeface="e-Ukraine Light" pitchFamily="50" charset="-52"/>
              </a:rPr>
              <a:t>від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податкових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агентів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які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згідно</a:t>
            </a:r>
            <a:r>
              <a:rPr lang="ru-RU" sz="1100" dirty="0">
                <a:latin typeface="e-Ukraine Light" pitchFamily="50" charset="-52"/>
              </a:rPr>
              <a:t> з </a:t>
            </a:r>
            <a:r>
              <a:rPr lang="ru-RU" sz="1100" dirty="0" err="1">
                <a:latin typeface="e-Ukraine Light" pitchFamily="50" charset="-52"/>
              </a:rPr>
              <a:t>розділом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en-US" sz="1100" dirty="0">
                <a:latin typeface="e-Ukraine Light" pitchFamily="50" charset="-52"/>
              </a:rPr>
              <a:t>IV </a:t>
            </a:r>
            <a:r>
              <a:rPr lang="ru-RU" sz="1100" dirty="0">
                <a:latin typeface="e-Ukraine Light" pitchFamily="50" charset="-52"/>
              </a:rPr>
              <a:t>ПКУ не </a:t>
            </a:r>
            <a:r>
              <a:rPr lang="ru-RU" sz="1100" dirty="0" err="1">
                <a:latin typeface="e-Ukraine Light" pitchFamily="50" charset="-52"/>
              </a:rPr>
              <a:t>включаються</a:t>
            </a:r>
            <a:r>
              <a:rPr lang="ru-RU" sz="1100" dirty="0">
                <a:latin typeface="e-Ukraine Light" pitchFamily="50" charset="-52"/>
              </a:rPr>
              <a:t> до </a:t>
            </a:r>
            <a:r>
              <a:rPr lang="ru-RU" sz="1100" dirty="0" err="1">
                <a:latin typeface="e-Ukraine Light" pitchFamily="50" charset="-52"/>
              </a:rPr>
              <a:t>загального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місячного</a:t>
            </a:r>
            <a:r>
              <a:rPr lang="ru-RU" sz="1100" dirty="0">
                <a:latin typeface="e-Ukraine Light" pitchFamily="50" charset="-52"/>
              </a:rPr>
              <a:t> (</a:t>
            </a:r>
            <a:r>
              <a:rPr lang="ru-RU" sz="1100" dirty="0" err="1">
                <a:latin typeface="e-Ukraine Light" pitchFamily="50" charset="-52"/>
              </a:rPr>
              <a:t>річного</a:t>
            </a:r>
            <a:r>
              <a:rPr lang="ru-RU" sz="1100" dirty="0">
                <a:latin typeface="e-Ukraine Light" pitchFamily="50" charset="-52"/>
              </a:rPr>
              <a:t>) </a:t>
            </a:r>
            <a:r>
              <a:rPr lang="ru-RU" sz="1100" dirty="0" err="1">
                <a:latin typeface="e-Ukraine Light" pitchFamily="50" charset="-52"/>
              </a:rPr>
              <a:t>оподатковуваного</a:t>
            </a:r>
            <a:r>
              <a:rPr lang="ru-RU" sz="1100" dirty="0">
                <a:latin typeface="e-Ukraine Light" pitchFamily="50" charset="-52"/>
              </a:rPr>
              <a:t> доходу</a:t>
            </a:r>
            <a:r>
              <a:rPr lang="ru-RU" sz="1100" dirty="0" smtClean="0">
                <a:latin typeface="e-Ukraine Light" pitchFamily="50" charset="-52"/>
              </a:rPr>
              <a:t>;</a:t>
            </a:r>
            <a:endParaRPr lang="ru-RU" sz="1100" dirty="0">
              <a:latin typeface="e-Ukraine Light" pitchFamily="50" charset="-52"/>
            </a:endParaRPr>
          </a:p>
          <a:p>
            <a:pPr marL="171450" indent="-171450" algn="just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ru-RU" sz="1100" dirty="0" err="1">
                <a:latin typeface="e-Ukraine Light" pitchFamily="50" charset="-52"/>
              </a:rPr>
              <a:t>виключно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від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податкових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агентів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незалежно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від</a:t>
            </a:r>
            <a:r>
              <a:rPr lang="ru-RU" sz="1100" dirty="0">
                <a:latin typeface="e-Ukraine Light" pitchFamily="50" charset="-52"/>
              </a:rPr>
              <a:t> виду та </a:t>
            </a:r>
            <a:r>
              <a:rPr lang="ru-RU" sz="1100" dirty="0" err="1">
                <a:latin typeface="e-Ukraine Light" pitchFamily="50" charset="-52"/>
              </a:rPr>
              <a:t>розміру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нарахованого</a:t>
            </a:r>
            <a:r>
              <a:rPr lang="ru-RU" sz="1100" dirty="0">
                <a:latin typeface="e-Ukraine Light" pitchFamily="50" charset="-52"/>
              </a:rPr>
              <a:t> (</a:t>
            </a:r>
            <a:r>
              <a:rPr lang="ru-RU" sz="1100" dirty="0" err="1">
                <a:latin typeface="e-Ukraine Light" pitchFamily="50" charset="-52"/>
              </a:rPr>
              <a:t>виплаченого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наданого</a:t>
            </a:r>
            <a:r>
              <a:rPr lang="ru-RU" sz="1100" dirty="0">
                <a:latin typeface="e-Ukraine Light" pitchFamily="50" charset="-52"/>
              </a:rPr>
              <a:t>) доходу, </a:t>
            </a:r>
            <a:r>
              <a:rPr lang="ru-RU" sz="1100" dirty="0" err="1">
                <a:latin typeface="e-Ukraine Light" pitchFamily="50" charset="-52"/>
              </a:rPr>
              <a:t>крім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випадків</a:t>
            </a:r>
            <a:r>
              <a:rPr lang="ru-RU" sz="1100" dirty="0">
                <a:latin typeface="e-Ukraine Light" pitchFamily="50" charset="-52"/>
              </a:rPr>
              <a:t>, прямо </a:t>
            </a:r>
            <a:r>
              <a:rPr lang="ru-RU" sz="1100" dirty="0" err="1">
                <a:latin typeface="e-Ukraine Light" pitchFamily="50" charset="-52"/>
              </a:rPr>
              <a:t>передбачених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розділом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en-US" sz="1100" dirty="0">
                <a:latin typeface="e-Ukraine Light" pitchFamily="50" charset="-52"/>
              </a:rPr>
              <a:t>IV </a:t>
            </a:r>
            <a:r>
              <a:rPr lang="ru-RU" sz="1100" dirty="0">
                <a:latin typeface="e-Ukraine Light" pitchFamily="50" charset="-52"/>
              </a:rPr>
              <a:t>ПКУ</a:t>
            </a:r>
            <a:r>
              <a:rPr lang="ru-RU" sz="1100" dirty="0" smtClean="0">
                <a:latin typeface="e-Ukraine Light" pitchFamily="50" charset="-52"/>
              </a:rPr>
              <a:t>;</a:t>
            </a:r>
            <a:endParaRPr lang="ru-RU" sz="1100" dirty="0">
              <a:latin typeface="e-Ukraine Light" pitchFamily="50" charset="-52"/>
            </a:endParaRPr>
          </a:p>
          <a:p>
            <a:pPr marL="171450" indent="-171450" algn="just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ru-RU" sz="1100" dirty="0" err="1">
                <a:latin typeface="e-Ukraine Light" pitchFamily="50" charset="-52"/>
              </a:rPr>
              <a:t>від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операцій</a:t>
            </a:r>
            <a:r>
              <a:rPr lang="ru-RU" sz="1100" dirty="0">
                <a:latin typeface="e-Ukraine Light" pitchFamily="50" charset="-52"/>
              </a:rPr>
              <a:t> продажу (</a:t>
            </a:r>
            <a:r>
              <a:rPr lang="ru-RU" sz="1100" dirty="0" err="1">
                <a:latin typeface="e-Ukraine Light" pitchFamily="50" charset="-52"/>
              </a:rPr>
              <a:t>обміну</a:t>
            </a:r>
            <a:r>
              <a:rPr lang="ru-RU" sz="1100" dirty="0">
                <a:latin typeface="e-Ukraine Light" pitchFamily="50" charset="-52"/>
              </a:rPr>
              <a:t>) майна, </a:t>
            </a:r>
            <a:r>
              <a:rPr lang="ru-RU" sz="1100" dirty="0" err="1">
                <a:latin typeface="e-Ukraine Light" pitchFamily="50" charset="-52"/>
              </a:rPr>
              <a:t>дарування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дохід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від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яких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відповідно</a:t>
            </a:r>
            <a:r>
              <a:rPr lang="ru-RU" sz="1100" dirty="0">
                <a:latin typeface="e-Ukraine Light" pitchFamily="50" charset="-52"/>
              </a:rPr>
              <a:t> до </a:t>
            </a:r>
            <a:r>
              <a:rPr lang="ru-RU" sz="1100" dirty="0" err="1">
                <a:latin typeface="e-Ukraine Light" pitchFamily="50" charset="-52"/>
              </a:rPr>
              <a:t>розділу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en-US" sz="1100" dirty="0">
                <a:latin typeface="e-Ukraine Light" pitchFamily="50" charset="-52"/>
              </a:rPr>
              <a:t>IV </a:t>
            </a:r>
            <a:r>
              <a:rPr lang="ru-RU" sz="1100" dirty="0">
                <a:latin typeface="e-Ukraine Light" pitchFamily="50" charset="-52"/>
              </a:rPr>
              <a:t>ПКУ не </a:t>
            </a:r>
            <a:r>
              <a:rPr lang="ru-RU" sz="1100" dirty="0" err="1">
                <a:latin typeface="e-Ukraine Light" pitchFamily="50" charset="-52"/>
              </a:rPr>
              <a:t>оподатковується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оподатковується</a:t>
            </a:r>
            <a:r>
              <a:rPr lang="ru-RU" sz="1100" dirty="0">
                <a:latin typeface="e-Ukraine Light" pitchFamily="50" charset="-52"/>
              </a:rPr>
              <a:t> за </a:t>
            </a:r>
            <a:r>
              <a:rPr lang="ru-RU" sz="1100" dirty="0" err="1">
                <a:latin typeface="e-Ukraine Light" pitchFamily="50" charset="-52"/>
              </a:rPr>
              <a:t>нульовою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ставкою</a:t>
            </a:r>
            <a:r>
              <a:rPr lang="ru-RU" sz="1100" dirty="0">
                <a:latin typeface="e-Ukraine Light" pitchFamily="50" charset="-52"/>
              </a:rPr>
              <a:t> та/</a:t>
            </a:r>
            <a:r>
              <a:rPr lang="ru-RU" sz="1100" dirty="0" err="1">
                <a:latin typeface="e-Ukraine Light" pitchFamily="50" charset="-52"/>
              </a:rPr>
              <a:t>або</a:t>
            </a:r>
            <a:r>
              <a:rPr lang="ru-RU" sz="1100" dirty="0">
                <a:latin typeface="e-Ukraine Light" pitchFamily="50" charset="-52"/>
              </a:rPr>
              <a:t> при </a:t>
            </a:r>
            <a:r>
              <a:rPr lang="ru-RU" sz="1100" dirty="0" err="1">
                <a:latin typeface="e-Ukraine Light" pitchFamily="50" charset="-52"/>
              </a:rPr>
              <a:t>нотаріальному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посвідченні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договорів</a:t>
            </a:r>
            <a:r>
              <a:rPr lang="ru-RU" sz="1100" dirty="0">
                <a:latin typeface="e-Ukraine Light" pitchFamily="50" charset="-52"/>
              </a:rPr>
              <a:t>, за </a:t>
            </a:r>
            <a:r>
              <a:rPr lang="ru-RU" sz="1100" dirty="0" err="1">
                <a:latin typeface="e-Ukraine Light" pitchFamily="50" charset="-52"/>
              </a:rPr>
              <a:t>якими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був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сплачений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податок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відповідно</a:t>
            </a:r>
            <a:r>
              <a:rPr lang="ru-RU" sz="1100" dirty="0">
                <a:latin typeface="e-Ukraine Light" pitchFamily="50" charset="-52"/>
              </a:rPr>
              <a:t> до </a:t>
            </a:r>
            <a:r>
              <a:rPr lang="ru-RU" sz="1100" dirty="0" err="1">
                <a:latin typeface="e-Ukraine Light" pitchFamily="50" charset="-52"/>
              </a:rPr>
              <a:t>розділу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en-US" sz="1100" dirty="0">
                <a:latin typeface="e-Ukraine Light" pitchFamily="50" charset="-52"/>
              </a:rPr>
              <a:t>IV </a:t>
            </a:r>
            <a:r>
              <a:rPr lang="ru-RU" sz="1100" dirty="0">
                <a:latin typeface="e-Ukraine Light" pitchFamily="50" charset="-52"/>
              </a:rPr>
              <a:t>ПКУ</a:t>
            </a:r>
            <a:r>
              <a:rPr lang="ru-RU" sz="1100" dirty="0" smtClean="0">
                <a:latin typeface="e-Ukraine Light" pitchFamily="50" charset="-52"/>
              </a:rPr>
              <a:t>;</a:t>
            </a:r>
            <a:endParaRPr lang="ru-RU" sz="1100" dirty="0">
              <a:latin typeface="e-Ukraine Light" pitchFamily="50" charset="-52"/>
            </a:endParaRPr>
          </a:p>
          <a:p>
            <a:pPr marL="171450" indent="-171450" algn="just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ru-RU" sz="1100" dirty="0">
                <a:latin typeface="e-Ukraine Light" pitchFamily="50" charset="-52"/>
              </a:rPr>
              <a:t>у </a:t>
            </a:r>
            <a:r>
              <a:rPr lang="ru-RU" sz="1100" dirty="0" err="1">
                <a:latin typeface="e-Ukraine Light" pitchFamily="50" charset="-52"/>
              </a:rPr>
              <a:t>вигляді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об’єктів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спадщини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які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згідно</a:t>
            </a:r>
            <a:r>
              <a:rPr lang="ru-RU" sz="1100" dirty="0">
                <a:latin typeface="e-Ukraine Light" pitchFamily="50" charset="-52"/>
              </a:rPr>
              <a:t> з </a:t>
            </a:r>
            <a:r>
              <a:rPr lang="ru-RU" sz="1100" dirty="0" err="1">
                <a:latin typeface="e-Ukraine Light" pitchFamily="50" charset="-52"/>
              </a:rPr>
              <a:t>розділом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en-US" sz="1100" dirty="0">
                <a:latin typeface="e-Ukraine Light" pitchFamily="50" charset="-52"/>
              </a:rPr>
              <a:t>IV </a:t>
            </a:r>
            <a:r>
              <a:rPr lang="ru-RU" sz="1100" dirty="0">
                <a:latin typeface="e-Ukraine Light" pitchFamily="50" charset="-52"/>
              </a:rPr>
              <a:t>ПКУ </a:t>
            </a:r>
            <a:r>
              <a:rPr lang="ru-RU" sz="1100" dirty="0" err="1">
                <a:latin typeface="e-Ukraine Light" pitchFamily="50" charset="-52"/>
              </a:rPr>
              <a:t>оподатковуються</a:t>
            </a:r>
            <a:r>
              <a:rPr lang="ru-RU" sz="1100" dirty="0">
                <a:latin typeface="e-Ukraine Light" pitchFamily="50" charset="-52"/>
              </a:rPr>
              <a:t> за </a:t>
            </a:r>
            <a:r>
              <a:rPr lang="ru-RU" sz="1100" dirty="0" err="1">
                <a:latin typeface="e-Ukraine Light" pitchFamily="50" charset="-52"/>
              </a:rPr>
              <a:t>нульовою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ставкою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податку</a:t>
            </a:r>
            <a:r>
              <a:rPr lang="ru-RU" sz="1100" dirty="0">
                <a:latin typeface="e-Ukraine Light" pitchFamily="50" charset="-52"/>
              </a:rPr>
              <a:t> та/</a:t>
            </a:r>
            <a:r>
              <a:rPr lang="ru-RU" sz="1100" dirty="0" err="1">
                <a:latin typeface="e-Ukraine Light" pitchFamily="50" charset="-52"/>
              </a:rPr>
              <a:t>або</a:t>
            </a:r>
            <a:r>
              <a:rPr lang="ru-RU" sz="1100" dirty="0">
                <a:latin typeface="e-Ukraine Light" pitchFamily="50" charset="-52"/>
              </a:rPr>
              <a:t> з </a:t>
            </a:r>
            <a:r>
              <a:rPr lang="ru-RU" sz="1100" dirty="0" err="1">
                <a:latin typeface="e-Ukraine Light" pitchFamily="50" charset="-52"/>
              </a:rPr>
              <a:t>яких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сплачено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податок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відповідно</a:t>
            </a:r>
            <a:r>
              <a:rPr lang="ru-RU" sz="1100" dirty="0">
                <a:latin typeface="e-Ukraine Light" pitchFamily="50" charset="-52"/>
              </a:rPr>
              <a:t> до п. 174.3 ст. 174 ПКУ. </a:t>
            </a:r>
            <a:endParaRPr lang="uk-UA" sz="1100" dirty="0">
              <a:latin typeface="e-Ukraine Light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84221950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1184</TotalTime>
  <Words>168</Words>
  <Application>Microsoft Office PowerPoint</Application>
  <PresentationFormat>Лист A4 (210x297 мм)</PresentationFormat>
  <Paragraphs>34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Asus</dc:creator>
  <cp:lastModifiedBy>d</cp:lastModifiedBy>
  <cp:revision>161</cp:revision>
  <dcterms:created xsi:type="dcterms:W3CDTF">2021-05-27T05:23:05Z</dcterms:created>
  <dcterms:modified xsi:type="dcterms:W3CDTF">2023-03-27T08:55:30Z</dcterms:modified>
</cp:coreProperties>
</file>